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6" r:id="rId2"/>
    <p:sldMasterId id="2147483681" r:id="rId3"/>
    <p:sldMasterId id="2147483695" r:id="rId4"/>
  </p:sldMasterIdLst>
  <p:notesMasterIdLst>
    <p:notesMasterId r:id="rId79"/>
  </p:notesMasterIdLst>
  <p:sldIdLst>
    <p:sldId id="338" r:id="rId5"/>
    <p:sldId id="409" r:id="rId6"/>
    <p:sldId id="461" r:id="rId7"/>
    <p:sldId id="520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9" r:id="rId22"/>
    <p:sldId id="512" r:id="rId23"/>
    <p:sldId id="513" r:id="rId24"/>
    <p:sldId id="515" r:id="rId25"/>
    <p:sldId id="516" r:id="rId26"/>
    <p:sldId id="517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43" r:id="rId37"/>
    <p:sldId id="444" r:id="rId38"/>
    <p:sldId id="445" r:id="rId39"/>
    <p:sldId id="450" r:id="rId40"/>
    <p:sldId id="451" r:id="rId41"/>
    <p:sldId id="454" r:id="rId42"/>
    <p:sldId id="455" r:id="rId43"/>
    <p:sldId id="456" r:id="rId44"/>
    <p:sldId id="458" r:id="rId45"/>
    <p:sldId id="521" r:id="rId46"/>
    <p:sldId id="522" r:id="rId47"/>
    <p:sldId id="523" r:id="rId48"/>
    <p:sldId id="524" r:id="rId49"/>
    <p:sldId id="525" r:id="rId50"/>
    <p:sldId id="526" r:id="rId51"/>
    <p:sldId id="430" r:id="rId52"/>
    <p:sldId id="431" r:id="rId53"/>
    <p:sldId id="484" r:id="rId54"/>
    <p:sldId id="485" r:id="rId55"/>
    <p:sldId id="518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468" r:id="rId64"/>
    <p:sldId id="349" r:id="rId65"/>
    <p:sldId id="496" r:id="rId66"/>
    <p:sldId id="351" r:id="rId67"/>
    <p:sldId id="352" r:id="rId68"/>
    <p:sldId id="353" r:id="rId69"/>
    <p:sldId id="354" r:id="rId70"/>
    <p:sldId id="355" r:id="rId71"/>
    <p:sldId id="497" r:id="rId72"/>
    <p:sldId id="377" r:id="rId73"/>
    <p:sldId id="527" r:id="rId74"/>
    <p:sldId id="469" r:id="rId75"/>
    <p:sldId id="462" r:id="rId76"/>
    <p:sldId id="463" r:id="rId77"/>
    <p:sldId id="528" r:id="rId7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8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590" autoAdjust="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vid%20Work\David%20project\ongoing%20projects\M340%20HART\configuration%20exercise\M340%20HART%20config%20V2.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/>
              <a:t>MMM -TER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Caculation!$B$11</c:f>
              <c:strCache>
                <c:ptCount val="1"/>
                <c:pt idx="0">
                  <c:v>TER</c:v>
                </c:pt>
              </c:strCache>
            </c:strRef>
          </c:tx>
          <c:dPt>
            <c:idx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0"/>
                  <c:y val="-0.12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Val val="1"/>
            </c:dLbl>
            <c:dLbl>
              <c:idx val="1"/>
              <c:layout>
                <c:manualLayout>
                  <c:x val="1.1111111111111143E-2"/>
                  <c:y val="-0.1481481481481488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Val val="1"/>
            </c:dLbl>
            <c:dLbl>
              <c:idx val="2"/>
              <c:layout>
                <c:manualLayout>
                  <c:x val="0"/>
                  <c:y val="-0.1157407407407412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Val val="1"/>
            </c:dLbl>
            <c:dLbl>
              <c:idx val="3"/>
              <c:layout>
                <c:manualLayout>
                  <c:x val="8.3331146106737173E-3"/>
                  <c:y val="-0.138889253426655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Val val="1"/>
            </c:dLbl>
            <c:dLbl>
              <c:idx val="4"/>
              <c:layout>
                <c:manualLayout>
                  <c:x val="0"/>
                  <c:y val="-0.1111111111111111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Val val="1"/>
            </c:dLbl>
            <c:dLbl>
              <c:idx val="5"/>
              <c:layout>
                <c:manualLayout>
                  <c:x val="-2.7777777777778165E-3"/>
                  <c:y val="-0.1944444444444461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Val val="1"/>
            </c:dLbl>
            <c:dLbl>
              <c:idx val="6"/>
              <c:layout>
                <c:manualLayout>
                  <c:x val="1.0185067526416209E-16"/>
                  <c:y val="-0.1944444444444461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Val val="1"/>
            </c:dLbl>
            <c:showVal val="1"/>
          </c:dLbls>
          <c:cat>
            <c:strRef>
              <c:f>Caculation!$A$12:$A$17</c:f>
              <c:strCache>
                <c:ptCount val="6"/>
                <c:pt idx="0">
                  <c:v>Quantum w/o HART</c:v>
                </c:pt>
                <c:pt idx="1">
                  <c:v>Quantum &amp; IO w/ STB HART</c:v>
                </c:pt>
                <c:pt idx="2">
                  <c:v>Quantum + X80 HART &amp; IO</c:v>
                </c:pt>
                <c:pt idx="3">
                  <c:v>M580 + X80 HART</c:v>
                </c:pt>
                <c:pt idx="4">
                  <c:v>S7-400 + ET200M HART</c:v>
                </c:pt>
                <c:pt idx="5">
                  <c:v>ControlLogix HART</c:v>
                </c:pt>
              </c:strCache>
            </c:strRef>
          </c:cat>
          <c:val>
            <c:numRef>
              <c:f>Caculation!$B$12:$B$17</c:f>
              <c:numCache>
                <c:formatCode>0</c:formatCode>
                <c:ptCount val="6"/>
                <c:pt idx="0">
                  <c:v>64354</c:v>
                </c:pt>
                <c:pt idx="1">
                  <c:v>79072</c:v>
                </c:pt>
                <c:pt idx="2">
                  <c:v>63473</c:v>
                </c:pt>
                <c:pt idx="3">
                  <c:v>65558</c:v>
                </c:pt>
                <c:pt idx="4">
                  <c:v>59044.074401664184</c:v>
                </c:pt>
                <c:pt idx="5">
                  <c:v>123495.72649572637</c:v>
                </c:pt>
              </c:numCache>
            </c:numRef>
          </c:val>
        </c:ser>
        <c:overlap val="100"/>
        <c:axId val="37055872"/>
        <c:axId val="37057664"/>
      </c:barChart>
      <c:catAx>
        <c:axId val="37055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37057664"/>
        <c:crosses val="autoZero"/>
        <c:auto val="1"/>
        <c:lblAlgn val="ctr"/>
        <c:lblOffset val="100"/>
      </c:catAx>
      <c:valAx>
        <c:axId val="37057664"/>
        <c:scaling>
          <c:orientation val="minMax"/>
        </c:scaling>
        <c:axPos val="l"/>
        <c:majorGridlines/>
        <c:numFmt formatCode="0" sourceLinked="1"/>
        <c:tickLblPos val="nextTo"/>
        <c:crossAx val="37055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39020122485082"/>
          <c:y val="0.15273148148148372"/>
          <c:w val="0.33360979877515473"/>
          <c:h val="0.84726851851852225"/>
        </c:manualLayout>
      </c:layout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CB851-4C57-4A63-A949-A69080EE11F4}" type="datetimeFigureOut">
              <a:rPr lang="fr-FR" smtClean="0"/>
              <a:pPr/>
              <a:t>19/04/2016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13B94-8163-40F4-9B76-9C1F1F501D3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67C48-DEAD-48C0-8E5B-792AE7E01362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A8A97-8932-40AF-86A9-A6201669A204}" type="slidenum">
              <a:rPr lang="en-GB"/>
              <a:pPr/>
              <a:t>63</a:t>
            </a:fld>
            <a:endParaRPr lang="en-GB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A8A97-8932-40AF-86A9-A6201669A204}" type="slidenum">
              <a:rPr lang="en-GB"/>
              <a:pPr/>
              <a:t>65</a:t>
            </a:fld>
            <a:endParaRPr lang="en-GB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Cybersecurity</a:t>
            </a:r>
          </a:p>
          <a:p>
            <a:r>
              <a:rPr lang="en-GB" noProof="0" dirty="0" smtClean="0"/>
              <a:t>Some</a:t>
            </a:r>
            <a:r>
              <a:rPr lang="en-GB" baseline="0" noProof="0" dirty="0" smtClean="0"/>
              <a:t> examples of advanced features:</a:t>
            </a:r>
            <a:endParaRPr lang="en-GB" noProof="0" dirty="0" smtClean="0"/>
          </a:p>
          <a:p>
            <a:pPr>
              <a:buFontTx/>
              <a:buChar char="-"/>
            </a:pPr>
            <a:r>
              <a:rPr lang="en-GB" noProof="0" dirty="0" smtClean="0"/>
              <a:t> Full password encryption</a:t>
            </a:r>
          </a:p>
          <a:p>
            <a:pPr>
              <a:buFontTx/>
              <a:buChar char="-"/>
            </a:pPr>
            <a:r>
              <a:rPr lang="en-GB" baseline="0" noProof="0" dirty="0" smtClean="0"/>
              <a:t> Ability to lock-down access to CPU</a:t>
            </a:r>
          </a:p>
          <a:p>
            <a:pPr>
              <a:buFontTx/>
              <a:buChar char="-"/>
            </a:pPr>
            <a:r>
              <a:rPr lang="en-GB" baseline="0" noProof="0" dirty="0" smtClean="0"/>
              <a:t> Firmware signature integrity check</a:t>
            </a:r>
          </a:p>
          <a:p>
            <a:pPr>
              <a:buFontTx/>
              <a:buChar char="-"/>
            </a:pPr>
            <a:r>
              <a:rPr lang="en-GB" baseline="0" noProof="0" dirty="0" smtClean="0"/>
              <a:t> Greater resilience to external influence to memory corruption </a:t>
            </a:r>
          </a:p>
          <a:p>
            <a:pPr>
              <a:buFontTx/>
              <a:buChar char="-"/>
            </a:pPr>
            <a:r>
              <a:rPr lang="en-GB" baseline="0" noProof="0" dirty="0" smtClean="0"/>
              <a:t> Removal of back door mechanisms that made it possible to de-compile the firmware</a:t>
            </a:r>
          </a:p>
          <a:p>
            <a:pPr>
              <a:buFontTx/>
              <a:buChar char="-"/>
            </a:pPr>
            <a:r>
              <a:rPr lang="en-GB" baseline="0" noProof="0" dirty="0" smtClean="0"/>
              <a:t> All TCP ports locked down by default</a:t>
            </a:r>
          </a:p>
          <a:p>
            <a:pPr>
              <a:buFontTx/>
              <a:buChar char="-"/>
            </a:pPr>
            <a:r>
              <a:rPr lang="en-GB" baseline="0" noProof="0" dirty="0" smtClean="0"/>
              <a:t> Integrity check of Unity Pro software; i.e. DLL libraries etc. to ensure it is a true copy installed</a:t>
            </a:r>
            <a:endParaRPr lang="en-GB" noProof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A8A97-8932-40AF-86A9-A6201669A204}" type="slidenum">
              <a:rPr lang="en-GB"/>
              <a:pPr/>
              <a:t>66</a:t>
            </a:fld>
            <a:endParaRPr lang="en-GB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A8A97-8932-40AF-86A9-A6201669A204}" type="slidenum">
              <a:rPr lang="en-GB"/>
              <a:pPr/>
              <a:t>67</a:t>
            </a:fld>
            <a:endParaRPr lang="en-GB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E27A-3C55-46C1-AB6A-85126B80B121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6828F-A9AA-4AA6-BE32-876C4BA3D501}" type="slidenum">
              <a:rPr lang="en-GB"/>
              <a:pPr/>
              <a:t>72</a:t>
            </a:fld>
            <a:endParaRPr lang="en-GB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663575"/>
            <a:ext cx="4908550" cy="368141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724400"/>
            <a:ext cx="4187825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4FCE-97A5-4B3A-BF7D-AA8A3CC10475}" type="slidenum">
              <a:rPr lang="en-GB"/>
              <a:pPr/>
              <a:t>74</a:t>
            </a:fld>
            <a:endParaRPr lang="en-GB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Update </a:t>
            </a:r>
            <a:r>
              <a:rPr lang="fr-FR" dirty="0" err="1" smtClean="0"/>
              <a:t>with</a:t>
            </a:r>
            <a:r>
              <a:rPr lang="fr-FR" baseline="0" dirty="0" smtClean="0"/>
              <a:t> the</a:t>
            </a:r>
            <a:r>
              <a:rPr lang="fr-FR" dirty="0" smtClean="0"/>
              <a:t> new </a:t>
            </a:r>
            <a:r>
              <a:rPr lang="fr-FR" dirty="0" err="1" smtClean="0"/>
              <a:t>definition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3B94-8163-40F4-9B76-9C1F1F501D3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3B94-8163-40F4-9B76-9C1F1F501D3A}" type="slidenum">
              <a:rPr lang="fr-FR" smtClean="0">
                <a:solidFill>
                  <a:srgbClr val="EEECE1"/>
                </a:solidFill>
              </a:rPr>
              <a:pPr/>
              <a:t>15</a:t>
            </a:fld>
            <a:endParaRPr lang="fr-FR">
              <a:solidFill>
                <a:srgbClr val="EEECE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A8A97-8932-40AF-86A9-A6201669A204}" type="slidenum">
              <a:rPr lang="en-GB">
                <a:solidFill>
                  <a:srgbClr val="EEECE1"/>
                </a:solidFill>
              </a:rPr>
              <a:pPr/>
              <a:t>19</a:t>
            </a:fld>
            <a:endParaRPr lang="en-GB">
              <a:solidFill>
                <a:srgbClr val="EEECE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3B94-8163-40F4-9B76-9C1F1F501D3A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703263"/>
            <a:ext cx="4594225" cy="3446462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60863"/>
            <a:ext cx="5010150" cy="40798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project Name, the project manager Name, the Chorus/SAP IDs and the project status are mentioned in the model.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Project Status Values: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PPR= previous stage gate =&gt; next stage gate (example OPEN=&gt;SELECT)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Change Phase= stage gate Approval (example: SELECT Approval)</a:t>
            </a:r>
          </a:p>
          <a:p>
            <a:pPr eaLnBrk="1" hangingPunct="1"/>
            <a:r>
              <a:rPr lang="en-US" smtClean="0"/>
              <a:t>So please select the mask in order to put the data. This will allow automatic replication on all slides.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first slide is dedicated to the different topics of the agenda, and to the decision expected from the PSC.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decisions consist in</a:t>
            </a:r>
          </a:p>
          <a:p>
            <a:pPr eaLnBrk="1" hangingPunct="1"/>
            <a:r>
              <a:rPr lang="en-US" smtClean="0"/>
              <a:t>Main milestone Go / No Go decision</a:t>
            </a:r>
          </a:p>
          <a:p>
            <a:pPr eaLnBrk="1" hangingPunct="1"/>
            <a:r>
              <a:rPr lang="en-US" smtClean="0"/>
              <a:t>Issues (schedule, resources, cost, feature, etc …) when not in the limit of the delegation. </a:t>
            </a:r>
          </a:p>
          <a:p>
            <a:pPr eaLnBrk="1" hangingPunct="1"/>
            <a:r>
              <a:rPr lang="en-US" smtClean="0"/>
              <a:t>Decision requiring staff level 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The project manager prepares the decision so that the PSC can make it during the meeting, or commit on a date to make it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703263"/>
            <a:ext cx="4594225" cy="3446462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60863"/>
            <a:ext cx="5010150" cy="40798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project Name, the project manager Name, the Chorus/SAP IDs and the project status are mentioned in the model.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Project Status Values: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PPR= previous stage gate =&gt; next stage gate (example OPEN=&gt;SELECT)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Change Phase= stage gate Approval (example: SELECT Approval)</a:t>
            </a:r>
          </a:p>
          <a:p>
            <a:pPr eaLnBrk="1" hangingPunct="1"/>
            <a:r>
              <a:rPr lang="en-US" smtClean="0"/>
              <a:t>So please select the mask in order to put the data. This will allow automatic replication on all slides.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first slide is dedicated to the different topics of the agenda, and to the decision expected from the PSC.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decisions consist in</a:t>
            </a:r>
          </a:p>
          <a:p>
            <a:pPr eaLnBrk="1" hangingPunct="1"/>
            <a:r>
              <a:rPr lang="en-US" smtClean="0"/>
              <a:t>Main milestone Go / No Go decision</a:t>
            </a:r>
          </a:p>
          <a:p>
            <a:pPr eaLnBrk="1" hangingPunct="1"/>
            <a:r>
              <a:rPr lang="en-US" smtClean="0"/>
              <a:t>Issues (schedule, resources, cost, feature, etc …) when not in the limit of the delegation. </a:t>
            </a:r>
          </a:p>
          <a:p>
            <a:pPr eaLnBrk="1" hangingPunct="1"/>
            <a:r>
              <a:rPr lang="en-US" smtClean="0"/>
              <a:t>Decision requiring staff level 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The project manager prepares the decision so that the PSC can make it during the meeting, or commit on a date to make it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Постоянная проверка токовой петли от датчика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3B94-8163-40F4-9B76-9C1F1F501D3A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2A4AB-0BED-4967-B5D0-49E0CB2008A0}" type="slidenum">
              <a:rPr lang="zh-CN" altLang="en-GB" smtClean="0"/>
              <a:pPr/>
              <a:t>36</a:t>
            </a:fld>
            <a:endParaRPr lang="en-GB" altLang="zh-CN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873125"/>
            <a:ext cx="4014788" cy="30099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0863"/>
            <a:ext cx="5027613" cy="3865562"/>
          </a:xfrm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77788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773238"/>
            <a:ext cx="4968875" cy="1655762"/>
          </a:xfrm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sub-title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2100" y="77788"/>
            <a:ext cx="2070100" cy="62214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77788"/>
            <a:ext cx="8280400" cy="11509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77788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773238"/>
            <a:ext cx="4968875" cy="1655762"/>
          </a:xfrm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sub-title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2100" y="77788"/>
            <a:ext cx="2070100" cy="62214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77788"/>
            <a:ext cx="8280400" cy="11509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31800" y="1773238"/>
            <a:ext cx="8280400" cy="4525962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77788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773238"/>
            <a:ext cx="4968875" cy="1655762"/>
          </a:xfrm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sub-title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2100" y="77788"/>
            <a:ext cx="2070100" cy="62214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77788"/>
            <a:ext cx="8280400" cy="11509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77788"/>
            <a:ext cx="8280400" cy="11509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77788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773238"/>
            <a:ext cx="4968875" cy="1655762"/>
          </a:xfrm>
        </p:spPr>
        <p:txBody>
          <a:bodyPr tIns="45720" rIns="54000" bIns="4572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sub-title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2100" y="77788"/>
            <a:ext cx="2070100" cy="62214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77788"/>
            <a:ext cx="8280400" cy="11509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8313" y="6577013"/>
            <a:ext cx="822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/>
              <a:t>Schneider Electric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988" eaLnBrk="0" hangingPunct="0"/>
            <a:fld id="{156777B6-1AFE-433A-A7CF-92638A50C5E3}" type="slidenum">
              <a:rPr lang="fr-FR" sz="800"/>
              <a:pPr defTabSz="661988" eaLnBrk="0" hangingPunct="0"/>
              <a:t>‹#›</a:t>
            </a:fld>
            <a:endParaRPr lang="fr-FR" sz="8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73238"/>
            <a:ext cx="828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25563" y="6577013"/>
            <a:ext cx="17764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/>
              <a:t>- Industry business – Marketing Control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8313" y="6577013"/>
            <a:ext cx="822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988" eaLnBrk="0" hangingPunct="0"/>
            <a:fld id="{156777B6-1AFE-433A-A7CF-92638A50C5E3}" type="slidenum">
              <a:rPr lang="fr-FR" sz="800">
                <a:solidFill>
                  <a:srgbClr val="626469"/>
                </a:solidFill>
              </a:rPr>
              <a:pPr defTabSz="661988" eaLnBrk="0" hangingPunct="0"/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73238"/>
            <a:ext cx="828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25563" y="6577013"/>
            <a:ext cx="17764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>
                <a:solidFill>
                  <a:srgbClr val="626469"/>
                </a:solidFill>
              </a:rPr>
              <a:t>- Industry business – Marketing Control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8313" y="6577013"/>
            <a:ext cx="822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988" eaLnBrk="0" hangingPunct="0"/>
            <a:fld id="{156777B6-1AFE-433A-A7CF-92638A50C5E3}" type="slidenum">
              <a:rPr lang="fr-FR" sz="800">
                <a:solidFill>
                  <a:srgbClr val="626469"/>
                </a:solidFill>
              </a:rPr>
              <a:pPr defTabSz="661988" eaLnBrk="0" hangingPunct="0"/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73238"/>
            <a:ext cx="828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25563" y="6577013"/>
            <a:ext cx="17764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>
                <a:solidFill>
                  <a:srgbClr val="626469"/>
                </a:solidFill>
              </a:rPr>
              <a:t>- Industry business – Marketing Control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8313" y="6577013"/>
            <a:ext cx="822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>
                <a:solidFill>
                  <a:srgbClr val="626469"/>
                </a:solidFill>
              </a:rPr>
              <a:t>Schneider Electric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988" eaLnBrk="0" hangingPunct="0"/>
            <a:fld id="{156777B6-1AFE-433A-A7CF-92638A50C5E3}" type="slidenum">
              <a:rPr lang="fr-FR" sz="800">
                <a:solidFill>
                  <a:srgbClr val="626469"/>
                </a:solidFill>
              </a:rPr>
              <a:pPr defTabSz="661988" eaLnBrk="0" hangingPunct="0"/>
              <a:t>‹#›</a:t>
            </a:fld>
            <a:endParaRPr lang="fr-FR" sz="800">
              <a:solidFill>
                <a:srgbClr val="626469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73238"/>
            <a:ext cx="828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25563" y="6577013"/>
            <a:ext cx="17764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>
                <a:solidFill>
                  <a:srgbClr val="626469"/>
                </a:solidFill>
              </a:rPr>
              <a:t>- Industry business – Marketing Control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14.png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17" Type="http://schemas.openxmlformats.org/officeDocument/2006/relationships/image" Target="../media/image12.png"/><Relationship Id="rId2" Type="http://schemas.openxmlformats.org/officeDocument/2006/relationships/image" Target="../media/image47.jpe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emf"/><Relationship Id="rId11" Type="http://schemas.openxmlformats.org/officeDocument/2006/relationships/image" Target="../media/image55.jpeg"/><Relationship Id="rId5" Type="http://schemas.openxmlformats.org/officeDocument/2006/relationships/image" Target="../media/image49.emf"/><Relationship Id="rId15" Type="http://schemas.openxmlformats.org/officeDocument/2006/relationships/image" Target="../media/image13.png"/><Relationship Id="rId10" Type="http://schemas.openxmlformats.org/officeDocument/2006/relationships/image" Target="../media/image54.png"/><Relationship Id="rId19" Type="http://schemas.openxmlformats.org/officeDocument/2006/relationships/image" Target="../media/image61.jpeg"/><Relationship Id="rId4" Type="http://schemas.openxmlformats.org/officeDocument/2006/relationships/image" Target="../media/image48.emf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2.png"/><Relationship Id="rId3" Type="http://schemas.openxmlformats.org/officeDocument/2006/relationships/image" Target="../media/image61.jpe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8.jpeg"/><Relationship Id="rId5" Type="http://schemas.openxmlformats.org/officeDocument/2006/relationships/image" Target="../media/image22.jpeg"/><Relationship Id="rId10" Type="http://schemas.openxmlformats.org/officeDocument/2006/relationships/image" Target="../media/image67.png"/><Relationship Id="rId4" Type="http://schemas.openxmlformats.org/officeDocument/2006/relationships/image" Target="../media/image62.jpe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5.emf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8.jpeg"/><Relationship Id="rId5" Type="http://schemas.openxmlformats.org/officeDocument/2006/relationships/image" Target="../media/image80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emf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jpe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jpeg"/><Relationship Id="rId10" Type="http://schemas.openxmlformats.org/officeDocument/2006/relationships/image" Target="../media/image112.png"/><Relationship Id="rId4" Type="http://schemas.openxmlformats.org/officeDocument/2006/relationships/image" Target="../media/image47.jpeg"/><Relationship Id="rId9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0.png"/><Relationship Id="rId5" Type="http://schemas.openxmlformats.org/officeDocument/2006/relationships/image" Target="../media/image119.jpeg"/><Relationship Id="rId4" Type="http://schemas.openxmlformats.org/officeDocument/2006/relationships/image" Target="../media/image1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0.png"/><Relationship Id="rId4" Type="http://schemas.openxmlformats.org/officeDocument/2006/relationships/image" Target="../media/image11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3.jpeg"/><Relationship Id="rId7" Type="http://schemas.openxmlformats.org/officeDocument/2006/relationships/hyperlink" Target="http://images.google.com/imgres?imgurl=http://s1.e-monsite.com/2008/12/02/39494488grand-ecran-de-pc-jpg.jpg&amp;imgrefurl=http://sitedenico.e-monsite.com/rubrique,l-ecran-d-un-pc,78984.html&amp;usg=__pDc1kzyO7P1gtUxzZWWIE22AZJ0=&amp;h=434&amp;w=540&amp;sz=21&amp;hl=fr&amp;start=10&amp;zoom=1&amp;tbnid=NTV-gdvU0Z9A_M:&amp;tbnh=106&amp;tbnw=132&amp;prev=/images?q=ecran+pc&amp;hl=fr&amp;tbs=isch:1&amp;itbs=1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image" Target="../media/image125.jpeg"/><Relationship Id="rId4" Type="http://schemas.openxmlformats.org/officeDocument/2006/relationships/image" Target="../media/image124.emf"/><Relationship Id="rId9" Type="http://schemas.openxmlformats.org/officeDocument/2006/relationships/image" Target="../media/image1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png"/><Relationship Id="rId18" Type="http://schemas.openxmlformats.org/officeDocument/2006/relationships/image" Target="../media/image21.jpeg"/><Relationship Id="rId3" Type="http://schemas.openxmlformats.org/officeDocument/2006/relationships/image" Target="../media/image7.png"/><Relationship Id="rId21" Type="http://schemas.openxmlformats.org/officeDocument/2006/relationships/image" Target="../media/image15.jpeg"/><Relationship Id="rId7" Type="http://schemas.openxmlformats.org/officeDocument/2006/relationships/image" Target="../media/image10.png"/><Relationship Id="rId12" Type="http://schemas.openxmlformats.org/officeDocument/2006/relationships/image" Target="../media/image11.jpeg"/><Relationship Id="rId17" Type="http://schemas.openxmlformats.org/officeDocument/2006/relationships/image" Target="../media/image20.jpeg"/><Relationship Id="rId2" Type="http://schemas.openxmlformats.org/officeDocument/2006/relationships/image" Target="../media/image6.jpeg"/><Relationship Id="rId16" Type="http://schemas.openxmlformats.org/officeDocument/2006/relationships/image" Target="../media/image27.jpe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22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17.jpeg"/><Relationship Id="rId10" Type="http://schemas.openxmlformats.org/officeDocument/2006/relationships/image" Target="../media/image26.png"/><Relationship Id="rId19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25.png"/><Relationship Id="rId14" Type="http://schemas.openxmlformats.org/officeDocument/2006/relationships/image" Target="../media/image18.png"/><Relationship Id="rId22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png"/><Relationship Id="rId18" Type="http://schemas.openxmlformats.org/officeDocument/2006/relationships/image" Target="../media/image21.jpeg"/><Relationship Id="rId3" Type="http://schemas.openxmlformats.org/officeDocument/2006/relationships/image" Target="../media/image7.png"/><Relationship Id="rId21" Type="http://schemas.openxmlformats.org/officeDocument/2006/relationships/image" Target="../media/image15.jpeg"/><Relationship Id="rId7" Type="http://schemas.openxmlformats.org/officeDocument/2006/relationships/image" Target="../media/image10.png"/><Relationship Id="rId12" Type="http://schemas.openxmlformats.org/officeDocument/2006/relationships/image" Target="../media/image11.jpeg"/><Relationship Id="rId17" Type="http://schemas.openxmlformats.org/officeDocument/2006/relationships/image" Target="../media/image20.jpeg"/><Relationship Id="rId2" Type="http://schemas.openxmlformats.org/officeDocument/2006/relationships/image" Target="../media/image6.jpeg"/><Relationship Id="rId16" Type="http://schemas.openxmlformats.org/officeDocument/2006/relationships/image" Target="../media/image27.jpe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22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17.jpeg"/><Relationship Id="rId10" Type="http://schemas.openxmlformats.org/officeDocument/2006/relationships/image" Target="../media/image26.png"/><Relationship Id="rId19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25.png"/><Relationship Id="rId14" Type="http://schemas.openxmlformats.org/officeDocument/2006/relationships/image" Target="../media/image18.png"/><Relationship Id="rId22" Type="http://schemas.openxmlformats.org/officeDocument/2006/relationships/image" Target="../media/image1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071546"/>
            <a:ext cx="8569356" cy="1550987"/>
          </a:xfrm>
        </p:spPr>
        <p:txBody>
          <a:bodyPr/>
          <a:lstStyle/>
          <a:p>
            <a:r>
              <a:rPr lang="en-US" sz="6000" b="1" noProof="0" dirty="0" err="1" smtClean="0"/>
              <a:t>Modicon</a:t>
            </a:r>
            <a:r>
              <a:rPr lang="en-US" sz="6000" b="1" noProof="0" dirty="0" smtClean="0"/>
              <a:t> M580 </a:t>
            </a:r>
            <a:r>
              <a:rPr lang="en-US" sz="6000" b="1" noProof="0" dirty="0" err="1" smtClean="0"/>
              <a:t>ePAC</a:t>
            </a:r>
            <a:r>
              <a:rPr lang="en-US" sz="6000" b="1" dirty="0" smtClean="0"/>
              <a:t>*</a:t>
            </a:r>
            <a:br>
              <a:rPr lang="en-US" sz="6000" b="1" dirty="0" smtClean="0"/>
            </a:br>
            <a:endParaRPr lang="en-US" sz="6000" b="1" noProof="0" dirty="0"/>
          </a:p>
        </p:txBody>
      </p:sp>
      <p:sp>
        <p:nvSpPr>
          <p:cNvPr id="12" name="ZoneTexte 11"/>
          <p:cNvSpPr txBox="1"/>
          <p:nvPr/>
        </p:nvSpPr>
        <p:spPr>
          <a:xfrm>
            <a:off x="142844" y="6215082"/>
            <a:ext cx="178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 Ethernet PAC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28596" y="392906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Picture 3" descr="D:\Work\Marketing\Products &amp; Tools\Modicon M580\M580 drafts\Images\PF122526A_conf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1136" y="2564904"/>
            <a:ext cx="507876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RIQEhQUFBQVFBcVFBQWFhUUFBQVFBQWGBQVFBQYHiggGBolHRUVITEhJSkrLi4uFx8zODMsNygtLisBCgoKDg0OFxAQFywcHBwsLCwsLCwuLCwsLCwsLCwsLCwsLCwtLCwsLCwsKywuLCw3LDcsLCwrLCwsLDcrLCwrK//AABEIAOEA4QMBIgACEQEDEQH/xAAcAAABBAMBAAAAAAAAAAAAAAAAAQIDBAUGBwj/xABGEAABAwEEBQkFBAcHBQAAAAABAAIRAwQSITEFBkFRcQcTImGBkaGx8BQjMnLRM0KywRUkUmNzguElNGKDosLxFhdTVLP/xAAXAQEBAQEAAAAAAAAAAAAAAAAAAQID/8QAJhEBAQACAQQCAAcBAAAAAAAAAAECETEDEiFBFFEiMkJSYYGxE//aAAwDAQACEQMRAD8A7ikCVIEAhCEAhCJQCESklAqEkolAqE0vG8JprN3hBIhRe0N/aCb7S3ee4/RBOhQG1Dr7k32sbj4ILKFVNr6j3hJ7Z1eKmza2hVqVpnPBWJVCoQhAIQhAIQhAhTgkKUIBCEIBIEqQIGVal0EnIKA2wbj4BLpD7N3D6LFU60YHrPcs3LVSsmbZ1eM/kmG1HcPFQApSPWCbTdSG0u3+Saah/aPrgEyPWKIU2mznOO0nvKje3/jBPn1ghBC3BMN4Eub0gSJbtG+CrBao3M/5wRBSrh3jhjOGe1S+tiruYHYnPYRgROeKA9zc8QAMRPbIQT+vWCWPWKRrgcvXil9bEUvramx69FL62I9bUAn06pGXcmI9esUF2naAeoqcLFlSU65HXxWtrtkEKKlXB4qWVWghCEAUoSFKEAhCEAkCVNCCvpD7N3D6LDuEyszpD7N3D6LDFsrnlyhWPI4TJ7lZp1QVWTYxw3jwUlRej1iiPWCr0a8x6yVkD1gtIQI9bUk+pQSgWPWCEgPqESgQs79+JTTh/Xan9nmkPYiaRGmM24GZOQBPWE6nVyDsHGThlHGE4N607tKKX1tQiOKS51FEL62I9bFBUtDG/E9g4uAVWrpuzN+K0UB1Go2e5PH2z34z3GRn16CL3rFYN+tljGdoZ2Bx8lUqa+2IYCo9x3Npu8LwAU3Pti9fpz9UbPPrFS0rSR6PmtQOu1I/BQtb+FMDyKQa1V3fZ6PtJ+eWeN0hO6J8np+r/reqdYFSrVNXrZaKr/fWY2cNIuk1L5fIdIOGEYFbUFuXbv08+7HZSlCQpQq2EIQgE0JyaEFfSP2buH5rELMW/wCzdwWHC55coRKgIUQj2zxiOxSUifDsTQnUjj2IKFPT9ItnpgggOZcl7Q4wC5omOBg4ZJKmsNHIXydguOGGGOWWKuWrRFNzCxrWUzscGNMCQSIwziM0tm0SxgDQXAARgbu6TA3kT2q+XCzqcKVn06HkAUapJIuxdiC6ASZw3mJA3qratYqwe5lOwWh8Ei8Zax0GJBjJZ8WNvWcQcSc2mQrCefsuGdn5tNS/TFvd8OjwOt9UHwwS87pU5UbLT4uJ8iVtiFO3+U/4ZXnOtU9k0s7OvZafysLvxNR+gbe749IEfJSaPotrQnafGx923+2pnVCq77S32p3yG5+ZS/8AQdA/HVtNT5qn9FtaE7YfG6f01dmo1ibnSLvmqP8AyKs09WLCMrPTPEF3mqHKPperZrKKtIwedY0nLAzOOzj1Lktr1vtvOFj6zhIBHvJbB+GSDh2lbmEbnQ6f7Y7m3RVBkBtCiP8ALZ5wrDatNuEMbHytC831dPWl95r62Mu6Tnkgx+y4TPUqT9JVHATUggjDad5kDzWuyNTCT09LVdN0W51qQ41G+UqTR+laVYkU6jHkYkNcCQMp4LzJ7W6b3OEmDIyOeEHI/ku18j3MmxXmkOq333yQ3nbpIgOgnDAR1BLjprToFH4hx/JXwFQo/G3tWQUjcBShIUoVAhCEAmhOTQgraTPundnmsSFmNIMmm7hPdisOFzy5AEkpQo6mSyiQJ9EY9irU6uwqzQz7FYLgQTGaAq1Vwc6A7FubZGHHD1K1UWkKCzV2kYOBgweO5TAyiFQhCKEIQgEISOQYDW/RPtdHmTlN7KZMEfmuYu5Nwwhrqk3zAhpwxjacfFdneHROHYFirdbrj6LCMahfBIHQutBmIJOcYJvTWONyuo5vQ5NKZqcy5zyQJvBoH5qzZuTuk5r3FtSaeAEgXvBb7ojS3O1a9O7ApXYd0pdevTIIBGXisrdDoMeYTu+lywuN1Wg2DUCgA1zqZBOYvQczs7Ft+hdBULOS6lTDHFt1xBcZEzGJ3rI8yNwUlH7x9ZKsH0PjHArIKhRPTB/wq/KsaBShIUoVAhCEAmhOTQghtnwP+UrChZq2/Zv+UrCt9dy55XyAJlTJSBR1Mu1Z2iEBWbHn2KuFYsefYkVZtTmtY57zDWgucccAMScMVqNTXzR1Nznio8l2cMdGOcB0LY9YzFjtJ/cVPwFeWrVIIkzt2+pXaSVmR6S1X1ms1qe+lQa8XW84S4Ngi8G4Q47wtmAXJORd4NVxBmLMGniKjZXW1mgQhCgEIQgEhSoQRc3vJK1zWPS9ms9WkK3Oc41rnUyyRAd0XSctm1bK9krV9aNWalpqscyo2m1rLpkmZvEnADr3ouN0wY1+slFz3U6Ti+pF5zqgBMTE3p3lbRqhp722i6tcuAVCwCZwAGJ7ytUbyUUS4ufWDif8DiQeoioPJbjqroanZKTqFJ98B5LiYBBIbhA6se1XUXK23dZgpGZO9bAllMO0b58hs2pGUlnHTb8qvwsfZh7wD/AsirGgUoSFKFQIQhAJAlTQghtnwO+UrWrxpnHFh2gZcVstt+zf8p8lhIkQcRGS55chWOkJlXLtVUtNIyOkwnGB8H9FZLgWgjIrKI1YsearqeyZoo1hP6paf4NT8BXm230KjyQ6owtBw6IZPYBPivSOsp/U7Uf3FT8BXlm2NMwTP0+q74Mx2fkmY0V3tZkLNEkAExUZiYwXUgFyTkXqB1R0GYswB4h7JXXGLN5CQhK9Is0CEIQCEIQC5Nyn65VbLaHULOS18Nc9xxaJYIAacDO9dZXG+U/VWvaLY+rRaXyGiBGENAxJyyVnPkjB6ra0Wu02pjKtZxbmWhrWtPSaMejMYwuz6tgRWjD3gniKVOPAhcg1P1NtdC0MrVGNawYPl9MujPAAnaGrsWr4wrYEe97/AHdPEeHcrlrfhayhTQf93kE8qKP935fRSIks32v+WPNZJY6y/au/ht83LIqxoFKEhShUCEIQCaE5NQVtIVYpuPVHesO36LLaUHuzxCxLfoueXII2HLaqVWiWdJmLdrN2+6ryjrZDisohp1A4SMQrNlzVB9Ig32Z/ebsd1jcVcsT56Q2iUVPpqkX2auwCS6k8AZyS0gCNq4dadQ9I1sDT6M4EtZS7cYK76CoalMzMyP2cF1l0zK0rk91XrWSqXVGBrTRDPiYXF15pJIadsFb9TKiYIEJ1mOB4qew96bKbaqzWAFxjGNuZyVY6Rp49IYdbfqmQtyiVi6mm2DAZ9cjyBVWrrRRa0uc9gje5oHeSFDTPSlWF0VpttZ8Nc0tuySOsi6Q6YIzyWaQChdZWElxa0k7SJUyEEdMRsaB1ADyUkpISoEKawjGYzSoQOsh964jK43zcsgqNj+N3AeZV5ajQKUJClCoEIQgE1OTQgq6S+zPELED6LMaS+zPEeYWHbsXPLkATK2XapQo6uXaspEIKnoZngoApqG3ghWSQhC2gS2cYdqRPYk5GH1wtbaVldVeYa0gnKTE4CdpyXnjTes1epWqltas2m5xLWX3CGzgCGmAu98odh5+xVKIMFzmxOUtkgHuzXm632N7K1SkcSx7mkjES0kEg7sF1kix1jUZxNkaXEuN90kkknHeVyS2u947iV1vUEfqbJEG87DLbuXO2ap2uo5zmUKhAOZbd+LKL0T2Jh72rofIxpQ1DWpOaPd0714AAnpNbBw6R6yV1oOzG5aJyaaLFna5nMmnUum+XES4jmyYMfDJyW9MGfrYueWtsnJSUi17WXW2jYmF9VryL9zowSXQTtOGR7lBsUpFoeheUyjarQ2z0qNQXp6by0DAE5Anco9e9fqlgNJrKTHmo0u6RIiCBszTS6dAQuQaA5S7RaqppudRo4OLQA6XQxxADjImYzhddpk7erxCWWCexfE7gFdVOxZu7FcWooKUJClCoEIQgCmhOTUFbSP2Z7PMLDt9d6zGkT7s9nmFhx671zy5DvXio62Xan+vFMrZdqykQhS0dvBRBS0NvBFZNQ12uJEZbRt2dfFLWOEl10DEnYIzklYQaXslN76jrVTN4ZBwMD+VbYZ2kcMwe2eyVKwrAaB0lZapdTs9Q1C0X3YOGEhuZAnMLPBqStMRrbUaKF5xAa1wc4nIANcSSuF6S16rsrVmUOZFMvIDhTEva1xuOcfvb8V2DlNsL61gdTpiXF7SACQSACSBGZI2LzjaqTm1HMeCHNcWuG0EEgg9cyt4zax2rU621K9mZVqm88udJgDI4ZLktt1gtJc4G0V4nLnHgZ9RXU+T7+4sO9zj4rkHsj3PN1rnY4wCezirhJ5HZ+SPS7azKjIcKlMS8ueXB0mm1pBOXwnDxXTA7wwXOuSXRNKjTe5pc97hFSW3bpaKbrgxxguOOGfUuh0ycZ2lYvLPs9efuVvSFR1tq0nE82x/QbjdykkjKZJxXoFcw5TdFUKrQ+tVp2ciu8c65pc54bfimLuOGe7BXG6WNE5LI9tpDrcezmnrLctp99Zv4Tvx/8KzqLo6wMtzfZrVUrvAfdBpFjCLpvS49uSyXKVbLDTr0Da6Nas4MlrabmsbdvGQ4kzilv4vCub6o6EfaKoLYDKfSeSRgAC7ATJm7sXp0jA4riuq2kbLWqOFmsjaF0VDjXLnkc0/7hIndtiV2pgGIgCEyu0T6O+92eQV9U7CPi4jyVxIoKUJClCoEIQgE0JyaEFfSA92ezzCwgds3R5rYyJWB0jYyxwcMWlw/lzz71zygb68UpAxlQ0Kkgb4k9qm/qssq72QVJZszwUjhOBTbOyD3otLpt0Wa0HdRqH/QV5ZtlpeT0nE7czkvUunv7raP4NT8BXmrSNCq4ljiwtG1rWtkcYld8IkdP5GagdUdBmLK0H5hUEz1rrC5TyP0Q2tVaNlnEmAJN9snBdVBWLyrEa0iaTRs5wTwuvlcK0trBZWV7S0WGm9/OvBqPqOdLm1HXnNEQJO7xXXOVcVP0c/m5m829GdyHX+yCvOVQ9I8VrHEjuWqFrD7Gyq2mymCXQxmDRB3di5zV5Q7a28ym+nTbP3KVNuWWxdB1Ab/AGdTP8TzK4m9nS7Uxm7Vd+5M9Ni003uNR76jftL4AIvc3gAJF2WuOzat9XN+SDQrbPSqPLw51UNJg9Ft26QMh0uniui0tvHvwWbyyevPvKzpqpUtVWzHCnRrVLoEYuJMuJidsQvQS5NykaqNtDhVpmlTqOq1BUfUeKbS0OIbG85neYSWbXFqXJEP1+n8tX/5q5y2D9boj9z5vd/RZTk71dZZ7be9rs9Z4Y8c3ScXOgt+LqU/KbRsJtdJ1sr1WEUx7ulTvlzLz8b5waZ48FdzbTQNR9GVatppvpg3WG89+IaGgElpI2kA4bV6aIgEz1rjupHshc72MWq6LweahYGHouDbwaImDAmM12IAGcNsY47vqmV2ys6OydxHkrqpaP8AvfN+SupFBShIUoVAhCEAmhOTQgVNe2QQcinIQa1bbIaTsPhJaG95kFOpPkd/0Wfq0g4EESFrlroGi6MwGmDGBl39VzyxEydTzHamNcD3p9PMdqzER6wn9UtJ/cVPwFeWLYXTiZnHMxjkCvVWmqZdZq7QJJo1AAMSSWEAALg9bUjSVbA0nXZwlraY8QF3xJY3HkbqA1Hx/wCq0H5r7ZnrXVgFoXJzqzWsjnGowNaaIYIc0kuvAkkNMLfgsXkYbWg+6ZH/AJB3XXLhGlDo1te0X/an1OefIaGNaHc46+G44icBOQC67yr2x9KwOfTMOvht7GQHNcHEEZGF51m9UkmSXSSczvJJzWsSO86omkbCx1Fj20ofdY90uwLr0kbyuZt1zp0wWUtH2Rsum84Oquwy+KO6YXSdRm/2Uz5Kv4nrg1zFMfO1eieTy3irSNRhpdIy5tJpa1t5zMxAxzxxyzK3Vc05HNBPs9Ks+oQDVuENBBuhskS4Hbe8F0elGJG87dyzeUSLz5ysaeNau6yhoDKFWrjtc8uIefl3L0GuOa/6jPr1W1rKwufVe81cQGtJIh2OUkuJx2ZJjrflZWC5GhNuG/mqh8GBLy2f36mN1nb4vqLZ+TjUq02K0urV+bDebcwEPvdIuaZHVgrut+pLbfaxXdaWU2BjWQ0X6nRvGYmM3K+O5duZcnFKsbdQ5q9dvDnCIjm7wvTPZhmvSbgQDkOxaNqtqj7FApVatRhe0ubzTgCbzIdfyAAvFb2ae+e9Mr5YT6MODvnd4OIV5UdFfC753/jKvJGgUoSFKFQIQhAJoTk0IFQhCAUFrszajS12R7wd4U6QhBrFWm6m+Dtc48RGB8FYs75uneJWXtlkFRsGJxg7pWIZTuuDDm0Qe7NcrjpF0KOpSN6Qf5Tl5JzzhIzjBalZdL1Odcy60nAQ4DnS4NBluOMuOzIK7G1hwaInH6lStKpuvTgJxJ359fDDsU7HBoxIGeZAiSqjH6x02upta8NLS+CHRBF10gyuT/8Abak99R7rS0S8uaxjQ4BrnEwcZkYRAXZH1qbsCWvgzEB+Pine1DYHHg1w8TAV3pWraE0e2hZRZWitUAa5t4UqgJDy45kR97esbYeT6ytEex1HYzefUZOUXY5zLbkt758/sO72x4FJNU5NaO1x/wBoUlPLH6D0OKEtaxrGRg0Oc8gyZkkcMiVlwFE2z1jtA4NjzcfJSNsL9rz/AKR5NTQcq/sjAMQY63OjzhT/AKJBxc5x4ueR3TCkZoikDN1pPAeaaGOqGlsFIn+UmfNPFpOyY6mvP5Qsu2zNGxSBgGQCvaMM173fdf3NHmfNKLNVJ+EfzPx7g381mkJ2qrWCiWtgxMkmMsTP5qyhC0ApQkKUIBCEIApoTk0IFQhCAQhCAVa1WUOxyOwqyhBjjYXnN4HBo/OVEND4zzj8d10HvACyyFNJpjhointvO+Zzn/iJUtPRlNuTAOwBXEKmkXs7d35pwpDcO5PQikhEJUIBCEIBCEIBCEIBCEIBCEIApQkKUIBCEIBNCEIFQhCAQhCAQhCAQhCAQhCAQhCAQhCAQhCAQhCAQhCAQhCAQhCAKUIQgEIQg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s://encrypted-tbn1.gstatic.com/images?q=tbn:ANd9GcSjBt17OOdz39SWdfK_cOXTbdJoVlEOxWLydMzgi3nyQe3xyKbb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l_02509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4672" y="2139032"/>
            <a:ext cx="2185760" cy="1938040"/>
          </a:xfrm>
          <a:prstGeom prst="rect">
            <a:avLst/>
          </a:prstGeom>
        </p:spPr>
      </p:pic>
      <p:pic>
        <p:nvPicPr>
          <p:cNvPr id="16" name="Image 15" descr="imagesCAFARSS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581128"/>
            <a:ext cx="2121396" cy="1534798"/>
          </a:xfrm>
          <a:prstGeom prst="rect">
            <a:avLst/>
          </a:prstGeom>
        </p:spPr>
      </p:pic>
      <p:pic>
        <p:nvPicPr>
          <p:cNvPr id="18" name="Image 17" descr="Modicon%20Prem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996952"/>
            <a:ext cx="2857500" cy="1752600"/>
          </a:xfrm>
          <a:prstGeom prst="rect">
            <a:avLst/>
          </a:prstGeom>
        </p:spPr>
      </p:pic>
      <p:pic>
        <p:nvPicPr>
          <p:cNvPr id="19" name="Image 18" descr="zyxel-zywall-usg-200-firew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348880"/>
            <a:ext cx="1967217" cy="1550167"/>
          </a:xfrm>
          <a:prstGeom prst="rect">
            <a:avLst/>
          </a:prstGeom>
        </p:spPr>
      </p:pic>
      <p:pic>
        <p:nvPicPr>
          <p:cNvPr id="20" name="Image 19" descr="1306np_b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4797152"/>
            <a:ext cx="1905000" cy="1905000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 bwMode="auto">
          <a:xfrm>
            <a:off x="3347864" y="436300"/>
            <a:ext cx="4464496" cy="6164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3491880" y="404664"/>
            <a:ext cx="4752528" cy="64807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Прошлое </a:t>
            </a:r>
            <a:r>
              <a:rPr lang="ru-RU" sz="32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ПЛК....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1133476" y="7937"/>
            <a:ext cx="1165225" cy="1598613"/>
          </a:xfrm>
          <a:custGeom>
            <a:avLst/>
            <a:gdLst/>
            <a:ahLst/>
            <a:cxnLst>
              <a:cxn ang="0">
                <a:pos x="202" y="397"/>
              </a:cxn>
              <a:cxn ang="0">
                <a:pos x="271" y="323"/>
              </a:cxn>
              <a:cxn ang="0">
                <a:pos x="285" y="307"/>
              </a:cxn>
              <a:cxn ang="0">
                <a:pos x="276" y="259"/>
              </a:cxn>
              <a:cxn ang="0">
                <a:pos x="221" y="270"/>
              </a:cxn>
              <a:cxn ang="0">
                <a:pos x="193" y="302"/>
              </a:cxn>
              <a:cxn ang="0">
                <a:pos x="193" y="43"/>
              </a:cxn>
              <a:cxn ang="0">
                <a:pos x="155" y="0"/>
              </a:cxn>
              <a:cxn ang="0">
                <a:pos x="150" y="0"/>
              </a:cxn>
              <a:cxn ang="0">
                <a:pos x="113" y="43"/>
              </a:cxn>
              <a:cxn ang="0">
                <a:pos x="113" y="302"/>
              </a:cxn>
              <a:cxn ang="0">
                <a:pos x="87" y="271"/>
              </a:cxn>
              <a:cxn ang="0">
                <a:pos x="32" y="260"/>
              </a:cxn>
              <a:cxn ang="0">
                <a:pos x="23" y="308"/>
              </a:cxn>
              <a:cxn ang="0">
                <a:pos x="37" y="324"/>
              </a:cxn>
              <a:cxn ang="0">
                <a:pos x="103" y="397"/>
              </a:cxn>
              <a:cxn ang="0">
                <a:pos x="123" y="416"/>
              </a:cxn>
              <a:cxn ang="0">
                <a:pos x="153" y="424"/>
              </a:cxn>
              <a:cxn ang="0">
                <a:pos x="183" y="416"/>
              </a:cxn>
              <a:cxn ang="0">
                <a:pos x="202" y="397"/>
              </a:cxn>
              <a:cxn ang="0">
                <a:pos x="153" y="424"/>
              </a:cxn>
              <a:cxn ang="0">
                <a:pos x="152" y="424"/>
              </a:cxn>
              <a:cxn ang="0">
                <a:pos x="153" y="424"/>
              </a:cxn>
              <a:cxn ang="0">
                <a:pos x="153" y="424"/>
              </a:cxn>
            </a:cxnLst>
            <a:rect l="0" t="0" r="r" b="b"/>
            <a:pathLst>
              <a:path w="308" h="424">
                <a:moveTo>
                  <a:pt x="202" y="397"/>
                </a:moveTo>
                <a:cubicBezTo>
                  <a:pt x="271" y="323"/>
                  <a:pt x="271" y="323"/>
                  <a:pt x="271" y="323"/>
                </a:cubicBezTo>
                <a:cubicBezTo>
                  <a:pt x="285" y="307"/>
                  <a:pt x="285" y="307"/>
                  <a:pt x="285" y="307"/>
                </a:cubicBezTo>
                <a:cubicBezTo>
                  <a:pt x="285" y="307"/>
                  <a:pt x="308" y="282"/>
                  <a:pt x="276" y="259"/>
                </a:cubicBezTo>
                <a:cubicBezTo>
                  <a:pt x="254" y="242"/>
                  <a:pt x="240" y="249"/>
                  <a:pt x="221" y="270"/>
                </a:cubicBezTo>
                <a:cubicBezTo>
                  <a:pt x="214" y="278"/>
                  <a:pt x="204" y="290"/>
                  <a:pt x="193" y="302"/>
                </a:cubicBezTo>
                <a:cubicBezTo>
                  <a:pt x="193" y="43"/>
                  <a:pt x="193" y="43"/>
                  <a:pt x="193" y="43"/>
                </a:cubicBezTo>
                <a:cubicBezTo>
                  <a:pt x="193" y="12"/>
                  <a:pt x="178" y="0"/>
                  <a:pt x="155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28" y="0"/>
                  <a:pt x="113" y="12"/>
                  <a:pt x="113" y="43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03" y="290"/>
                  <a:pt x="94" y="279"/>
                  <a:pt x="87" y="271"/>
                </a:cubicBezTo>
                <a:cubicBezTo>
                  <a:pt x="68" y="251"/>
                  <a:pt x="54" y="243"/>
                  <a:pt x="32" y="260"/>
                </a:cubicBezTo>
                <a:cubicBezTo>
                  <a:pt x="0" y="283"/>
                  <a:pt x="23" y="308"/>
                  <a:pt x="23" y="308"/>
                </a:cubicBezTo>
                <a:cubicBezTo>
                  <a:pt x="37" y="324"/>
                  <a:pt x="37" y="324"/>
                  <a:pt x="37" y="324"/>
                </a:cubicBezTo>
                <a:cubicBezTo>
                  <a:pt x="103" y="397"/>
                  <a:pt x="103" y="397"/>
                  <a:pt x="103" y="397"/>
                </a:cubicBezTo>
                <a:cubicBezTo>
                  <a:pt x="110" y="405"/>
                  <a:pt x="116" y="411"/>
                  <a:pt x="123" y="416"/>
                </a:cubicBezTo>
                <a:cubicBezTo>
                  <a:pt x="130" y="422"/>
                  <a:pt x="140" y="424"/>
                  <a:pt x="153" y="424"/>
                </a:cubicBezTo>
                <a:cubicBezTo>
                  <a:pt x="165" y="424"/>
                  <a:pt x="176" y="422"/>
                  <a:pt x="183" y="416"/>
                </a:cubicBezTo>
                <a:cubicBezTo>
                  <a:pt x="190" y="411"/>
                  <a:pt x="195" y="405"/>
                  <a:pt x="202" y="397"/>
                </a:cubicBezTo>
                <a:close/>
                <a:moveTo>
                  <a:pt x="153" y="424"/>
                </a:moveTo>
                <a:cubicBezTo>
                  <a:pt x="152" y="424"/>
                  <a:pt x="152" y="424"/>
                  <a:pt x="152" y="424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53" y="424"/>
                  <a:pt x="153" y="424"/>
                  <a:pt x="153" y="424"/>
                </a:cubicBezTo>
                <a:close/>
              </a:path>
            </a:pathLst>
          </a:custGeom>
          <a:solidFill>
            <a:srgbClr val="87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71406" y="285728"/>
            <a:ext cx="248437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rgbClr val="87D2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1419" y="323364"/>
            <a:ext cx="199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Концепция </a:t>
            </a:r>
            <a:r>
              <a:rPr lang="en-US" dirty="0" err="1" smtClean="0">
                <a:solidFill>
                  <a:schemeClr val="bg1"/>
                </a:solidFill>
              </a:rPr>
              <a:t>ePAC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179512" y="1733832"/>
            <a:ext cx="8568951" cy="4791512"/>
          </a:xfrm>
          <a:prstGeom prst="roundRect">
            <a:avLst>
              <a:gd name="adj" fmla="val 11588"/>
            </a:avLst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13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94595"/>
            <a:ext cx="5480304" cy="445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5374407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0" dirty="0" err="1" smtClean="0">
                <a:latin typeface="+mj-lt"/>
                <a:ea typeface="+mj-ea"/>
                <a:cs typeface="+mj-cs"/>
              </a:rPr>
              <a:t>Modicon</a:t>
            </a:r>
            <a:r>
              <a:rPr lang="fr-FR" sz="3600" kern="0" dirty="0" smtClean="0">
                <a:latin typeface="+mj-lt"/>
                <a:ea typeface="+mj-ea"/>
                <a:cs typeface="+mj-cs"/>
              </a:rPr>
              <a:t> M580</a:t>
            </a:r>
            <a:r>
              <a:rPr lang="fr-FR" sz="36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3600" b="1" kern="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первый в мире </a:t>
            </a:r>
            <a:r>
              <a:rPr lang="en-US" sz="3600" b="1" kern="0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ePAC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2" descr="data:image/jpeg;base64,/9j/4AAQSkZJRgABAQAAAQABAAD/2wCEAAkGBxQTERIQEhQUFBQVFBcVFBQWFhUUFBQVFBQWGBQVFBQYHiggGBolHRUVITEhJSkrLi4uFx8zODMsNygtLisBCgoKDg0OFxAQFywcHBwsLCwsLCwuLCwsLCwsLCwsLCwsLCwtLCwsLCwsKywuLCw3LDcsLCwrLCwsLDcrLCwrK//AABEIAOEA4QMBIgACEQEDEQH/xAAcAAABBAMBAAAAAAAAAAAAAAAAAQIDBAUGBwj/xABGEAABAwEEBQkFBAcHBQAAAAABAAIRAwQSITEFBkFRcQcTImGBkaGx8BQjMnLRM0KywRUkUmNzguElNGKDosLxFhdTVLP/xAAXAQEBAQEAAAAAAAAAAAAAAAAAAQID/8QAJhEBAQACAQQCAAcBAAAAAAAAAAECETEDEiFBFFEiMkJSYYGxE//aAAwDAQACEQMRAD8A7ikCVIEAhCEAhCJQCESklAqEkolAqE0vG8JprN3hBIhRe0N/aCb7S3ee4/RBOhQG1Dr7k32sbj4ILKFVNr6j3hJ7Z1eKmza2hVqVpnPBWJVCoQhAIQhAIQhAhTgkKUIBCEIBIEqQIGVal0EnIKA2wbj4BLpD7N3D6LFU60YHrPcs3LVSsmbZ1eM/kmG1HcPFQApSPWCbTdSG0u3+Saah/aPrgEyPWKIU2mznOO0nvKje3/jBPn1ghBC3BMN4Eub0gSJbtG+CrBao3M/5wRBSrh3jhjOGe1S+tiruYHYnPYRgROeKA9zc8QAMRPbIQT+vWCWPWKRrgcvXil9bEUvramx69FL62I9bUAn06pGXcmI9esUF2naAeoqcLFlSU65HXxWtrtkEKKlXB4qWVWghCEAUoSFKEAhCEAkCVNCCvpD7N3D6LDuEyszpD7N3D6LDFsrnlyhWPI4TJ7lZp1QVWTYxw3jwUlRej1iiPWCr0a8x6yVkD1gtIQI9bUk+pQSgWPWCEgPqESgQs79+JTTh/Xan9nmkPYiaRGmM24GZOQBPWE6nVyDsHGThlHGE4N607tKKX1tQiOKS51FEL62I9bFBUtDG/E9g4uAVWrpuzN+K0UB1Go2e5PH2z34z3GRn16CL3rFYN+tljGdoZ2Bx8lUqa+2IYCo9x3Npu8LwAU3Pti9fpz9UbPPrFS0rSR6PmtQOu1I/BQtb+FMDyKQa1V3fZ6PtJ+eWeN0hO6J8np+r/reqdYFSrVNXrZaKr/fWY2cNIuk1L5fIdIOGEYFbUFuXbv08+7HZSlCQpQq2EIQgE0JyaEFfSP2buH5rELMW/wCzdwWHC55coRKgIUQj2zxiOxSUifDsTQnUjj2IKFPT9ItnpgggOZcl7Q4wC5omOBg4ZJKmsNHIXydguOGGGOWWKuWrRFNzCxrWUzscGNMCQSIwziM0tm0SxgDQXAARgbu6TA3kT2q+XCzqcKVn06HkAUapJIuxdiC6ASZw3mJA3qratYqwe5lOwWh8Ei8Zax0GJBjJZ8WNvWcQcSc2mQrCefsuGdn5tNS/TFvd8OjwOt9UHwwS87pU5UbLT4uJ8iVtiFO3+U/4ZXnOtU9k0s7OvZafysLvxNR+gbe749IEfJSaPotrQnafGx923+2pnVCq77S32p3yG5+ZS/8AQdA/HVtNT5qn9FtaE7YfG6f01dmo1ibnSLvmqP8AyKs09WLCMrPTPEF3mqHKPperZrKKtIwedY0nLAzOOzj1Lktr1vtvOFj6zhIBHvJbB+GSDh2lbmEbnQ6f7Y7m3RVBkBtCiP8ALZ5wrDatNuEMbHytC831dPWl95r62Mu6Tnkgx+y4TPUqT9JVHATUggjDad5kDzWuyNTCT09LVdN0W51qQ41G+UqTR+laVYkU6jHkYkNcCQMp4LzJ7W6b3OEmDIyOeEHI/ku18j3MmxXmkOq333yQ3nbpIgOgnDAR1BLjprToFH4hx/JXwFQo/G3tWQUjcBShIUoVAhCEAmhOTQgraTPundnmsSFmNIMmm7hPdisOFzy5AEkpQo6mSyiQJ9EY9irU6uwqzQz7FYLgQTGaAq1Vwc6A7FubZGHHD1K1UWkKCzV2kYOBgweO5TAyiFQhCKEIQgEISOQYDW/RPtdHmTlN7KZMEfmuYu5Nwwhrqk3zAhpwxjacfFdneHROHYFirdbrj6LCMahfBIHQutBmIJOcYJvTWONyuo5vQ5NKZqcy5zyQJvBoH5qzZuTuk5r3FtSaeAEgXvBb7ojS3O1a9O7ApXYd0pdevTIIBGXisrdDoMeYTu+lywuN1Wg2DUCgA1zqZBOYvQczs7Ft+hdBULOS6lTDHFt1xBcZEzGJ3rI8yNwUlH7x9ZKsH0PjHArIKhRPTB/wq/KsaBShIUoVAhCEAmhOTQghtnwP+UrChZq2/Zv+UrCt9dy55XyAJlTJSBR1Mu1Z2iEBWbHn2KuFYsefYkVZtTmtY57zDWgucccAMScMVqNTXzR1Nznio8l2cMdGOcB0LY9YzFjtJ/cVPwFeWrVIIkzt2+pXaSVmR6S1X1ms1qe+lQa8XW84S4Ngi8G4Q47wtmAXJORd4NVxBmLMGniKjZXW1mgQhCgEIQgEhSoQRc3vJK1zWPS9ms9WkK3Oc41rnUyyRAd0XSctm1bK9krV9aNWalpqscyo2m1rLpkmZvEnADr3ouN0wY1+slFz3U6Ti+pF5zqgBMTE3p3lbRqhp722i6tcuAVCwCZwAGJ7ytUbyUUS4ufWDif8DiQeoioPJbjqroanZKTqFJ98B5LiYBBIbhA6se1XUXK23dZgpGZO9bAllMO0b58hs2pGUlnHTb8qvwsfZh7wD/AsirGgUoSFKFQIQhAJAlTQghtnwO+UrWrxpnHFh2gZcVstt+zf8p8lhIkQcRGS55chWOkJlXLtVUtNIyOkwnGB8H9FZLgWgjIrKI1YsearqeyZoo1hP6paf4NT8BXm230KjyQ6owtBw6IZPYBPivSOsp/U7Uf3FT8BXlm2NMwTP0+q74Mx2fkmY0V3tZkLNEkAExUZiYwXUgFyTkXqB1R0GYswB4h7JXXGLN5CQhK9Is0CEIQCEIQC5Nyn65VbLaHULOS18Nc9xxaJYIAacDO9dZXG+U/VWvaLY+rRaXyGiBGENAxJyyVnPkjB6ra0Wu02pjKtZxbmWhrWtPSaMejMYwuz6tgRWjD3gniKVOPAhcg1P1NtdC0MrVGNawYPl9MujPAAnaGrsWr4wrYEe97/AHdPEeHcrlrfhayhTQf93kE8qKP935fRSIks32v+WPNZJY6y/au/ht83LIqxoFKEhShUCEIQCaE5NQVtIVYpuPVHesO36LLaUHuzxCxLfoueXII2HLaqVWiWdJmLdrN2+6ryjrZDisohp1A4SMQrNlzVB9Ig32Z/ebsd1jcVcsT56Q2iUVPpqkX2auwCS6k8AZyS0gCNq4dadQ9I1sDT6M4EtZS7cYK76CoalMzMyP2cF1l0zK0rk91XrWSqXVGBrTRDPiYXF15pJIadsFb9TKiYIEJ1mOB4qew96bKbaqzWAFxjGNuZyVY6Rp49IYdbfqmQtyiVi6mm2DAZ9cjyBVWrrRRa0uc9gje5oHeSFDTPSlWF0VpttZ8Nc0tuySOsi6Q6YIzyWaQChdZWElxa0k7SJUyEEdMRsaB1ADyUkpISoEKawjGYzSoQOsh964jK43zcsgqNj+N3AeZV5ajQKUJClCoEIQgE1OTQgq6S+zPELED6LMaS+zPEeYWHbsXPLkATK2XapQo6uXaspEIKnoZngoApqG3ghWSQhC2gS2cYdqRPYk5GH1wtbaVldVeYa0gnKTE4CdpyXnjTes1epWqltas2m5xLWX3CGzgCGmAu98odh5+xVKIMFzmxOUtkgHuzXm632N7K1SkcSx7mkjES0kEg7sF1kix1jUZxNkaXEuN90kkknHeVyS2u947iV1vUEfqbJEG87DLbuXO2ap2uo5zmUKhAOZbd+LKL0T2Jh72rofIxpQ1DWpOaPd0714AAnpNbBw6R6yV1oOzG5aJyaaLFna5nMmnUum+XES4jmyYMfDJyW9MGfrYueWtsnJSUi17WXW2jYmF9VryL9zowSXQTtOGR7lBsUpFoeheUyjarQ2z0qNQXp6by0DAE5Anco9e9fqlgNJrKTHmo0u6RIiCBszTS6dAQuQaA5S7RaqppudRo4OLQA6XQxxADjImYzhddpk7erxCWWCexfE7gFdVOxZu7FcWooKUJClCoEIQgCmhOTUFbSP2Z7PMLDt9d6zGkT7s9nmFhx671zy5DvXio62Xan+vFMrZdqykQhS0dvBRBS0NvBFZNQ12uJEZbRt2dfFLWOEl10DEnYIzklYQaXslN76jrVTN4ZBwMD+VbYZ2kcMwe2eyVKwrAaB0lZapdTs9Q1C0X3YOGEhuZAnMLPBqStMRrbUaKF5xAa1wc4nIANcSSuF6S16rsrVmUOZFMvIDhTEva1xuOcfvb8V2DlNsL61gdTpiXF7SACQSACSBGZI2LzjaqTm1HMeCHNcWuG0EEgg9cyt4zax2rU621K9mZVqm88udJgDI4ZLktt1gtJc4G0V4nLnHgZ9RXU+T7+4sO9zj4rkHsj3PN1rnY4wCezirhJ5HZ+SPS7azKjIcKlMS8ueXB0mm1pBOXwnDxXTA7wwXOuSXRNKjTe5pc97hFSW3bpaKbrgxxguOOGfUuh0ycZ2lYvLPs9efuVvSFR1tq0nE82x/QbjdykkjKZJxXoFcw5TdFUKrQ+tVp2ciu8c65pc54bfimLuOGe7BXG6WNE5LI9tpDrcezmnrLctp99Zv4Tvx/8KzqLo6wMtzfZrVUrvAfdBpFjCLpvS49uSyXKVbLDTr0Da6Nas4MlrabmsbdvGQ4kzilv4vCub6o6EfaKoLYDKfSeSRgAC7ATJm7sXp0jA4riuq2kbLWqOFmsjaF0VDjXLnkc0/7hIndtiV2pgGIgCEyu0T6O+92eQV9U7CPi4jyVxIoKUJClCoEIQgE0JyaEFfSA92ezzCwgds3R5rYyJWB0jYyxwcMWlw/lzz71zygb68UpAxlQ0Kkgb4k9qm/qssq72QVJZszwUjhOBTbOyD3otLpt0Wa0HdRqH/QV5ZtlpeT0nE7czkvUunv7raP4NT8BXmrSNCq4ljiwtG1rWtkcYld8IkdP5GagdUdBmLK0H5hUEz1rrC5TyP0Q2tVaNlnEmAJN9snBdVBWLyrEa0iaTRs5wTwuvlcK0trBZWV7S0WGm9/OvBqPqOdLm1HXnNEQJO7xXXOVcVP0c/m5m829GdyHX+yCvOVQ9I8VrHEjuWqFrD7Gyq2mymCXQxmDRB3di5zV5Q7a28ym+nTbP3KVNuWWxdB1Ab/AGdTP8TzK4m9nS7Uxm7Vd+5M9Ni003uNR76jftL4AIvc3gAJF2WuOzat9XN+SDQrbPSqPLw51UNJg9Ft26QMh0uniui0tvHvwWbyyevPvKzpqpUtVWzHCnRrVLoEYuJMuJidsQvQS5NykaqNtDhVpmlTqOq1BUfUeKbS0OIbG85neYSWbXFqXJEP1+n8tX/5q5y2D9boj9z5vd/RZTk71dZZ7be9rs9Z4Y8c3ScXOgt+LqU/KbRsJtdJ1sr1WEUx7ulTvlzLz8b5waZ48FdzbTQNR9GVatppvpg3WG89+IaGgElpI2kA4bV6aIgEz1rjupHshc72MWq6LweahYGHouDbwaImDAmM12IAGcNsY47vqmV2ys6OydxHkrqpaP8AvfN+SupFBShIUoVAhCEAmhOTQgVNe2QQcinIQa1bbIaTsPhJaG95kFOpPkd/0Wfq0g4EESFrlroGi6MwGmDGBl39VzyxEydTzHamNcD3p9PMdqzER6wn9UtJ/cVPwFeWLYXTiZnHMxjkCvVWmqZdZq7QJJo1AAMSSWEAALg9bUjSVbA0nXZwlraY8QF3xJY3HkbqA1Hx/wCq0H5r7ZnrXVgFoXJzqzWsjnGowNaaIYIc0kuvAkkNMLfgsXkYbWg+6ZH/AJB3XXLhGlDo1te0X/an1OefIaGNaHc46+G44icBOQC67yr2x9KwOfTMOvht7GQHNcHEEZGF51m9UkmSXSSczvJJzWsSO86omkbCx1Fj20ofdY90uwLr0kbyuZt1zp0wWUtH2Rsum84Oquwy+KO6YXSdRm/2Uz5Kv4nrg1zFMfO1eieTy3irSNRhpdIy5tJpa1t5zMxAxzxxyzK3Vc05HNBPs9Ks+oQDVuENBBuhskS4Hbe8F0elGJG87dyzeUSLz5ysaeNau6yhoDKFWrjtc8uIefl3L0GuOa/6jPr1W1rKwufVe81cQGtJIh2OUkuJx2ZJjrflZWC5GhNuG/mqh8GBLy2f36mN1nb4vqLZ+TjUq02K0urV+bDebcwEPvdIuaZHVgrut+pLbfaxXdaWU2BjWQ0X6nRvGYmM3K+O5duZcnFKsbdQ5q9dvDnCIjm7wvTPZhmvSbgQDkOxaNqtqj7FApVatRhe0ubzTgCbzIdfyAAvFb2ae+e9Mr5YT6MODvnd4OIV5UdFfC753/jKvJGgUoSFKFQIQhAJoTk0IFQhCAUFrszajS12R7wd4U6QhBrFWm6m+Dtc48RGB8FYs75uneJWXtlkFRsGJxg7pWIZTuuDDm0Qe7NcrjpF0KOpSN6Qf5Tl5JzzhIzjBalZdL1Odcy60nAQ4DnS4NBluOMuOzIK7G1hwaInH6lStKpuvTgJxJ359fDDsU7HBoxIGeZAiSqjH6x02upta8NLS+CHRBF10gyuT/8Abak99R7rS0S8uaxjQ4BrnEwcZkYRAXZH1qbsCWvgzEB+Pine1DYHHg1w8TAV3pWraE0e2hZRZWitUAa5t4UqgJDy45kR97esbYeT6ytEex1HYzefUZOUXY5zLbkt758/sO72x4FJNU5NaO1x/wBoUlPLH6D0OKEtaxrGRg0Oc8gyZkkcMiVlwFE2z1jtA4NjzcfJSNsL9rz/AKR5NTQcq/sjAMQY63OjzhT/AKJBxc5x4ueR3TCkZoikDN1pPAeaaGOqGlsFIn+UmfNPFpOyY6mvP5Qsu2zNGxSBgGQCvaMM173fdf3NHmfNKLNVJ+EfzPx7g381mkJ2qrWCiWtgxMkmMsTP5qyhC0ApQkKUIBCEIApoTk0IFQhCAQhCAVa1WUOxyOwqyhBjjYXnN4HBo/OVEND4zzj8d10HvACyyFNJpjhointvO+Zzn/iJUtPRlNuTAOwBXEKmkXs7d35pwpDcO5PQikhEJUIBCEIBCEIBCEIBCEIBCEIApQkKUIBCEIBNCEIFQhCAQhCAQhCAQhCAQhCAQhCAQhCAQhCAQhCAQhCAQhCAQhCAKUIQgEIQg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347864" y="436300"/>
            <a:ext cx="5688632" cy="104848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419872" y="404664"/>
            <a:ext cx="5472608" cy="64807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Мы открываем новую эру автоматизации...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133476" y="7937"/>
            <a:ext cx="1165225" cy="1598613"/>
          </a:xfrm>
          <a:custGeom>
            <a:avLst/>
            <a:gdLst/>
            <a:ahLst/>
            <a:cxnLst>
              <a:cxn ang="0">
                <a:pos x="202" y="397"/>
              </a:cxn>
              <a:cxn ang="0">
                <a:pos x="271" y="323"/>
              </a:cxn>
              <a:cxn ang="0">
                <a:pos x="285" y="307"/>
              </a:cxn>
              <a:cxn ang="0">
                <a:pos x="276" y="259"/>
              </a:cxn>
              <a:cxn ang="0">
                <a:pos x="221" y="270"/>
              </a:cxn>
              <a:cxn ang="0">
                <a:pos x="193" y="302"/>
              </a:cxn>
              <a:cxn ang="0">
                <a:pos x="193" y="43"/>
              </a:cxn>
              <a:cxn ang="0">
                <a:pos x="155" y="0"/>
              </a:cxn>
              <a:cxn ang="0">
                <a:pos x="150" y="0"/>
              </a:cxn>
              <a:cxn ang="0">
                <a:pos x="113" y="43"/>
              </a:cxn>
              <a:cxn ang="0">
                <a:pos x="113" y="302"/>
              </a:cxn>
              <a:cxn ang="0">
                <a:pos x="87" y="271"/>
              </a:cxn>
              <a:cxn ang="0">
                <a:pos x="32" y="260"/>
              </a:cxn>
              <a:cxn ang="0">
                <a:pos x="23" y="308"/>
              </a:cxn>
              <a:cxn ang="0">
                <a:pos x="37" y="324"/>
              </a:cxn>
              <a:cxn ang="0">
                <a:pos x="103" y="397"/>
              </a:cxn>
              <a:cxn ang="0">
                <a:pos x="123" y="416"/>
              </a:cxn>
              <a:cxn ang="0">
                <a:pos x="153" y="424"/>
              </a:cxn>
              <a:cxn ang="0">
                <a:pos x="183" y="416"/>
              </a:cxn>
              <a:cxn ang="0">
                <a:pos x="202" y="397"/>
              </a:cxn>
              <a:cxn ang="0">
                <a:pos x="153" y="424"/>
              </a:cxn>
              <a:cxn ang="0">
                <a:pos x="152" y="424"/>
              </a:cxn>
              <a:cxn ang="0">
                <a:pos x="153" y="424"/>
              </a:cxn>
              <a:cxn ang="0">
                <a:pos x="153" y="424"/>
              </a:cxn>
            </a:cxnLst>
            <a:rect l="0" t="0" r="r" b="b"/>
            <a:pathLst>
              <a:path w="308" h="424">
                <a:moveTo>
                  <a:pt x="202" y="397"/>
                </a:moveTo>
                <a:cubicBezTo>
                  <a:pt x="271" y="323"/>
                  <a:pt x="271" y="323"/>
                  <a:pt x="271" y="323"/>
                </a:cubicBezTo>
                <a:cubicBezTo>
                  <a:pt x="285" y="307"/>
                  <a:pt x="285" y="307"/>
                  <a:pt x="285" y="307"/>
                </a:cubicBezTo>
                <a:cubicBezTo>
                  <a:pt x="285" y="307"/>
                  <a:pt x="308" y="282"/>
                  <a:pt x="276" y="259"/>
                </a:cubicBezTo>
                <a:cubicBezTo>
                  <a:pt x="254" y="242"/>
                  <a:pt x="240" y="249"/>
                  <a:pt x="221" y="270"/>
                </a:cubicBezTo>
                <a:cubicBezTo>
                  <a:pt x="214" y="278"/>
                  <a:pt x="204" y="290"/>
                  <a:pt x="193" y="302"/>
                </a:cubicBezTo>
                <a:cubicBezTo>
                  <a:pt x="193" y="43"/>
                  <a:pt x="193" y="43"/>
                  <a:pt x="193" y="43"/>
                </a:cubicBezTo>
                <a:cubicBezTo>
                  <a:pt x="193" y="12"/>
                  <a:pt x="178" y="0"/>
                  <a:pt x="155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28" y="0"/>
                  <a:pt x="113" y="12"/>
                  <a:pt x="113" y="43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03" y="290"/>
                  <a:pt x="94" y="279"/>
                  <a:pt x="87" y="271"/>
                </a:cubicBezTo>
                <a:cubicBezTo>
                  <a:pt x="68" y="251"/>
                  <a:pt x="54" y="243"/>
                  <a:pt x="32" y="260"/>
                </a:cubicBezTo>
                <a:cubicBezTo>
                  <a:pt x="0" y="283"/>
                  <a:pt x="23" y="308"/>
                  <a:pt x="23" y="308"/>
                </a:cubicBezTo>
                <a:cubicBezTo>
                  <a:pt x="37" y="324"/>
                  <a:pt x="37" y="324"/>
                  <a:pt x="37" y="324"/>
                </a:cubicBezTo>
                <a:cubicBezTo>
                  <a:pt x="103" y="397"/>
                  <a:pt x="103" y="397"/>
                  <a:pt x="103" y="397"/>
                </a:cubicBezTo>
                <a:cubicBezTo>
                  <a:pt x="110" y="405"/>
                  <a:pt x="116" y="411"/>
                  <a:pt x="123" y="416"/>
                </a:cubicBezTo>
                <a:cubicBezTo>
                  <a:pt x="130" y="422"/>
                  <a:pt x="140" y="424"/>
                  <a:pt x="153" y="424"/>
                </a:cubicBezTo>
                <a:cubicBezTo>
                  <a:pt x="165" y="424"/>
                  <a:pt x="176" y="422"/>
                  <a:pt x="183" y="416"/>
                </a:cubicBezTo>
                <a:cubicBezTo>
                  <a:pt x="190" y="411"/>
                  <a:pt x="195" y="405"/>
                  <a:pt x="202" y="397"/>
                </a:cubicBezTo>
                <a:close/>
                <a:moveTo>
                  <a:pt x="153" y="424"/>
                </a:moveTo>
                <a:cubicBezTo>
                  <a:pt x="152" y="424"/>
                  <a:pt x="152" y="424"/>
                  <a:pt x="152" y="424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53" y="424"/>
                  <a:pt x="153" y="424"/>
                  <a:pt x="153" y="424"/>
                </a:cubicBezTo>
                <a:close/>
              </a:path>
            </a:pathLst>
          </a:custGeom>
          <a:solidFill>
            <a:srgbClr val="87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1406" y="285728"/>
            <a:ext cx="248437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rgbClr val="87D2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1419" y="323364"/>
            <a:ext cx="199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Концепция </a:t>
            </a:r>
            <a:r>
              <a:rPr lang="en-US" dirty="0" err="1" smtClean="0">
                <a:solidFill>
                  <a:schemeClr val="bg1"/>
                </a:solidFill>
              </a:rPr>
              <a:t>ePAC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40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5720" y="1285860"/>
            <a:ext cx="4928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Технологические тренды на рынке ПЛК</a:t>
            </a:r>
            <a:endParaRPr lang="en-US" b="1" dirty="0" smtClean="0"/>
          </a:p>
          <a:p>
            <a:r>
              <a:rPr lang="en-US" sz="1100" b="1" dirty="0" smtClean="0"/>
              <a:t>(</a:t>
            </a:r>
            <a:r>
              <a:rPr lang="ru-RU" sz="1100" b="1" dirty="0" smtClean="0"/>
              <a:t>Отчет </a:t>
            </a:r>
            <a:r>
              <a:rPr lang="en-US" sz="1100" b="1" dirty="0" smtClean="0"/>
              <a:t>ARC) </a:t>
            </a:r>
            <a:endParaRPr lang="en-US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7563846" y="1214423"/>
            <a:ext cx="1008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M580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23528" y="1772816"/>
            <a:ext cx="622631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</a:t>
            </a:r>
            <a:r>
              <a:rPr lang="ru-RU" sz="1000" dirty="0" err="1" smtClean="0"/>
              <a:t>ПЛК-технологии</a:t>
            </a:r>
            <a:r>
              <a:rPr lang="ru-RU" sz="1000" dirty="0" smtClean="0"/>
              <a:t> уже давно используются на производстве . Различия в основных характеристиках классических ПЛК (IO, скорость, точность и др.) являются незначительными. Продолжаются технологические изменения, ПЛК эволюционирует в </a:t>
            </a:r>
            <a:r>
              <a:rPr lang="ru-RU" sz="1000" dirty="0" err="1" smtClean="0"/>
              <a:t>PACs</a:t>
            </a:r>
            <a:r>
              <a:rPr lang="ru-RU" sz="1000" dirty="0" smtClean="0"/>
              <a:t> - общую платформу для значительно более комплексных и сложных задач.</a:t>
            </a:r>
            <a:endParaRPr lang="en-US" sz="1000" dirty="0" smtClean="0"/>
          </a:p>
          <a:p>
            <a:r>
              <a:rPr lang="ru-RU" sz="1600" b="1" dirty="0" smtClean="0"/>
              <a:t>Сеть</a:t>
            </a:r>
            <a:r>
              <a:rPr lang="en-US" sz="1600" b="1" dirty="0" smtClean="0"/>
              <a:t> </a:t>
            </a:r>
          </a:p>
          <a:p>
            <a:r>
              <a:rPr lang="en-US" sz="1400" dirty="0" smtClean="0"/>
              <a:t>Ethernet </a:t>
            </a:r>
            <a:r>
              <a:rPr lang="ru-RU" sz="1400" dirty="0" smtClean="0"/>
              <a:t>продолжает свое развитие на рынке</a:t>
            </a:r>
            <a:r>
              <a:rPr lang="en-US" sz="1400" dirty="0" smtClean="0"/>
              <a:t>.</a:t>
            </a:r>
            <a:endParaRPr lang="en-US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Интеграция </a:t>
            </a:r>
            <a:endParaRPr lang="en-US" sz="1400" b="1" dirty="0" smtClean="0"/>
          </a:p>
          <a:p>
            <a:r>
              <a:rPr lang="ru-RU" sz="1200" dirty="0" smtClean="0"/>
              <a:t>Инженерные средства</a:t>
            </a:r>
            <a:r>
              <a:rPr lang="en-US" sz="1200" dirty="0" smtClean="0"/>
              <a:t>, </a:t>
            </a:r>
            <a:r>
              <a:rPr lang="ru-RU" sz="1200" dirty="0" smtClean="0"/>
              <a:t>безопасность</a:t>
            </a:r>
            <a:r>
              <a:rPr lang="en-US" sz="1200" dirty="0" smtClean="0"/>
              <a:t>, </a:t>
            </a:r>
            <a:r>
              <a:rPr lang="ru-RU" sz="1200" dirty="0" smtClean="0"/>
              <a:t>защита данных и </a:t>
            </a:r>
            <a:r>
              <a:rPr lang="ru-RU" sz="1200" dirty="0" err="1" smtClean="0"/>
              <a:t>энергоэффективность</a:t>
            </a:r>
            <a:endParaRPr lang="en-US" sz="1200" dirty="0" smtClean="0"/>
          </a:p>
          <a:p>
            <a:endParaRPr lang="en-US" sz="1100" dirty="0" smtClean="0"/>
          </a:p>
          <a:p>
            <a:endParaRPr lang="ru-RU" sz="1400" b="1" dirty="0" smtClean="0"/>
          </a:p>
          <a:p>
            <a:r>
              <a:rPr lang="en-US" sz="1400" b="1" dirty="0" smtClean="0"/>
              <a:t>CPM/MES </a:t>
            </a:r>
            <a:r>
              <a:rPr lang="ru-RU" sz="1400" b="1" dirty="0" smtClean="0"/>
              <a:t>и уровень ПЛК</a:t>
            </a:r>
            <a:endParaRPr lang="en-US" sz="1400" b="1" dirty="0" smtClean="0"/>
          </a:p>
          <a:p>
            <a:r>
              <a:rPr lang="ru-RU" sz="1200" dirty="0" smtClean="0"/>
              <a:t>Необходимость открытых протоколов и стандартов обмена данными</a:t>
            </a:r>
            <a:r>
              <a:rPr lang="en-US" sz="1200" dirty="0" smtClean="0"/>
              <a:t> </a:t>
            </a:r>
            <a:r>
              <a:rPr lang="ru-RU" sz="1200" dirty="0" smtClean="0"/>
              <a:t>для интеграции различных устройств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ru-RU" sz="1400" b="1" dirty="0" smtClean="0"/>
              <a:t>Распределенная архитектура</a:t>
            </a:r>
            <a:endParaRPr lang="en-US" sz="1400" b="1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ru-RU" sz="1400" b="1" dirty="0" smtClean="0"/>
              <a:t>Большие вычислительные мощности</a:t>
            </a:r>
            <a:endParaRPr lang="en-US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Защита данных</a:t>
            </a:r>
            <a:endParaRPr lang="en-US" sz="1400" b="1" dirty="0" smtClean="0"/>
          </a:p>
          <a:p>
            <a:r>
              <a:rPr lang="ru-RU" sz="1200" dirty="0" smtClean="0"/>
              <a:t>Информационная безопасность становится все более востребованной на рынке. В ближайшее 5 лет произойдет качественный рывок в этом направлении</a:t>
            </a:r>
            <a:r>
              <a:rPr lang="en-US" sz="1200" dirty="0" smtClean="0"/>
              <a:t>.</a:t>
            </a:r>
            <a:endParaRPr lang="en-US" sz="1200" dirty="0">
              <a:solidFill>
                <a:srgbClr val="626469"/>
              </a:solidFill>
            </a:endParaRPr>
          </a:p>
        </p:txBody>
      </p:sp>
      <p:pic>
        <p:nvPicPr>
          <p:cNvPr id="33" name="Picture 2" descr="C:\Documents and Settings\sesa76661\Local Settings\Temporary Internet Files\Content.IE5\H79A1RCV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4786322"/>
            <a:ext cx="428628" cy="428628"/>
          </a:xfrm>
          <a:prstGeom prst="rect">
            <a:avLst/>
          </a:prstGeom>
          <a:noFill/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M580</a:t>
            </a:r>
            <a:r>
              <a:rPr lang="ru-RU" dirty="0" smtClean="0">
                <a:solidFill>
                  <a:schemeClr val="bg2"/>
                </a:solidFill>
              </a:rPr>
              <a:t>-соответствие последним </a:t>
            </a:r>
            <a:r>
              <a:rPr lang="ru-RU" b="1" dirty="0" smtClean="0">
                <a:solidFill>
                  <a:schemeClr val="bg2"/>
                </a:solidFill>
              </a:rPr>
              <a:t>техническим новинкам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251520" y="116632"/>
            <a:ext cx="8280920" cy="1080120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323528" y="2492896"/>
            <a:ext cx="8286808" cy="500066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323528" y="3140968"/>
            <a:ext cx="8286808" cy="500066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357158" y="3857628"/>
            <a:ext cx="8286808" cy="642942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357158" y="4786322"/>
            <a:ext cx="8286808" cy="357190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357158" y="5357826"/>
            <a:ext cx="8286808" cy="357190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357158" y="5834844"/>
            <a:ext cx="8286808" cy="714380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1" name="Picture 2" descr="C:\Documents and Settings\sesa76661\Local Settings\Temporary Internet Files\Content.IE5\H79A1RCV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357826"/>
            <a:ext cx="428628" cy="428628"/>
          </a:xfrm>
          <a:prstGeom prst="rect">
            <a:avLst/>
          </a:prstGeom>
          <a:noFill/>
        </p:spPr>
      </p:pic>
      <p:sp>
        <p:nvSpPr>
          <p:cNvPr id="36" name="Rectangle à coins arrondis 35"/>
          <p:cNvSpPr/>
          <p:nvPr/>
        </p:nvSpPr>
        <p:spPr bwMode="auto">
          <a:xfrm>
            <a:off x="7429520" y="1214422"/>
            <a:ext cx="1214446" cy="542928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7" name="Picture 2" descr="C:\Documents and Settings\sesa76661\Local Settings\Temporary Internet Files\Content.IE5\H79A1RCV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4000504"/>
            <a:ext cx="428628" cy="428628"/>
          </a:xfrm>
          <a:prstGeom prst="rect">
            <a:avLst/>
          </a:prstGeom>
          <a:noFill/>
        </p:spPr>
      </p:pic>
      <p:pic>
        <p:nvPicPr>
          <p:cNvPr id="38" name="Picture 2" descr="C:\Documents and Settings\sesa76661\Local Settings\Temporary Internet Files\Content.IE5\H79A1RCV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3286124"/>
            <a:ext cx="428628" cy="428628"/>
          </a:xfrm>
          <a:prstGeom prst="rect">
            <a:avLst/>
          </a:prstGeom>
          <a:noFill/>
        </p:spPr>
      </p:pic>
      <p:pic>
        <p:nvPicPr>
          <p:cNvPr id="39" name="Picture 2" descr="C:\Documents and Settings\sesa76661\Local Settings\Temporary Internet Files\Content.IE5\H79A1RCV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643182"/>
            <a:ext cx="428628" cy="428628"/>
          </a:xfrm>
          <a:prstGeom prst="rect">
            <a:avLst/>
          </a:prstGeom>
          <a:noFill/>
        </p:spPr>
      </p:pic>
      <p:pic>
        <p:nvPicPr>
          <p:cNvPr id="40" name="Picture 2" descr="C:\Documents and Settings\sesa76661\Local Settings\Temporary Internet Files\Content.IE5\H79A1RCV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000768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>
            <a:grpSpLocks/>
          </p:cNvGrpSpPr>
          <p:nvPr/>
        </p:nvGrpSpPr>
        <p:grpSpPr bwMode="auto">
          <a:xfrm rot="18913047">
            <a:off x="-1395501" y="2149280"/>
            <a:ext cx="4135214" cy="2751925"/>
            <a:chOff x="-212" y="1851"/>
            <a:chExt cx="2956" cy="2088"/>
          </a:xfrm>
        </p:grpSpPr>
        <p:pic>
          <p:nvPicPr>
            <p:cNvPr id="15" name="Picture 8" descr="dna_5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352055">
              <a:off x="-212" y="2705"/>
              <a:ext cx="2739" cy="1234"/>
            </a:xfrm>
            <a:prstGeom prst="rect">
              <a:avLst/>
            </a:prstGeom>
            <a:noFill/>
          </p:spPr>
        </p:pic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 rot="1605056">
              <a:off x="294" y="3294"/>
              <a:ext cx="539" cy="17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GB" sz="900">
                  <a:solidFill>
                    <a:schemeClr val="bg1"/>
                  </a:solidFill>
                </a:rPr>
                <a:t>Transparent</a:t>
              </a:r>
              <a:endParaRPr lang="en-GB" sz="700"/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 rot="-15860098">
              <a:off x="1247" y="2646"/>
              <a:ext cx="213" cy="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GB" sz="700">
                  <a:solidFill>
                    <a:schemeClr val="bg1"/>
                  </a:solidFill>
                </a:rPr>
                <a:t>Open</a:t>
              </a:r>
              <a:endParaRPr lang="en-GB" sz="500"/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 rot="1482002">
              <a:off x="158" y="3475"/>
              <a:ext cx="613" cy="1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GB" sz="900">
                  <a:solidFill>
                    <a:schemeClr val="bg1"/>
                  </a:solidFill>
                </a:rPr>
                <a:t>Highly available</a:t>
              </a:r>
              <a:endParaRPr lang="en-GB" sz="700"/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 rot="1868481">
              <a:off x="113" y="3702"/>
              <a:ext cx="465" cy="1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GB" sz="900">
                  <a:solidFill>
                    <a:schemeClr val="bg1"/>
                  </a:solidFill>
                </a:rPr>
                <a:t>Sustainable</a:t>
              </a:r>
              <a:endParaRPr lang="en-GB" sz="700"/>
            </a:p>
          </p:txBody>
        </p:sp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 rot="2253563">
              <a:off x="521" y="3158"/>
              <a:ext cx="344" cy="1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GB" sz="900">
                  <a:solidFill>
                    <a:schemeClr val="bg1"/>
                  </a:solidFill>
                </a:rPr>
                <a:t>Efficient</a:t>
              </a:r>
              <a:endParaRPr lang="en-GB" sz="700"/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 rot="4525347">
              <a:off x="1163" y="2661"/>
              <a:ext cx="169" cy="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Safe</a:t>
              </a:r>
              <a:endParaRPr lang="en-GB" sz="800"/>
            </a:p>
          </p:txBody>
        </p:sp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 rot="2508605">
              <a:off x="1020" y="2752"/>
              <a:ext cx="272" cy="1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Standard</a:t>
              </a:r>
              <a:endParaRPr lang="en-GB" sz="600" dirty="0"/>
            </a:p>
          </p:txBody>
        </p:sp>
        <p:sp>
          <p:nvSpPr>
            <p:cNvPr id="23" name="AutoShape 16"/>
            <p:cNvSpPr>
              <a:spLocks noChangeArrowheads="1"/>
            </p:cNvSpPr>
            <p:nvPr/>
          </p:nvSpPr>
          <p:spPr bwMode="auto">
            <a:xfrm rot="-19883035">
              <a:off x="951" y="2840"/>
              <a:ext cx="251" cy="1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GB" sz="900">
                  <a:solidFill>
                    <a:schemeClr val="bg1"/>
                  </a:solidFill>
                </a:rPr>
                <a:t>Flexible</a:t>
              </a:r>
              <a:endParaRPr lang="en-GB" sz="700"/>
            </a:p>
          </p:txBody>
        </p:sp>
        <p:pic>
          <p:nvPicPr>
            <p:cNvPr id="24" name="Picture 17" descr="Eth Ca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3987471">
              <a:off x="2175" y="1954"/>
              <a:ext cx="672" cy="466"/>
            </a:xfrm>
            <a:prstGeom prst="rect">
              <a:avLst/>
            </a:prstGeom>
            <a:noFill/>
          </p:spPr>
        </p:pic>
      </p:grpSp>
      <p:sp>
        <p:nvSpPr>
          <p:cNvPr id="2" name="Rectangle à coins arrondis 1"/>
          <p:cNvSpPr/>
          <p:nvPr/>
        </p:nvSpPr>
        <p:spPr bwMode="auto">
          <a:xfrm>
            <a:off x="2915816" y="436300"/>
            <a:ext cx="5976664" cy="6164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987824" y="404664"/>
            <a:ext cx="5904656" cy="64807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32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столпа»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 smtClean="0">
                <a:solidFill>
                  <a:schemeClr val="bg1"/>
                </a:solidFill>
              </a:rPr>
              <a:t>концепции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ePAC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1133476" y="7937"/>
            <a:ext cx="1165225" cy="1598613"/>
          </a:xfrm>
          <a:custGeom>
            <a:avLst/>
            <a:gdLst/>
            <a:ahLst/>
            <a:cxnLst>
              <a:cxn ang="0">
                <a:pos x="202" y="397"/>
              </a:cxn>
              <a:cxn ang="0">
                <a:pos x="271" y="323"/>
              </a:cxn>
              <a:cxn ang="0">
                <a:pos x="285" y="307"/>
              </a:cxn>
              <a:cxn ang="0">
                <a:pos x="276" y="259"/>
              </a:cxn>
              <a:cxn ang="0">
                <a:pos x="221" y="270"/>
              </a:cxn>
              <a:cxn ang="0">
                <a:pos x="193" y="302"/>
              </a:cxn>
              <a:cxn ang="0">
                <a:pos x="193" y="43"/>
              </a:cxn>
              <a:cxn ang="0">
                <a:pos x="155" y="0"/>
              </a:cxn>
              <a:cxn ang="0">
                <a:pos x="150" y="0"/>
              </a:cxn>
              <a:cxn ang="0">
                <a:pos x="113" y="43"/>
              </a:cxn>
              <a:cxn ang="0">
                <a:pos x="113" y="302"/>
              </a:cxn>
              <a:cxn ang="0">
                <a:pos x="87" y="271"/>
              </a:cxn>
              <a:cxn ang="0">
                <a:pos x="32" y="260"/>
              </a:cxn>
              <a:cxn ang="0">
                <a:pos x="23" y="308"/>
              </a:cxn>
              <a:cxn ang="0">
                <a:pos x="37" y="324"/>
              </a:cxn>
              <a:cxn ang="0">
                <a:pos x="103" y="397"/>
              </a:cxn>
              <a:cxn ang="0">
                <a:pos x="123" y="416"/>
              </a:cxn>
              <a:cxn ang="0">
                <a:pos x="153" y="424"/>
              </a:cxn>
              <a:cxn ang="0">
                <a:pos x="183" y="416"/>
              </a:cxn>
              <a:cxn ang="0">
                <a:pos x="202" y="397"/>
              </a:cxn>
              <a:cxn ang="0">
                <a:pos x="153" y="424"/>
              </a:cxn>
              <a:cxn ang="0">
                <a:pos x="152" y="424"/>
              </a:cxn>
              <a:cxn ang="0">
                <a:pos x="153" y="424"/>
              </a:cxn>
              <a:cxn ang="0">
                <a:pos x="153" y="424"/>
              </a:cxn>
            </a:cxnLst>
            <a:rect l="0" t="0" r="r" b="b"/>
            <a:pathLst>
              <a:path w="308" h="424">
                <a:moveTo>
                  <a:pt x="202" y="397"/>
                </a:moveTo>
                <a:cubicBezTo>
                  <a:pt x="271" y="323"/>
                  <a:pt x="271" y="323"/>
                  <a:pt x="271" y="323"/>
                </a:cubicBezTo>
                <a:cubicBezTo>
                  <a:pt x="285" y="307"/>
                  <a:pt x="285" y="307"/>
                  <a:pt x="285" y="307"/>
                </a:cubicBezTo>
                <a:cubicBezTo>
                  <a:pt x="285" y="307"/>
                  <a:pt x="308" y="282"/>
                  <a:pt x="276" y="259"/>
                </a:cubicBezTo>
                <a:cubicBezTo>
                  <a:pt x="254" y="242"/>
                  <a:pt x="240" y="249"/>
                  <a:pt x="221" y="270"/>
                </a:cubicBezTo>
                <a:cubicBezTo>
                  <a:pt x="214" y="278"/>
                  <a:pt x="204" y="290"/>
                  <a:pt x="193" y="302"/>
                </a:cubicBezTo>
                <a:cubicBezTo>
                  <a:pt x="193" y="43"/>
                  <a:pt x="193" y="43"/>
                  <a:pt x="193" y="43"/>
                </a:cubicBezTo>
                <a:cubicBezTo>
                  <a:pt x="193" y="12"/>
                  <a:pt x="178" y="0"/>
                  <a:pt x="155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28" y="0"/>
                  <a:pt x="113" y="12"/>
                  <a:pt x="113" y="43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03" y="290"/>
                  <a:pt x="94" y="279"/>
                  <a:pt x="87" y="271"/>
                </a:cubicBezTo>
                <a:cubicBezTo>
                  <a:pt x="68" y="251"/>
                  <a:pt x="54" y="243"/>
                  <a:pt x="32" y="260"/>
                </a:cubicBezTo>
                <a:cubicBezTo>
                  <a:pt x="0" y="283"/>
                  <a:pt x="23" y="308"/>
                  <a:pt x="23" y="308"/>
                </a:cubicBezTo>
                <a:cubicBezTo>
                  <a:pt x="37" y="324"/>
                  <a:pt x="37" y="324"/>
                  <a:pt x="37" y="324"/>
                </a:cubicBezTo>
                <a:cubicBezTo>
                  <a:pt x="103" y="397"/>
                  <a:pt x="103" y="397"/>
                  <a:pt x="103" y="397"/>
                </a:cubicBezTo>
                <a:cubicBezTo>
                  <a:pt x="110" y="405"/>
                  <a:pt x="116" y="411"/>
                  <a:pt x="123" y="416"/>
                </a:cubicBezTo>
                <a:cubicBezTo>
                  <a:pt x="130" y="422"/>
                  <a:pt x="140" y="424"/>
                  <a:pt x="153" y="424"/>
                </a:cubicBezTo>
                <a:cubicBezTo>
                  <a:pt x="165" y="424"/>
                  <a:pt x="176" y="422"/>
                  <a:pt x="183" y="416"/>
                </a:cubicBezTo>
                <a:cubicBezTo>
                  <a:pt x="190" y="411"/>
                  <a:pt x="195" y="405"/>
                  <a:pt x="202" y="397"/>
                </a:cubicBezTo>
                <a:close/>
                <a:moveTo>
                  <a:pt x="153" y="424"/>
                </a:moveTo>
                <a:cubicBezTo>
                  <a:pt x="152" y="424"/>
                  <a:pt x="152" y="424"/>
                  <a:pt x="152" y="424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53" y="424"/>
                  <a:pt x="153" y="424"/>
                  <a:pt x="153" y="424"/>
                </a:cubicBezTo>
                <a:close/>
              </a:path>
            </a:pathLst>
          </a:custGeom>
          <a:solidFill>
            <a:srgbClr val="87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71406" y="285728"/>
            <a:ext cx="248437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rgbClr val="87D2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419" y="323364"/>
            <a:ext cx="199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Концепция </a:t>
            </a:r>
            <a:r>
              <a:rPr lang="en-US" dirty="0" err="1" smtClean="0">
                <a:solidFill>
                  <a:schemeClr val="bg1"/>
                </a:solidFill>
              </a:rPr>
              <a:t>ePAC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115616" y="2060848"/>
            <a:ext cx="802838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+mn-lt"/>
              </a:rPr>
              <a:t>Надежность Сети</a:t>
            </a:r>
            <a:endParaRPr lang="en-US" sz="2000" b="1" dirty="0" smtClean="0">
              <a:solidFill>
                <a:srgbClr val="00B0F0"/>
              </a:solidFill>
              <a:latin typeface="+mn-lt"/>
            </a:endParaRPr>
          </a:p>
          <a:p>
            <a:pPr marL="355600" lvl="1"/>
            <a:r>
              <a:rPr lang="ru-RU" dirty="0" smtClean="0">
                <a:latin typeface="+mn-lt"/>
              </a:rPr>
              <a:t>Единая, надежная и открытая сеть от полевого уровня до уровня контроллеров </a:t>
            </a:r>
          </a:p>
          <a:p>
            <a:pPr marL="355600" lvl="1"/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115616" y="3356992"/>
            <a:ext cx="806489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F0"/>
                </a:solidFill>
                <a:latin typeface="+mn-lt"/>
              </a:rPr>
              <a:t>Интеграция в единую систему</a:t>
            </a:r>
            <a:endParaRPr lang="en-US" sz="2400" b="1" dirty="0" smtClean="0">
              <a:solidFill>
                <a:srgbClr val="00B0F0"/>
              </a:solidFill>
              <a:latin typeface="+mn-lt"/>
            </a:endParaRPr>
          </a:p>
          <a:p>
            <a:pPr marL="355600" lvl="1"/>
            <a:r>
              <a:rPr lang="ru-RU" dirty="0" smtClean="0">
                <a:latin typeface="+mn-lt"/>
              </a:rPr>
              <a:t>Все элементы архитектуры интегрированы в </a:t>
            </a:r>
            <a:r>
              <a:rPr lang="en-US" dirty="0" err="1" smtClean="0">
                <a:latin typeface="+mn-lt"/>
              </a:rPr>
              <a:t>ePAC</a:t>
            </a:r>
            <a:r>
              <a:rPr lang="en-US" dirty="0" smtClean="0">
                <a:latin typeface="+mn-lt"/>
              </a:rPr>
              <a:t> </a:t>
            </a:r>
            <a:endParaRPr lang="ru-RU" dirty="0" smtClean="0">
              <a:latin typeface="+mn-lt"/>
            </a:endParaRPr>
          </a:p>
          <a:p>
            <a:pPr marL="355600" lvl="1"/>
            <a:r>
              <a:rPr lang="en-US" dirty="0" smtClean="0">
                <a:latin typeface="+mn-lt"/>
              </a:rPr>
              <a:t>(</a:t>
            </a:r>
            <a:r>
              <a:rPr lang="ru-RU" dirty="0" smtClean="0">
                <a:latin typeface="+mn-lt"/>
              </a:rPr>
              <a:t>коммутаторы</a:t>
            </a:r>
            <a:r>
              <a:rPr lang="en-US" dirty="0" smtClean="0">
                <a:latin typeface="+mn-lt"/>
              </a:rPr>
              <a:t>, </a:t>
            </a:r>
            <a:r>
              <a:rPr lang="ru-RU" dirty="0" smtClean="0">
                <a:latin typeface="+mn-lt"/>
              </a:rPr>
              <a:t>роутеры</a:t>
            </a:r>
            <a:r>
              <a:rPr lang="en-US" dirty="0" smtClean="0">
                <a:latin typeface="+mn-lt"/>
              </a:rPr>
              <a:t>, Wi-Fi </a:t>
            </a:r>
            <a:r>
              <a:rPr lang="ru-RU" dirty="0" smtClean="0">
                <a:latin typeface="+mn-lt"/>
              </a:rPr>
              <a:t>точки доступа</a:t>
            </a:r>
            <a:r>
              <a:rPr lang="en-US" dirty="0" smtClean="0">
                <a:latin typeface="+mn-lt"/>
              </a:rPr>
              <a:t>, </a:t>
            </a:r>
            <a:r>
              <a:rPr lang="ru-RU" dirty="0" smtClean="0">
                <a:latin typeface="+mn-lt"/>
              </a:rPr>
              <a:t>оптические конвертор</a:t>
            </a:r>
            <a:r>
              <a:rPr lang="en-US" dirty="0" smtClean="0">
                <a:latin typeface="+mn-lt"/>
              </a:rPr>
              <a:t>, </a:t>
            </a:r>
          </a:p>
          <a:p>
            <a:pPr marL="355600" lvl="1"/>
            <a:r>
              <a:rPr lang="ru-RU" dirty="0" smtClean="0">
                <a:latin typeface="+mn-lt"/>
              </a:rPr>
              <a:t>шлюзы</a:t>
            </a:r>
            <a:r>
              <a:rPr lang="en-US" dirty="0" smtClean="0">
                <a:latin typeface="+mn-lt"/>
              </a:rPr>
              <a:t>…) </a:t>
            </a:r>
            <a:r>
              <a:rPr lang="ru-RU" dirty="0" smtClean="0">
                <a:latin typeface="+mn-lt"/>
              </a:rPr>
              <a:t>для совместной работы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115616" y="4861609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+mn-lt"/>
              </a:rPr>
              <a:t>Открытость Сети</a:t>
            </a:r>
            <a:endParaRPr lang="en-US" sz="2000" b="1" dirty="0" smtClean="0">
              <a:solidFill>
                <a:srgbClr val="00B0F0"/>
              </a:solidFill>
              <a:latin typeface="+mn-lt"/>
            </a:endParaRPr>
          </a:p>
          <a:p>
            <a:pPr marL="355600" lvl="1"/>
            <a:r>
              <a:rPr lang="ru-RU" dirty="0" smtClean="0"/>
              <a:t>Сеть использует наиболее распростараненные стандарты </a:t>
            </a:r>
            <a:r>
              <a:rPr lang="en-US" dirty="0" smtClean="0"/>
              <a:t>Ethernet</a:t>
            </a:r>
            <a:r>
              <a:rPr lang="ru-RU" dirty="0" smtClean="0"/>
              <a:t>, что позволяет легко ее интегрировать в любые системы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1115616" y="1772816"/>
            <a:ext cx="7776864" cy="4320480"/>
          </a:xfrm>
          <a:prstGeom prst="roundRect">
            <a:avLst>
              <a:gd name="adj" fmla="val 7480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7880" y="2617814"/>
            <a:ext cx="8280400" cy="4525962"/>
          </a:xfrm>
        </p:spPr>
        <p:txBody>
          <a:bodyPr rIns="0" bIns="0"/>
          <a:lstStyle/>
          <a:p>
            <a:pPr lvl="1"/>
            <a:r>
              <a:rPr lang="ru-RU" sz="2000" dirty="0" smtClean="0"/>
              <a:t>Уменьшение расходов при использовании модулей </a:t>
            </a:r>
            <a:r>
              <a:rPr lang="en-US" sz="2000" dirty="0" smtClean="0"/>
              <a:t>X80</a:t>
            </a:r>
          </a:p>
          <a:p>
            <a:pPr lvl="1">
              <a:buSzPct val="75000"/>
            </a:pPr>
            <a:r>
              <a:rPr lang="ru-RU" sz="2800" dirty="0" smtClean="0">
                <a:solidFill>
                  <a:srgbClr val="00B0F0"/>
                </a:solidFill>
              </a:rPr>
              <a:t>Легкая замена</a:t>
            </a:r>
            <a:endParaRPr lang="en-US" sz="2000" strike="sngStrike" dirty="0" smtClean="0">
              <a:solidFill>
                <a:srgbClr val="FF0000"/>
              </a:solidFill>
            </a:endParaRPr>
          </a:p>
          <a:p>
            <a:pPr lvl="1"/>
            <a:r>
              <a:rPr lang="ru-RU" sz="2000" dirty="0" smtClean="0"/>
              <a:t>Использование ввод-вывод </a:t>
            </a:r>
            <a:r>
              <a:rPr lang="en-US" sz="2800" dirty="0" err="1" smtClean="0">
                <a:solidFill>
                  <a:srgbClr val="00B0F0"/>
                </a:solidFill>
              </a:rPr>
              <a:t>Modicon</a:t>
            </a:r>
            <a:r>
              <a:rPr lang="en-US" sz="2800" dirty="0" smtClean="0">
                <a:solidFill>
                  <a:srgbClr val="00B0F0"/>
                </a:solidFill>
              </a:rPr>
              <a:t> Premium</a:t>
            </a:r>
            <a:endParaRPr lang="en-US" sz="2000" dirty="0" smtClean="0"/>
          </a:p>
          <a:p>
            <a:pPr lvl="1">
              <a:buSzPct val="75000"/>
            </a:pPr>
            <a:r>
              <a:rPr lang="ru-RU" sz="2800" dirty="0" smtClean="0">
                <a:solidFill>
                  <a:srgbClr val="00B0F0"/>
                </a:solidFill>
              </a:rPr>
              <a:t>Легкая миграция при сервисе</a:t>
            </a:r>
            <a:endParaRPr lang="en-US" sz="2000" dirty="0" smtClean="0"/>
          </a:p>
          <a:p>
            <a:pPr lvl="1">
              <a:buSzPct val="75000"/>
            </a:pPr>
            <a:r>
              <a:rPr lang="ru-RU" sz="2800" dirty="0" smtClean="0">
                <a:solidFill>
                  <a:srgbClr val="00B0F0"/>
                </a:solidFill>
              </a:rPr>
              <a:t>Выбор неизменных (постоянных) технологий</a:t>
            </a:r>
            <a:endParaRPr lang="en-US" sz="2000" dirty="0" smtClean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2699792" y="404664"/>
            <a:ext cx="6084168" cy="9361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solidFill>
                  <a:srgbClr val="FFFFFF"/>
                </a:solidFill>
              </a:rPr>
              <a:t>Надежность инвестиций</a:t>
            </a:r>
            <a:endParaRPr lang="fr-FR" sz="3600" dirty="0" smtClean="0">
              <a:solidFill>
                <a:srgbClr val="FFFFFF"/>
              </a:solidFill>
            </a:endParaRPr>
          </a:p>
        </p:txBody>
      </p:sp>
      <p:pic>
        <p:nvPicPr>
          <p:cNvPr id="5" name="Image 4" descr="Arrow_dow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-142900"/>
            <a:ext cx="1361250" cy="19350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 bwMode="auto">
          <a:xfrm>
            <a:off x="71406" y="285728"/>
            <a:ext cx="2268346" cy="40696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682" y="285728"/>
            <a:ext cx="1718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Устойчивость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652120" y="27384"/>
            <a:ext cx="349188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323528" y="357166"/>
            <a:ext cx="5544616" cy="13681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Получение данных одним касанием</a:t>
            </a:r>
            <a:endParaRPr lang="fr-FR" sz="3200" b="1" dirty="0" smtClean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40152" y="668297"/>
            <a:ext cx="28803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С помощью мобильного устройства, в любом месте</a:t>
            </a:r>
            <a:endParaRPr lang="fr-FR" dirty="0" smtClean="0">
              <a:solidFill>
                <a:srgbClr val="FFFFFF"/>
              </a:solidFill>
            </a:endParaRPr>
          </a:p>
          <a:p>
            <a:endParaRPr lang="fr-FR" dirty="0" smtClean="0">
              <a:solidFill>
                <a:srgbClr val="FFFFFF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Диагностика аварий</a:t>
            </a:r>
            <a:endParaRPr lang="fr-FR" sz="2000" dirty="0" smtClean="0">
              <a:solidFill>
                <a:srgbClr val="FFFFFF"/>
              </a:solidFill>
            </a:endParaRPr>
          </a:p>
          <a:p>
            <a:endParaRPr lang="fr-FR" dirty="0" smtClean="0">
              <a:solidFill>
                <a:srgbClr val="FFFFFF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Контроль данных</a:t>
            </a:r>
            <a:endParaRPr lang="fr-FR" dirty="0" smtClean="0">
              <a:solidFill>
                <a:srgbClr val="FFFFFF"/>
              </a:solidFill>
            </a:endParaRPr>
          </a:p>
          <a:p>
            <a:endParaRPr lang="fr-FR" dirty="0" smtClean="0">
              <a:solidFill>
                <a:srgbClr val="FFFFFF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Сообщение об авариях и простоях</a:t>
            </a:r>
            <a:endParaRPr lang="fr-FR" dirty="0" smtClean="0">
              <a:solidFill>
                <a:srgbClr val="FFFFFF"/>
              </a:solidFill>
            </a:endParaRPr>
          </a:p>
          <a:p>
            <a:endParaRPr lang="fr-FR" dirty="0" smtClean="0">
              <a:solidFill>
                <a:srgbClr val="FFFFFF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Сокращение ввода в эксплуатацию...</a:t>
            </a:r>
            <a:endParaRPr lang="fr-FR" sz="2000" dirty="0" smtClean="0">
              <a:solidFill>
                <a:srgbClr val="FFFFFF"/>
              </a:solidFill>
            </a:endParaRPr>
          </a:p>
          <a:p>
            <a:endParaRPr lang="fr-FR" dirty="0" smtClean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049770"/>
            <a:ext cx="2524838" cy="38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02912"/>
            <a:ext cx="2411760" cy="196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844" y="285728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Digitalize your plant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5652120" y="0"/>
            <a:ext cx="349188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285720" y="364862"/>
            <a:ext cx="5572164" cy="134962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Прозрачность сверху до низу</a:t>
            </a:r>
            <a:endParaRPr lang="fr-FR" sz="3200" dirty="0" smtClean="0">
              <a:solidFill>
                <a:srgbClr val="FFFFFF"/>
              </a:solidFill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V="1">
            <a:off x="3386623" y="5290387"/>
            <a:ext cx="0" cy="118608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pic>
        <p:nvPicPr>
          <p:cNvPr id="10" name="Picture 13" descr="Modicon_PAC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744" y="5472097"/>
            <a:ext cx="956561" cy="553818"/>
          </a:xfrm>
          <a:prstGeom prst="rect">
            <a:avLst/>
          </a:prstGeom>
          <a:noFill/>
        </p:spPr>
      </p:pic>
      <p:pic>
        <p:nvPicPr>
          <p:cNvPr id="11" name="Picture 20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929330"/>
            <a:ext cx="378053" cy="558429"/>
          </a:xfrm>
          <a:prstGeom prst="rect">
            <a:avLst/>
          </a:prstGeom>
          <a:noFill/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8151" y="5479607"/>
            <a:ext cx="779399" cy="47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1113" y="6399554"/>
            <a:ext cx="259800" cy="30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8152" y="5491914"/>
            <a:ext cx="221683" cy="30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3293336" y="5290387"/>
            <a:ext cx="2252935" cy="615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V="1">
            <a:off x="3779833" y="4978098"/>
            <a:ext cx="7021" cy="31844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 flipV="1">
            <a:off x="3900204" y="5296540"/>
            <a:ext cx="0" cy="23844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V="1">
            <a:off x="3985466" y="5859585"/>
            <a:ext cx="3010" cy="173837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V="1">
            <a:off x="4947427" y="5296540"/>
            <a:ext cx="1003" cy="25998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 flipV="1">
            <a:off x="5375745" y="5296540"/>
            <a:ext cx="7022" cy="21691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1111621" y="4173528"/>
            <a:ext cx="4093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 flipV="1">
            <a:off x="3750744" y="4178144"/>
            <a:ext cx="0" cy="37074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 flipH="1" flipV="1">
            <a:off x="5072066" y="3336653"/>
            <a:ext cx="0" cy="8368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pic>
        <p:nvPicPr>
          <p:cNvPr id="24" name="Picture 34" descr="Transmitter"/>
          <p:cNvPicPr preferRelativeResize="0"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499605"/>
            <a:ext cx="249385" cy="498433"/>
          </a:xfrm>
          <a:prstGeom prst="rect">
            <a:avLst/>
          </a:prstGeom>
          <a:noFill/>
        </p:spPr>
      </p:pic>
      <p:pic>
        <p:nvPicPr>
          <p:cNvPr id="25" name="Picture 35" descr="TeSys_1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5498068"/>
            <a:ext cx="213967" cy="489203"/>
          </a:xfrm>
          <a:prstGeom prst="rect">
            <a:avLst/>
          </a:prstGeom>
          <a:noFill/>
        </p:spPr>
      </p:pic>
      <p:pic>
        <p:nvPicPr>
          <p:cNvPr id="26" name="Picture 36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88837" y="6267254"/>
            <a:ext cx="311593" cy="5261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7" name="Picture 37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50744" y="5499605"/>
            <a:ext cx="474461" cy="378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8" name="Arc 38"/>
          <p:cNvSpPr>
            <a:spLocks/>
          </p:cNvSpPr>
          <p:nvPr/>
        </p:nvSpPr>
        <p:spPr bwMode="auto">
          <a:xfrm rot="10800000" flipH="1" flipV="1">
            <a:off x="4782921" y="6327250"/>
            <a:ext cx="264815" cy="12614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dbl">
            <a:solidFill>
              <a:srgbClr val="D6009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pic>
        <p:nvPicPr>
          <p:cNvPr id="29" name="Picture 3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8615" y="6416476"/>
            <a:ext cx="107331" cy="2922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569263" y="5290387"/>
            <a:ext cx="0" cy="90764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pic>
        <p:nvPicPr>
          <p:cNvPr id="31" name="Picture 41" descr="Modicon_PAC_Smal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31840" y="6127262"/>
            <a:ext cx="351081" cy="289214"/>
          </a:xfrm>
          <a:prstGeom prst="rect">
            <a:avLst/>
          </a:prstGeom>
          <a:noFill/>
        </p:spPr>
      </p:pic>
      <p:pic>
        <p:nvPicPr>
          <p:cNvPr id="32" name="Picture 42" descr="SNAGHTML546448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77982" y="6476473"/>
            <a:ext cx="470448" cy="203065"/>
          </a:xfrm>
          <a:prstGeom prst="rect">
            <a:avLst/>
          </a:prstGeom>
          <a:noFill/>
        </p:spPr>
      </p:pic>
      <p:pic>
        <p:nvPicPr>
          <p:cNvPr id="33" name="Picture 43" descr="SNAGHTML555c61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3877" y="6551853"/>
            <a:ext cx="411266" cy="261523"/>
          </a:xfrm>
          <a:prstGeom prst="rect">
            <a:avLst/>
          </a:prstGeom>
          <a:noFill/>
        </p:spPr>
      </p:pic>
      <p:pic>
        <p:nvPicPr>
          <p:cNvPr id="34" name="Picture 44" descr="SNAGHTML5435a8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25977" y="6005731"/>
            <a:ext cx="500540" cy="273830"/>
          </a:xfrm>
          <a:prstGeom prst="rect">
            <a:avLst/>
          </a:prstGeom>
          <a:noFill/>
        </p:spPr>
      </p:pic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3779912" y="2060848"/>
            <a:ext cx="172249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rgbClr val="626469"/>
                </a:solidFill>
              </a:rPr>
              <a:t>Инженерные станции</a:t>
            </a:r>
            <a:endParaRPr lang="de-DE" sz="1200" b="1" dirty="0">
              <a:solidFill>
                <a:srgbClr val="626469"/>
              </a:solidFill>
            </a:endParaRPr>
          </a:p>
        </p:txBody>
      </p:sp>
      <p:pic>
        <p:nvPicPr>
          <p:cNvPr id="37" name="Picture 47" descr="SNAGHTMLc56fd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79474" y="2301329"/>
            <a:ext cx="721220" cy="1052247"/>
          </a:xfrm>
          <a:prstGeom prst="rect">
            <a:avLst/>
          </a:prstGeom>
          <a:noFill/>
        </p:spPr>
      </p:pic>
      <p:sp>
        <p:nvSpPr>
          <p:cNvPr id="38" name="AutoShape 48"/>
          <p:cNvSpPr>
            <a:spLocks noChangeArrowheads="1"/>
          </p:cNvSpPr>
          <p:nvPr/>
        </p:nvSpPr>
        <p:spPr bwMode="auto">
          <a:xfrm>
            <a:off x="3714744" y="1941349"/>
            <a:ext cx="1857388" cy="1744515"/>
          </a:xfrm>
          <a:prstGeom prst="roundRect">
            <a:avLst>
              <a:gd name="adj" fmla="val 9819"/>
            </a:avLst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fr-FR" sz="100">
              <a:solidFill>
                <a:srgbClr val="42B4E6"/>
              </a:solidFill>
            </a:endParaRP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3779912" y="2276872"/>
            <a:ext cx="1144718" cy="10618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900" b="1" dirty="0" smtClean="0">
                <a:solidFill>
                  <a:srgbClr val="42B4E6"/>
                </a:solidFill>
              </a:rPr>
              <a:t>Конфигурирование</a:t>
            </a:r>
            <a:endParaRPr lang="en-US" sz="900" b="1" dirty="0">
              <a:solidFill>
                <a:srgbClr val="42B4E6"/>
              </a:solidFill>
            </a:endParaRPr>
          </a:p>
          <a:p>
            <a:pPr eaLnBrk="0" hangingPunct="0"/>
            <a:r>
              <a:rPr lang="ru-RU" sz="900" b="1" dirty="0" smtClean="0">
                <a:solidFill>
                  <a:srgbClr val="42B4E6"/>
                </a:solidFill>
              </a:rPr>
              <a:t>Изменение параметров</a:t>
            </a:r>
            <a:endParaRPr lang="en-US" sz="900" b="1" dirty="0">
              <a:solidFill>
                <a:srgbClr val="42B4E6"/>
              </a:solidFill>
            </a:endParaRPr>
          </a:p>
          <a:p>
            <a:pPr eaLnBrk="0" hangingPunct="0"/>
            <a:r>
              <a:rPr lang="ru-RU" sz="900" b="1" dirty="0" smtClean="0">
                <a:solidFill>
                  <a:srgbClr val="42B4E6"/>
                </a:solidFill>
              </a:rPr>
              <a:t>Эксплуатация</a:t>
            </a:r>
            <a:endParaRPr lang="en-US" sz="900" b="1" dirty="0">
              <a:solidFill>
                <a:srgbClr val="42B4E6"/>
              </a:solidFill>
            </a:endParaRPr>
          </a:p>
          <a:p>
            <a:pPr eaLnBrk="0" hangingPunct="0"/>
            <a:r>
              <a:rPr lang="ru-RU" sz="900" b="1" dirty="0" smtClean="0">
                <a:solidFill>
                  <a:srgbClr val="42B4E6"/>
                </a:solidFill>
              </a:rPr>
              <a:t>Переменные процесса</a:t>
            </a:r>
            <a:endParaRPr lang="en-US" sz="900" b="1" dirty="0">
              <a:solidFill>
                <a:srgbClr val="42B4E6"/>
              </a:solidFill>
            </a:endParaRPr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auto">
          <a:xfrm flipH="1" flipV="1">
            <a:off x="1357290" y="3336653"/>
            <a:ext cx="0" cy="8368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pic>
        <p:nvPicPr>
          <p:cNvPr id="41" name="Picture 53" descr="SNAGHTMLd8b0c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12327" y="2256715"/>
            <a:ext cx="773591" cy="1130704"/>
          </a:xfrm>
          <a:prstGeom prst="rect">
            <a:avLst/>
          </a:prstGeom>
          <a:noFill/>
        </p:spPr>
      </p:pic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142844" y="2024382"/>
            <a:ext cx="1580882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b="1" dirty="0" smtClean="0">
                <a:solidFill>
                  <a:srgbClr val="626469"/>
                </a:solidFill>
              </a:rPr>
              <a:t>Управление активами</a:t>
            </a:r>
            <a:endParaRPr lang="en-US" sz="1000" b="1" dirty="0">
              <a:solidFill>
                <a:srgbClr val="626469"/>
              </a:solidFill>
            </a:endParaRPr>
          </a:p>
        </p:txBody>
      </p:sp>
      <p:sp>
        <p:nvSpPr>
          <p:cNvPr id="43" name="AutoShape 55"/>
          <p:cNvSpPr>
            <a:spLocks noChangeArrowheads="1"/>
          </p:cNvSpPr>
          <p:nvPr/>
        </p:nvSpPr>
        <p:spPr bwMode="auto">
          <a:xfrm>
            <a:off x="109536" y="1941349"/>
            <a:ext cx="1683639" cy="1744515"/>
          </a:xfrm>
          <a:prstGeom prst="roundRect">
            <a:avLst>
              <a:gd name="adj" fmla="val 9819"/>
            </a:avLst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fr-FR" sz="100">
              <a:solidFill>
                <a:srgbClr val="42B4E6"/>
              </a:solidFill>
            </a:endParaRP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71406" y="2427495"/>
            <a:ext cx="1260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900" b="1" dirty="0" smtClean="0">
                <a:solidFill>
                  <a:srgbClr val="42B4E6"/>
                </a:solidFill>
              </a:rPr>
              <a:t>Диагностика</a:t>
            </a:r>
            <a:endParaRPr lang="en-US" sz="900" b="1" dirty="0">
              <a:solidFill>
                <a:srgbClr val="42B4E6"/>
              </a:solidFill>
            </a:endParaRPr>
          </a:p>
          <a:p>
            <a:pPr eaLnBrk="0" hangingPunct="0"/>
            <a:r>
              <a:rPr lang="ru-RU" sz="900" b="1" dirty="0" smtClean="0">
                <a:solidFill>
                  <a:srgbClr val="42B4E6"/>
                </a:solidFill>
              </a:rPr>
              <a:t>Поверка</a:t>
            </a:r>
            <a:endParaRPr lang="en-US" sz="900" b="1" dirty="0">
              <a:solidFill>
                <a:srgbClr val="42B4E6"/>
              </a:solidFill>
            </a:endParaRPr>
          </a:p>
          <a:p>
            <a:pPr eaLnBrk="0" hangingPunct="0"/>
            <a:r>
              <a:rPr lang="ru-RU" sz="900" b="1" dirty="0" smtClean="0">
                <a:solidFill>
                  <a:srgbClr val="42B4E6"/>
                </a:solidFill>
              </a:rPr>
              <a:t>Сервисное обслуживание</a:t>
            </a:r>
            <a:endParaRPr lang="en-US" sz="900" b="1" dirty="0">
              <a:solidFill>
                <a:srgbClr val="42B4E6"/>
              </a:solidFill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908095" y="1941349"/>
            <a:ext cx="1950982" cy="4045921"/>
            <a:chOff x="1976" y="845"/>
            <a:chExt cx="1947" cy="2630"/>
          </a:xfrm>
        </p:grpSpPr>
        <p:sp>
          <p:nvSpPr>
            <p:cNvPr id="49" name="Line 61"/>
            <p:cNvSpPr>
              <a:spLocks noChangeShapeType="1"/>
            </p:cNvSpPr>
            <p:nvPr/>
          </p:nvSpPr>
          <p:spPr bwMode="auto">
            <a:xfrm flipH="1" flipV="1">
              <a:off x="3152" y="1752"/>
              <a:ext cx="0" cy="544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pic>
          <p:nvPicPr>
            <p:cNvPr id="50" name="Picture 62" descr="SNAGHTMLcc224d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857" y="1071"/>
              <a:ext cx="743" cy="7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Text Box 63"/>
            <p:cNvSpPr txBox="1">
              <a:spLocks noChangeArrowheads="1"/>
            </p:cNvSpPr>
            <p:nvPr/>
          </p:nvSpPr>
          <p:spPr bwMode="auto">
            <a:xfrm>
              <a:off x="2109" y="889"/>
              <a:ext cx="1452" cy="1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626469"/>
                  </a:solidFill>
                </a:rPr>
                <a:t>SCADA</a:t>
              </a:r>
            </a:p>
          </p:txBody>
        </p:sp>
        <p:sp>
          <p:nvSpPr>
            <p:cNvPr id="52" name="AutoShape 64"/>
            <p:cNvSpPr>
              <a:spLocks noChangeArrowheads="1"/>
            </p:cNvSpPr>
            <p:nvPr/>
          </p:nvSpPr>
          <p:spPr bwMode="auto">
            <a:xfrm>
              <a:off x="1998" y="845"/>
              <a:ext cx="1679" cy="1134"/>
            </a:xfrm>
            <a:prstGeom prst="roundRect">
              <a:avLst>
                <a:gd name="adj" fmla="val 9819"/>
              </a:avLst>
            </a:prstGeom>
            <a:noFill/>
            <a:ln w="381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fr-FR" sz="100">
                <a:solidFill>
                  <a:srgbClr val="42B4E6"/>
                </a:solidFill>
              </a:endParaRPr>
            </a:p>
          </p:txBody>
        </p:sp>
        <p:sp>
          <p:nvSpPr>
            <p:cNvPr id="53" name="Text Box 65"/>
            <p:cNvSpPr txBox="1">
              <a:spLocks noChangeArrowheads="1"/>
            </p:cNvSpPr>
            <p:nvPr/>
          </p:nvSpPr>
          <p:spPr bwMode="auto">
            <a:xfrm>
              <a:off x="1976" y="1127"/>
              <a:ext cx="934" cy="42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ru-RU" sz="900" b="1" dirty="0" smtClean="0">
                  <a:solidFill>
                    <a:srgbClr val="42B4E6"/>
                  </a:solidFill>
                </a:rPr>
                <a:t>Работоспособность</a:t>
              </a:r>
              <a:endParaRPr lang="en-US" sz="900" b="1" dirty="0">
                <a:solidFill>
                  <a:srgbClr val="42B4E6"/>
                </a:solidFill>
              </a:endParaRPr>
            </a:p>
            <a:p>
              <a:pPr eaLnBrk="0" hangingPunct="0"/>
              <a:r>
                <a:rPr lang="ru-RU" sz="900" b="1" dirty="0" smtClean="0">
                  <a:solidFill>
                    <a:srgbClr val="42B4E6"/>
                  </a:solidFill>
                </a:rPr>
                <a:t>Аварии</a:t>
              </a:r>
              <a:endParaRPr lang="en-US" sz="900" b="1" dirty="0">
                <a:solidFill>
                  <a:srgbClr val="42B4E6"/>
                </a:solidFill>
              </a:endParaRPr>
            </a:p>
            <a:p>
              <a:pPr eaLnBrk="0" hangingPunct="0"/>
              <a:r>
                <a:rPr lang="ru-RU" sz="900" b="1" dirty="0" smtClean="0">
                  <a:solidFill>
                    <a:srgbClr val="42B4E6"/>
                  </a:solidFill>
                </a:rPr>
                <a:t>Мониторинг</a:t>
              </a:r>
              <a:endParaRPr lang="en-US" sz="900" b="1" dirty="0">
                <a:solidFill>
                  <a:srgbClr val="42B4E6"/>
                </a:solidFill>
              </a:endParaRPr>
            </a:p>
          </p:txBody>
        </p:sp>
        <p:sp>
          <p:nvSpPr>
            <p:cNvPr id="54" name="Line 66"/>
            <p:cNvSpPr>
              <a:spLocks noChangeShapeType="1"/>
            </p:cNvSpPr>
            <p:nvPr/>
          </p:nvSpPr>
          <p:spPr bwMode="auto">
            <a:xfrm flipH="1" flipV="1">
              <a:off x="3016" y="2024"/>
              <a:ext cx="907" cy="1451"/>
            </a:xfrm>
            <a:prstGeom prst="line">
              <a:avLst/>
            </a:prstGeom>
            <a:noFill/>
            <a:ln w="76200">
              <a:noFill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sp>
        <p:nvSpPr>
          <p:cNvPr id="58" name="Freeform 70"/>
          <p:cNvSpPr>
            <a:spLocks/>
          </p:cNvSpPr>
          <p:nvPr/>
        </p:nvSpPr>
        <p:spPr bwMode="auto">
          <a:xfrm>
            <a:off x="2857488" y="6215082"/>
            <a:ext cx="285752" cy="369332"/>
          </a:xfrm>
          <a:custGeom>
            <a:avLst/>
            <a:gdLst/>
            <a:ahLst/>
            <a:cxnLst>
              <a:cxn ang="0">
                <a:pos x="2" y="261"/>
              </a:cxn>
              <a:cxn ang="0">
                <a:pos x="2" y="154"/>
              </a:cxn>
              <a:cxn ang="0">
                <a:pos x="184" y="154"/>
              </a:cxn>
              <a:cxn ang="0">
                <a:pos x="153" y="88"/>
              </a:cxn>
              <a:cxn ang="0">
                <a:pos x="236" y="1"/>
              </a:cxn>
              <a:cxn ang="0">
                <a:pos x="326" y="82"/>
              </a:cxn>
              <a:cxn ang="0">
                <a:pos x="288" y="154"/>
              </a:cxn>
              <a:cxn ang="0">
                <a:pos x="456" y="154"/>
              </a:cxn>
              <a:cxn ang="0">
                <a:pos x="456" y="426"/>
              </a:cxn>
              <a:cxn ang="0">
                <a:pos x="536" y="402"/>
              </a:cxn>
              <a:cxn ang="0">
                <a:pos x="605" y="489"/>
              </a:cxn>
              <a:cxn ang="0">
                <a:pos x="537" y="564"/>
              </a:cxn>
              <a:cxn ang="0">
                <a:pos x="455" y="531"/>
              </a:cxn>
              <a:cxn ang="0">
                <a:pos x="456" y="653"/>
              </a:cxn>
              <a:cxn ang="0">
                <a:pos x="165" y="652"/>
              </a:cxn>
              <a:cxn ang="0">
                <a:pos x="198" y="574"/>
              </a:cxn>
              <a:cxn ang="0">
                <a:pos x="120" y="513"/>
              </a:cxn>
              <a:cxn ang="0">
                <a:pos x="39" y="582"/>
              </a:cxn>
              <a:cxn ang="0">
                <a:pos x="65" y="654"/>
              </a:cxn>
              <a:cxn ang="0">
                <a:pos x="2" y="653"/>
              </a:cxn>
              <a:cxn ang="0">
                <a:pos x="0" y="349"/>
              </a:cxn>
              <a:cxn ang="0">
                <a:pos x="89" y="390"/>
              </a:cxn>
              <a:cxn ang="0">
                <a:pos x="149" y="303"/>
              </a:cxn>
              <a:cxn ang="0">
                <a:pos x="90" y="234"/>
              </a:cxn>
              <a:cxn ang="0">
                <a:pos x="2" y="261"/>
              </a:cxn>
            </a:cxnLst>
            <a:rect l="0" t="0" r="r" b="b"/>
            <a:pathLst>
              <a:path w="605" h="658">
                <a:moveTo>
                  <a:pt x="2" y="261"/>
                </a:moveTo>
                <a:cubicBezTo>
                  <a:pt x="2" y="215"/>
                  <a:pt x="2" y="154"/>
                  <a:pt x="2" y="154"/>
                </a:cubicBezTo>
                <a:lnTo>
                  <a:pt x="184" y="154"/>
                </a:lnTo>
                <a:cubicBezTo>
                  <a:pt x="209" y="143"/>
                  <a:pt x="153" y="128"/>
                  <a:pt x="153" y="88"/>
                </a:cubicBezTo>
                <a:cubicBezTo>
                  <a:pt x="152" y="40"/>
                  <a:pt x="167" y="1"/>
                  <a:pt x="236" y="1"/>
                </a:cubicBezTo>
                <a:cubicBezTo>
                  <a:pt x="303" y="0"/>
                  <a:pt x="325" y="38"/>
                  <a:pt x="326" y="82"/>
                </a:cubicBezTo>
                <a:cubicBezTo>
                  <a:pt x="326" y="128"/>
                  <a:pt x="266" y="142"/>
                  <a:pt x="288" y="154"/>
                </a:cubicBezTo>
                <a:cubicBezTo>
                  <a:pt x="310" y="166"/>
                  <a:pt x="372" y="154"/>
                  <a:pt x="456" y="154"/>
                </a:cubicBezTo>
                <a:cubicBezTo>
                  <a:pt x="456" y="205"/>
                  <a:pt x="455" y="381"/>
                  <a:pt x="456" y="426"/>
                </a:cubicBezTo>
                <a:cubicBezTo>
                  <a:pt x="473" y="460"/>
                  <a:pt x="488" y="404"/>
                  <a:pt x="536" y="402"/>
                </a:cubicBezTo>
                <a:cubicBezTo>
                  <a:pt x="583" y="402"/>
                  <a:pt x="605" y="451"/>
                  <a:pt x="605" y="489"/>
                </a:cubicBezTo>
                <a:cubicBezTo>
                  <a:pt x="605" y="527"/>
                  <a:pt x="584" y="560"/>
                  <a:pt x="537" y="564"/>
                </a:cubicBezTo>
                <a:cubicBezTo>
                  <a:pt x="495" y="567"/>
                  <a:pt x="472" y="498"/>
                  <a:pt x="455" y="531"/>
                </a:cubicBezTo>
                <a:cubicBezTo>
                  <a:pt x="455" y="576"/>
                  <a:pt x="456" y="610"/>
                  <a:pt x="456" y="653"/>
                </a:cubicBezTo>
                <a:cubicBezTo>
                  <a:pt x="395" y="658"/>
                  <a:pt x="214" y="653"/>
                  <a:pt x="165" y="652"/>
                </a:cubicBezTo>
                <a:cubicBezTo>
                  <a:pt x="145" y="620"/>
                  <a:pt x="199" y="619"/>
                  <a:pt x="198" y="574"/>
                </a:cubicBezTo>
                <a:cubicBezTo>
                  <a:pt x="197" y="543"/>
                  <a:pt x="167" y="510"/>
                  <a:pt x="120" y="513"/>
                </a:cubicBezTo>
                <a:cubicBezTo>
                  <a:pt x="65" y="517"/>
                  <a:pt x="38" y="535"/>
                  <a:pt x="39" y="582"/>
                </a:cubicBezTo>
                <a:cubicBezTo>
                  <a:pt x="40" y="629"/>
                  <a:pt x="81" y="623"/>
                  <a:pt x="65" y="654"/>
                </a:cubicBezTo>
                <a:cubicBezTo>
                  <a:pt x="20" y="653"/>
                  <a:pt x="2" y="653"/>
                  <a:pt x="2" y="653"/>
                </a:cubicBezTo>
                <a:lnTo>
                  <a:pt x="0" y="349"/>
                </a:lnTo>
                <a:cubicBezTo>
                  <a:pt x="14" y="305"/>
                  <a:pt x="64" y="398"/>
                  <a:pt x="89" y="390"/>
                </a:cubicBezTo>
                <a:cubicBezTo>
                  <a:pt x="137" y="386"/>
                  <a:pt x="147" y="351"/>
                  <a:pt x="149" y="303"/>
                </a:cubicBezTo>
                <a:cubicBezTo>
                  <a:pt x="149" y="255"/>
                  <a:pt x="141" y="237"/>
                  <a:pt x="90" y="234"/>
                </a:cubicBezTo>
                <a:cubicBezTo>
                  <a:pt x="34" y="233"/>
                  <a:pt x="27" y="292"/>
                  <a:pt x="2" y="261"/>
                </a:cubicBezTo>
                <a:close/>
              </a:path>
            </a:pathLst>
          </a:cu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 wrap="square" lIns="360000">
            <a:spAutoFit/>
          </a:bodyPr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64" name="Freeform 76"/>
          <p:cNvSpPr>
            <a:spLocks/>
          </p:cNvSpPr>
          <p:nvPr/>
        </p:nvSpPr>
        <p:spPr bwMode="auto">
          <a:xfrm>
            <a:off x="4246562" y="5499605"/>
            <a:ext cx="182562" cy="384593"/>
          </a:xfrm>
          <a:custGeom>
            <a:avLst/>
            <a:gdLst/>
            <a:ahLst/>
            <a:cxnLst>
              <a:cxn ang="0">
                <a:pos x="2" y="261"/>
              </a:cxn>
              <a:cxn ang="0">
                <a:pos x="2" y="154"/>
              </a:cxn>
              <a:cxn ang="0">
                <a:pos x="184" y="154"/>
              </a:cxn>
              <a:cxn ang="0">
                <a:pos x="153" y="88"/>
              </a:cxn>
              <a:cxn ang="0">
                <a:pos x="236" y="1"/>
              </a:cxn>
              <a:cxn ang="0">
                <a:pos x="326" y="82"/>
              </a:cxn>
              <a:cxn ang="0">
                <a:pos x="288" y="154"/>
              </a:cxn>
              <a:cxn ang="0">
                <a:pos x="456" y="154"/>
              </a:cxn>
              <a:cxn ang="0">
                <a:pos x="456" y="426"/>
              </a:cxn>
              <a:cxn ang="0">
                <a:pos x="536" y="402"/>
              </a:cxn>
              <a:cxn ang="0">
                <a:pos x="605" y="489"/>
              </a:cxn>
              <a:cxn ang="0">
                <a:pos x="537" y="564"/>
              </a:cxn>
              <a:cxn ang="0">
                <a:pos x="455" y="531"/>
              </a:cxn>
              <a:cxn ang="0">
                <a:pos x="456" y="653"/>
              </a:cxn>
              <a:cxn ang="0">
                <a:pos x="165" y="652"/>
              </a:cxn>
              <a:cxn ang="0">
                <a:pos x="198" y="574"/>
              </a:cxn>
              <a:cxn ang="0">
                <a:pos x="120" y="513"/>
              </a:cxn>
              <a:cxn ang="0">
                <a:pos x="39" y="582"/>
              </a:cxn>
              <a:cxn ang="0">
                <a:pos x="65" y="654"/>
              </a:cxn>
              <a:cxn ang="0">
                <a:pos x="2" y="653"/>
              </a:cxn>
              <a:cxn ang="0">
                <a:pos x="0" y="349"/>
              </a:cxn>
              <a:cxn ang="0">
                <a:pos x="89" y="390"/>
              </a:cxn>
              <a:cxn ang="0">
                <a:pos x="149" y="303"/>
              </a:cxn>
              <a:cxn ang="0">
                <a:pos x="90" y="234"/>
              </a:cxn>
              <a:cxn ang="0">
                <a:pos x="2" y="261"/>
              </a:cxn>
            </a:cxnLst>
            <a:rect l="0" t="0" r="r" b="b"/>
            <a:pathLst>
              <a:path w="605" h="658">
                <a:moveTo>
                  <a:pt x="2" y="261"/>
                </a:moveTo>
                <a:cubicBezTo>
                  <a:pt x="2" y="215"/>
                  <a:pt x="2" y="154"/>
                  <a:pt x="2" y="154"/>
                </a:cubicBezTo>
                <a:lnTo>
                  <a:pt x="184" y="154"/>
                </a:lnTo>
                <a:cubicBezTo>
                  <a:pt x="209" y="143"/>
                  <a:pt x="153" y="128"/>
                  <a:pt x="153" y="88"/>
                </a:cubicBezTo>
                <a:cubicBezTo>
                  <a:pt x="152" y="40"/>
                  <a:pt x="167" y="1"/>
                  <a:pt x="236" y="1"/>
                </a:cubicBezTo>
                <a:cubicBezTo>
                  <a:pt x="303" y="0"/>
                  <a:pt x="325" y="38"/>
                  <a:pt x="326" y="82"/>
                </a:cubicBezTo>
                <a:cubicBezTo>
                  <a:pt x="326" y="128"/>
                  <a:pt x="266" y="142"/>
                  <a:pt x="288" y="154"/>
                </a:cubicBezTo>
                <a:cubicBezTo>
                  <a:pt x="310" y="166"/>
                  <a:pt x="372" y="154"/>
                  <a:pt x="456" y="154"/>
                </a:cubicBezTo>
                <a:cubicBezTo>
                  <a:pt x="456" y="205"/>
                  <a:pt x="455" y="381"/>
                  <a:pt x="456" y="426"/>
                </a:cubicBezTo>
                <a:cubicBezTo>
                  <a:pt x="473" y="460"/>
                  <a:pt x="488" y="404"/>
                  <a:pt x="536" y="402"/>
                </a:cubicBezTo>
                <a:cubicBezTo>
                  <a:pt x="583" y="402"/>
                  <a:pt x="605" y="451"/>
                  <a:pt x="605" y="489"/>
                </a:cubicBezTo>
                <a:cubicBezTo>
                  <a:pt x="605" y="527"/>
                  <a:pt x="584" y="560"/>
                  <a:pt x="537" y="564"/>
                </a:cubicBezTo>
                <a:cubicBezTo>
                  <a:pt x="495" y="567"/>
                  <a:pt x="472" y="498"/>
                  <a:pt x="455" y="531"/>
                </a:cubicBezTo>
                <a:cubicBezTo>
                  <a:pt x="455" y="576"/>
                  <a:pt x="456" y="610"/>
                  <a:pt x="456" y="653"/>
                </a:cubicBezTo>
                <a:cubicBezTo>
                  <a:pt x="395" y="658"/>
                  <a:pt x="214" y="653"/>
                  <a:pt x="165" y="652"/>
                </a:cubicBezTo>
                <a:cubicBezTo>
                  <a:pt x="145" y="620"/>
                  <a:pt x="199" y="619"/>
                  <a:pt x="198" y="574"/>
                </a:cubicBezTo>
                <a:cubicBezTo>
                  <a:pt x="197" y="543"/>
                  <a:pt x="167" y="510"/>
                  <a:pt x="120" y="513"/>
                </a:cubicBezTo>
                <a:cubicBezTo>
                  <a:pt x="65" y="517"/>
                  <a:pt x="38" y="535"/>
                  <a:pt x="39" y="582"/>
                </a:cubicBezTo>
                <a:cubicBezTo>
                  <a:pt x="40" y="629"/>
                  <a:pt x="81" y="623"/>
                  <a:pt x="65" y="654"/>
                </a:cubicBezTo>
                <a:cubicBezTo>
                  <a:pt x="20" y="653"/>
                  <a:pt x="2" y="653"/>
                  <a:pt x="2" y="653"/>
                </a:cubicBezTo>
                <a:lnTo>
                  <a:pt x="0" y="349"/>
                </a:lnTo>
                <a:cubicBezTo>
                  <a:pt x="14" y="305"/>
                  <a:pt x="64" y="398"/>
                  <a:pt x="89" y="390"/>
                </a:cubicBezTo>
                <a:cubicBezTo>
                  <a:pt x="137" y="386"/>
                  <a:pt x="147" y="351"/>
                  <a:pt x="149" y="303"/>
                </a:cubicBezTo>
                <a:cubicBezTo>
                  <a:pt x="149" y="255"/>
                  <a:pt x="141" y="237"/>
                  <a:pt x="90" y="234"/>
                </a:cubicBezTo>
                <a:cubicBezTo>
                  <a:pt x="34" y="233"/>
                  <a:pt x="27" y="292"/>
                  <a:pt x="2" y="261"/>
                </a:cubicBezTo>
                <a:close/>
              </a:path>
            </a:pathLst>
          </a:cu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360000">
            <a:spAutoFit/>
          </a:bodyPr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65" name="Freeform 77"/>
          <p:cNvSpPr>
            <a:spLocks/>
          </p:cNvSpPr>
          <p:nvPr/>
        </p:nvSpPr>
        <p:spPr bwMode="auto">
          <a:xfrm>
            <a:off x="4143372" y="6072206"/>
            <a:ext cx="214314" cy="369332"/>
          </a:xfrm>
          <a:custGeom>
            <a:avLst/>
            <a:gdLst/>
            <a:ahLst/>
            <a:cxnLst>
              <a:cxn ang="0">
                <a:pos x="2" y="261"/>
              </a:cxn>
              <a:cxn ang="0">
                <a:pos x="2" y="154"/>
              </a:cxn>
              <a:cxn ang="0">
                <a:pos x="184" y="154"/>
              </a:cxn>
              <a:cxn ang="0">
                <a:pos x="153" y="88"/>
              </a:cxn>
              <a:cxn ang="0">
                <a:pos x="236" y="1"/>
              </a:cxn>
              <a:cxn ang="0">
                <a:pos x="326" y="82"/>
              </a:cxn>
              <a:cxn ang="0">
                <a:pos x="288" y="154"/>
              </a:cxn>
              <a:cxn ang="0">
                <a:pos x="456" y="154"/>
              </a:cxn>
              <a:cxn ang="0">
                <a:pos x="456" y="426"/>
              </a:cxn>
              <a:cxn ang="0">
                <a:pos x="536" y="402"/>
              </a:cxn>
              <a:cxn ang="0">
                <a:pos x="605" y="489"/>
              </a:cxn>
              <a:cxn ang="0">
                <a:pos x="537" y="564"/>
              </a:cxn>
              <a:cxn ang="0">
                <a:pos x="455" y="531"/>
              </a:cxn>
              <a:cxn ang="0">
                <a:pos x="456" y="653"/>
              </a:cxn>
              <a:cxn ang="0">
                <a:pos x="165" y="652"/>
              </a:cxn>
              <a:cxn ang="0">
                <a:pos x="198" y="574"/>
              </a:cxn>
              <a:cxn ang="0">
                <a:pos x="120" y="513"/>
              </a:cxn>
              <a:cxn ang="0">
                <a:pos x="39" y="582"/>
              </a:cxn>
              <a:cxn ang="0">
                <a:pos x="65" y="654"/>
              </a:cxn>
              <a:cxn ang="0">
                <a:pos x="2" y="653"/>
              </a:cxn>
              <a:cxn ang="0">
                <a:pos x="0" y="349"/>
              </a:cxn>
              <a:cxn ang="0">
                <a:pos x="89" y="390"/>
              </a:cxn>
              <a:cxn ang="0">
                <a:pos x="149" y="303"/>
              </a:cxn>
              <a:cxn ang="0">
                <a:pos x="90" y="234"/>
              </a:cxn>
              <a:cxn ang="0">
                <a:pos x="2" y="261"/>
              </a:cxn>
            </a:cxnLst>
            <a:rect l="0" t="0" r="r" b="b"/>
            <a:pathLst>
              <a:path w="605" h="658">
                <a:moveTo>
                  <a:pt x="2" y="261"/>
                </a:moveTo>
                <a:cubicBezTo>
                  <a:pt x="2" y="215"/>
                  <a:pt x="2" y="154"/>
                  <a:pt x="2" y="154"/>
                </a:cubicBezTo>
                <a:lnTo>
                  <a:pt x="184" y="154"/>
                </a:lnTo>
                <a:cubicBezTo>
                  <a:pt x="209" y="143"/>
                  <a:pt x="153" y="128"/>
                  <a:pt x="153" y="88"/>
                </a:cubicBezTo>
                <a:cubicBezTo>
                  <a:pt x="152" y="40"/>
                  <a:pt x="167" y="1"/>
                  <a:pt x="236" y="1"/>
                </a:cubicBezTo>
                <a:cubicBezTo>
                  <a:pt x="303" y="0"/>
                  <a:pt x="325" y="38"/>
                  <a:pt x="326" y="82"/>
                </a:cubicBezTo>
                <a:cubicBezTo>
                  <a:pt x="326" y="128"/>
                  <a:pt x="266" y="142"/>
                  <a:pt x="288" y="154"/>
                </a:cubicBezTo>
                <a:cubicBezTo>
                  <a:pt x="310" y="166"/>
                  <a:pt x="372" y="154"/>
                  <a:pt x="456" y="154"/>
                </a:cubicBezTo>
                <a:cubicBezTo>
                  <a:pt x="456" y="205"/>
                  <a:pt x="455" y="381"/>
                  <a:pt x="456" y="426"/>
                </a:cubicBezTo>
                <a:cubicBezTo>
                  <a:pt x="473" y="460"/>
                  <a:pt x="488" y="404"/>
                  <a:pt x="536" y="402"/>
                </a:cubicBezTo>
                <a:cubicBezTo>
                  <a:pt x="583" y="402"/>
                  <a:pt x="605" y="451"/>
                  <a:pt x="605" y="489"/>
                </a:cubicBezTo>
                <a:cubicBezTo>
                  <a:pt x="605" y="527"/>
                  <a:pt x="584" y="560"/>
                  <a:pt x="537" y="564"/>
                </a:cubicBezTo>
                <a:cubicBezTo>
                  <a:pt x="495" y="567"/>
                  <a:pt x="472" y="498"/>
                  <a:pt x="455" y="531"/>
                </a:cubicBezTo>
                <a:cubicBezTo>
                  <a:pt x="455" y="576"/>
                  <a:pt x="456" y="610"/>
                  <a:pt x="456" y="653"/>
                </a:cubicBezTo>
                <a:cubicBezTo>
                  <a:pt x="395" y="658"/>
                  <a:pt x="214" y="653"/>
                  <a:pt x="165" y="652"/>
                </a:cubicBezTo>
                <a:cubicBezTo>
                  <a:pt x="145" y="620"/>
                  <a:pt x="199" y="619"/>
                  <a:pt x="198" y="574"/>
                </a:cubicBezTo>
                <a:cubicBezTo>
                  <a:pt x="197" y="543"/>
                  <a:pt x="167" y="510"/>
                  <a:pt x="120" y="513"/>
                </a:cubicBezTo>
                <a:cubicBezTo>
                  <a:pt x="65" y="517"/>
                  <a:pt x="38" y="535"/>
                  <a:pt x="39" y="582"/>
                </a:cubicBezTo>
                <a:cubicBezTo>
                  <a:pt x="40" y="629"/>
                  <a:pt x="81" y="623"/>
                  <a:pt x="65" y="654"/>
                </a:cubicBezTo>
                <a:cubicBezTo>
                  <a:pt x="20" y="653"/>
                  <a:pt x="2" y="653"/>
                  <a:pt x="2" y="653"/>
                </a:cubicBezTo>
                <a:lnTo>
                  <a:pt x="0" y="349"/>
                </a:lnTo>
                <a:cubicBezTo>
                  <a:pt x="14" y="305"/>
                  <a:pt x="64" y="398"/>
                  <a:pt x="89" y="390"/>
                </a:cubicBezTo>
                <a:cubicBezTo>
                  <a:pt x="137" y="386"/>
                  <a:pt x="147" y="351"/>
                  <a:pt x="149" y="303"/>
                </a:cubicBezTo>
                <a:cubicBezTo>
                  <a:pt x="149" y="255"/>
                  <a:pt x="141" y="237"/>
                  <a:pt x="90" y="234"/>
                </a:cubicBezTo>
                <a:cubicBezTo>
                  <a:pt x="34" y="233"/>
                  <a:pt x="27" y="292"/>
                  <a:pt x="2" y="261"/>
                </a:cubicBezTo>
                <a:close/>
              </a:path>
            </a:pathLst>
          </a:cu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 wrap="square" lIns="360000">
            <a:spAutoFit/>
          </a:bodyPr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66" name="Freeform 78"/>
          <p:cNvSpPr>
            <a:spLocks/>
          </p:cNvSpPr>
          <p:nvPr/>
        </p:nvSpPr>
        <p:spPr bwMode="auto">
          <a:xfrm>
            <a:off x="5159078" y="6336481"/>
            <a:ext cx="270178" cy="369332"/>
          </a:xfrm>
          <a:custGeom>
            <a:avLst/>
            <a:gdLst/>
            <a:ahLst/>
            <a:cxnLst>
              <a:cxn ang="0">
                <a:pos x="2" y="261"/>
              </a:cxn>
              <a:cxn ang="0">
                <a:pos x="2" y="154"/>
              </a:cxn>
              <a:cxn ang="0">
                <a:pos x="184" y="154"/>
              </a:cxn>
              <a:cxn ang="0">
                <a:pos x="153" y="88"/>
              </a:cxn>
              <a:cxn ang="0">
                <a:pos x="236" y="1"/>
              </a:cxn>
              <a:cxn ang="0">
                <a:pos x="326" y="82"/>
              </a:cxn>
              <a:cxn ang="0">
                <a:pos x="288" y="154"/>
              </a:cxn>
              <a:cxn ang="0">
                <a:pos x="456" y="154"/>
              </a:cxn>
              <a:cxn ang="0">
                <a:pos x="456" y="426"/>
              </a:cxn>
              <a:cxn ang="0">
                <a:pos x="536" y="402"/>
              </a:cxn>
              <a:cxn ang="0">
                <a:pos x="605" y="489"/>
              </a:cxn>
              <a:cxn ang="0">
                <a:pos x="537" y="564"/>
              </a:cxn>
              <a:cxn ang="0">
                <a:pos x="455" y="531"/>
              </a:cxn>
              <a:cxn ang="0">
                <a:pos x="456" y="653"/>
              </a:cxn>
              <a:cxn ang="0">
                <a:pos x="165" y="652"/>
              </a:cxn>
              <a:cxn ang="0">
                <a:pos x="198" y="574"/>
              </a:cxn>
              <a:cxn ang="0">
                <a:pos x="120" y="513"/>
              </a:cxn>
              <a:cxn ang="0">
                <a:pos x="39" y="582"/>
              </a:cxn>
              <a:cxn ang="0">
                <a:pos x="65" y="654"/>
              </a:cxn>
              <a:cxn ang="0">
                <a:pos x="2" y="653"/>
              </a:cxn>
              <a:cxn ang="0">
                <a:pos x="0" y="349"/>
              </a:cxn>
              <a:cxn ang="0">
                <a:pos x="89" y="390"/>
              </a:cxn>
              <a:cxn ang="0">
                <a:pos x="149" y="303"/>
              </a:cxn>
              <a:cxn ang="0">
                <a:pos x="90" y="234"/>
              </a:cxn>
              <a:cxn ang="0">
                <a:pos x="2" y="261"/>
              </a:cxn>
            </a:cxnLst>
            <a:rect l="0" t="0" r="r" b="b"/>
            <a:pathLst>
              <a:path w="605" h="658">
                <a:moveTo>
                  <a:pt x="2" y="261"/>
                </a:moveTo>
                <a:cubicBezTo>
                  <a:pt x="2" y="215"/>
                  <a:pt x="2" y="154"/>
                  <a:pt x="2" y="154"/>
                </a:cubicBezTo>
                <a:lnTo>
                  <a:pt x="184" y="154"/>
                </a:lnTo>
                <a:cubicBezTo>
                  <a:pt x="209" y="143"/>
                  <a:pt x="153" y="128"/>
                  <a:pt x="153" y="88"/>
                </a:cubicBezTo>
                <a:cubicBezTo>
                  <a:pt x="152" y="40"/>
                  <a:pt x="167" y="1"/>
                  <a:pt x="236" y="1"/>
                </a:cubicBezTo>
                <a:cubicBezTo>
                  <a:pt x="303" y="0"/>
                  <a:pt x="325" y="38"/>
                  <a:pt x="326" y="82"/>
                </a:cubicBezTo>
                <a:cubicBezTo>
                  <a:pt x="326" y="128"/>
                  <a:pt x="266" y="142"/>
                  <a:pt x="288" y="154"/>
                </a:cubicBezTo>
                <a:cubicBezTo>
                  <a:pt x="310" y="166"/>
                  <a:pt x="372" y="154"/>
                  <a:pt x="456" y="154"/>
                </a:cubicBezTo>
                <a:cubicBezTo>
                  <a:pt x="456" y="205"/>
                  <a:pt x="455" y="381"/>
                  <a:pt x="456" y="426"/>
                </a:cubicBezTo>
                <a:cubicBezTo>
                  <a:pt x="473" y="460"/>
                  <a:pt x="488" y="404"/>
                  <a:pt x="536" y="402"/>
                </a:cubicBezTo>
                <a:cubicBezTo>
                  <a:pt x="583" y="402"/>
                  <a:pt x="605" y="451"/>
                  <a:pt x="605" y="489"/>
                </a:cubicBezTo>
                <a:cubicBezTo>
                  <a:pt x="605" y="527"/>
                  <a:pt x="584" y="560"/>
                  <a:pt x="537" y="564"/>
                </a:cubicBezTo>
                <a:cubicBezTo>
                  <a:pt x="495" y="567"/>
                  <a:pt x="472" y="498"/>
                  <a:pt x="455" y="531"/>
                </a:cubicBezTo>
                <a:cubicBezTo>
                  <a:pt x="455" y="576"/>
                  <a:pt x="456" y="610"/>
                  <a:pt x="456" y="653"/>
                </a:cubicBezTo>
                <a:cubicBezTo>
                  <a:pt x="395" y="658"/>
                  <a:pt x="214" y="653"/>
                  <a:pt x="165" y="652"/>
                </a:cubicBezTo>
                <a:cubicBezTo>
                  <a:pt x="145" y="620"/>
                  <a:pt x="199" y="619"/>
                  <a:pt x="198" y="574"/>
                </a:cubicBezTo>
                <a:cubicBezTo>
                  <a:pt x="197" y="543"/>
                  <a:pt x="167" y="510"/>
                  <a:pt x="120" y="513"/>
                </a:cubicBezTo>
                <a:cubicBezTo>
                  <a:pt x="65" y="517"/>
                  <a:pt x="38" y="535"/>
                  <a:pt x="39" y="582"/>
                </a:cubicBezTo>
                <a:cubicBezTo>
                  <a:pt x="40" y="629"/>
                  <a:pt x="81" y="623"/>
                  <a:pt x="65" y="654"/>
                </a:cubicBezTo>
                <a:cubicBezTo>
                  <a:pt x="20" y="653"/>
                  <a:pt x="2" y="653"/>
                  <a:pt x="2" y="653"/>
                </a:cubicBezTo>
                <a:lnTo>
                  <a:pt x="0" y="349"/>
                </a:lnTo>
                <a:cubicBezTo>
                  <a:pt x="14" y="305"/>
                  <a:pt x="64" y="398"/>
                  <a:pt x="89" y="390"/>
                </a:cubicBezTo>
                <a:cubicBezTo>
                  <a:pt x="137" y="386"/>
                  <a:pt x="147" y="351"/>
                  <a:pt x="149" y="303"/>
                </a:cubicBezTo>
                <a:cubicBezTo>
                  <a:pt x="149" y="255"/>
                  <a:pt x="141" y="237"/>
                  <a:pt x="90" y="234"/>
                </a:cubicBezTo>
                <a:cubicBezTo>
                  <a:pt x="34" y="233"/>
                  <a:pt x="27" y="292"/>
                  <a:pt x="2" y="261"/>
                </a:cubicBezTo>
                <a:close/>
              </a:path>
            </a:pathLst>
          </a:cu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 wrap="square" lIns="360000">
            <a:spAutoFit/>
          </a:bodyPr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67" name="Freeform 79"/>
          <p:cNvSpPr>
            <a:spLocks/>
          </p:cNvSpPr>
          <p:nvPr/>
        </p:nvSpPr>
        <p:spPr bwMode="auto">
          <a:xfrm>
            <a:off x="5068801" y="5605754"/>
            <a:ext cx="181559" cy="384593"/>
          </a:xfrm>
          <a:custGeom>
            <a:avLst/>
            <a:gdLst/>
            <a:ahLst/>
            <a:cxnLst>
              <a:cxn ang="0">
                <a:pos x="2" y="261"/>
              </a:cxn>
              <a:cxn ang="0">
                <a:pos x="2" y="154"/>
              </a:cxn>
              <a:cxn ang="0">
                <a:pos x="184" y="154"/>
              </a:cxn>
              <a:cxn ang="0">
                <a:pos x="153" y="88"/>
              </a:cxn>
              <a:cxn ang="0">
                <a:pos x="236" y="1"/>
              </a:cxn>
              <a:cxn ang="0">
                <a:pos x="326" y="82"/>
              </a:cxn>
              <a:cxn ang="0">
                <a:pos x="288" y="154"/>
              </a:cxn>
              <a:cxn ang="0">
                <a:pos x="456" y="154"/>
              </a:cxn>
              <a:cxn ang="0">
                <a:pos x="456" y="426"/>
              </a:cxn>
              <a:cxn ang="0">
                <a:pos x="536" y="402"/>
              </a:cxn>
              <a:cxn ang="0">
                <a:pos x="605" y="489"/>
              </a:cxn>
              <a:cxn ang="0">
                <a:pos x="537" y="564"/>
              </a:cxn>
              <a:cxn ang="0">
                <a:pos x="455" y="531"/>
              </a:cxn>
              <a:cxn ang="0">
                <a:pos x="456" y="653"/>
              </a:cxn>
              <a:cxn ang="0">
                <a:pos x="165" y="652"/>
              </a:cxn>
              <a:cxn ang="0">
                <a:pos x="198" y="574"/>
              </a:cxn>
              <a:cxn ang="0">
                <a:pos x="120" y="513"/>
              </a:cxn>
              <a:cxn ang="0">
                <a:pos x="39" y="582"/>
              </a:cxn>
              <a:cxn ang="0">
                <a:pos x="65" y="654"/>
              </a:cxn>
              <a:cxn ang="0">
                <a:pos x="2" y="653"/>
              </a:cxn>
              <a:cxn ang="0">
                <a:pos x="0" y="349"/>
              </a:cxn>
              <a:cxn ang="0">
                <a:pos x="89" y="390"/>
              </a:cxn>
              <a:cxn ang="0">
                <a:pos x="149" y="303"/>
              </a:cxn>
              <a:cxn ang="0">
                <a:pos x="90" y="234"/>
              </a:cxn>
              <a:cxn ang="0">
                <a:pos x="2" y="261"/>
              </a:cxn>
            </a:cxnLst>
            <a:rect l="0" t="0" r="r" b="b"/>
            <a:pathLst>
              <a:path w="605" h="658">
                <a:moveTo>
                  <a:pt x="2" y="261"/>
                </a:moveTo>
                <a:cubicBezTo>
                  <a:pt x="2" y="215"/>
                  <a:pt x="2" y="154"/>
                  <a:pt x="2" y="154"/>
                </a:cubicBezTo>
                <a:lnTo>
                  <a:pt x="184" y="154"/>
                </a:lnTo>
                <a:cubicBezTo>
                  <a:pt x="209" y="143"/>
                  <a:pt x="153" y="128"/>
                  <a:pt x="153" y="88"/>
                </a:cubicBezTo>
                <a:cubicBezTo>
                  <a:pt x="152" y="40"/>
                  <a:pt x="167" y="1"/>
                  <a:pt x="236" y="1"/>
                </a:cubicBezTo>
                <a:cubicBezTo>
                  <a:pt x="303" y="0"/>
                  <a:pt x="325" y="38"/>
                  <a:pt x="326" y="82"/>
                </a:cubicBezTo>
                <a:cubicBezTo>
                  <a:pt x="326" y="128"/>
                  <a:pt x="266" y="142"/>
                  <a:pt x="288" y="154"/>
                </a:cubicBezTo>
                <a:cubicBezTo>
                  <a:pt x="310" y="166"/>
                  <a:pt x="372" y="154"/>
                  <a:pt x="456" y="154"/>
                </a:cubicBezTo>
                <a:cubicBezTo>
                  <a:pt x="456" y="205"/>
                  <a:pt x="455" y="381"/>
                  <a:pt x="456" y="426"/>
                </a:cubicBezTo>
                <a:cubicBezTo>
                  <a:pt x="473" y="460"/>
                  <a:pt x="488" y="404"/>
                  <a:pt x="536" y="402"/>
                </a:cubicBezTo>
                <a:cubicBezTo>
                  <a:pt x="583" y="402"/>
                  <a:pt x="605" y="451"/>
                  <a:pt x="605" y="489"/>
                </a:cubicBezTo>
                <a:cubicBezTo>
                  <a:pt x="605" y="527"/>
                  <a:pt x="584" y="560"/>
                  <a:pt x="537" y="564"/>
                </a:cubicBezTo>
                <a:cubicBezTo>
                  <a:pt x="495" y="567"/>
                  <a:pt x="472" y="498"/>
                  <a:pt x="455" y="531"/>
                </a:cubicBezTo>
                <a:cubicBezTo>
                  <a:pt x="455" y="576"/>
                  <a:pt x="456" y="610"/>
                  <a:pt x="456" y="653"/>
                </a:cubicBezTo>
                <a:cubicBezTo>
                  <a:pt x="395" y="658"/>
                  <a:pt x="214" y="653"/>
                  <a:pt x="165" y="652"/>
                </a:cubicBezTo>
                <a:cubicBezTo>
                  <a:pt x="145" y="620"/>
                  <a:pt x="199" y="619"/>
                  <a:pt x="198" y="574"/>
                </a:cubicBezTo>
                <a:cubicBezTo>
                  <a:pt x="197" y="543"/>
                  <a:pt x="167" y="510"/>
                  <a:pt x="120" y="513"/>
                </a:cubicBezTo>
                <a:cubicBezTo>
                  <a:pt x="65" y="517"/>
                  <a:pt x="38" y="535"/>
                  <a:pt x="39" y="582"/>
                </a:cubicBezTo>
                <a:cubicBezTo>
                  <a:pt x="40" y="629"/>
                  <a:pt x="81" y="623"/>
                  <a:pt x="65" y="654"/>
                </a:cubicBezTo>
                <a:cubicBezTo>
                  <a:pt x="20" y="653"/>
                  <a:pt x="2" y="653"/>
                  <a:pt x="2" y="653"/>
                </a:cubicBezTo>
                <a:lnTo>
                  <a:pt x="0" y="349"/>
                </a:lnTo>
                <a:cubicBezTo>
                  <a:pt x="14" y="305"/>
                  <a:pt x="64" y="398"/>
                  <a:pt x="89" y="390"/>
                </a:cubicBezTo>
                <a:cubicBezTo>
                  <a:pt x="137" y="386"/>
                  <a:pt x="147" y="351"/>
                  <a:pt x="149" y="303"/>
                </a:cubicBezTo>
                <a:cubicBezTo>
                  <a:pt x="149" y="255"/>
                  <a:pt x="141" y="237"/>
                  <a:pt x="90" y="234"/>
                </a:cubicBezTo>
                <a:cubicBezTo>
                  <a:pt x="34" y="233"/>
                  <a:pt x="27" y="292"/>
                  <a:pt x="2" y="261"/>
                </a:cubicBezTo>
                <a:close/>
              </a:path>
            </a:pathLst>
          </a:cu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 lIns="360000">
            <a:spAutoFit/>
          </a:bodyPr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68" name="Freeform 80"/>
          <p:cNvSpPr>
            <a:spLocks/>
          </p:cNvSpPr>
          <p:nvPr/>
        </p:nvSpPr>
        <p:spPr bwMode="auto">
          <a:xfrm>
            <a:off x="5462011" y="5605754"/>
            <a:ext cx="181559" cy="384593"/>
          </a:xfrm>
          <a:custGeom>
            <a:avLst/>
            <a:gdLst/>
            <a:ahLst/>
            <a:cxnLst>
              <a:cxn ang="0">
                <a:pos x="2" y="261"/>
              </a:cxn>
              <a:cxn ang="0">
                <a:pos x="2" y="154"/>
              </a:cxn>
              <a:cxn ang="0">
                <a:pos x="184" y="154"/>
              </a:cxn>
              <a:cxn ang="0">
                <a:pos x="153" y="88"/>
              </a:cxn>
              <a:cxn ang="0">
                <a:pos x="236" y="1"/>
              </a:cxn>
              <a:cxn ang="0">
                <a:pos x="326" y="82"/>
              </a:cxn>
              <a:cxn ang="0">
                <a:pos x="288" y="154"/>
              </a:cxn>
              <a:cxn ang="0">
                <a:pos x="456" y="154"/>
              </a:cxn>
              <a:cxn ang="0">
                <a:pos x="456" y="426"/>
              </a:cxn>
              <a:cxn ang="0">
                <a:pos x="536" y="402"/>
              </a:cxn>
              <a:cxn ang="0">
                <a:pos x="605" y="489"/>
              </a:cxn>
              <a:cxn ang="0">
                <a:pos x="537" y="564"/>
              </a:cxn>
              <a:cxn ang="0">
                <a:pos x="455" y="531"/>
              </a:cxn>
              <a:cxn ang="0">
                <a:pos x="456" y="653"/>
              </a:cxn>
              <a:cxn ang="0">
                <a:pos x="165" y="652"/>
              </a:cxn>
              <a:cxn ang="0">
                <a:pos x="198" y="574"/>
              </a:cxn>
              <a:cxn ang="0">
                <a:pos x="120" y="513"/>
              </a:cxn>
              <a:cxn ang="0">
                <a:pos x="39" y="582"/>
              </a:cxn>
              <a:cxn ang="0">
                <a:pos x="65" y="654"/>
              </a:cxn>
              <a:cxn ang="0">
                <a:pos x="2" y="653"/>
              </a:cxn>
              <a:cxn ang="0">
                <a:pos x="0" y="349"/>
              </a:cxn>
              <a:cxn ang="0">
                <a:pos x="89" y="390"/>
              </a:cxn>
              <a:cxn ang="0">
                <a:pos x="149" y="303"/>
              </a:cxn>
              <a:cxn ang="0">
                <a:pos x="90" y="234"/>
              </a:cxn>
              <a:cxn ang="0">
                <a:pos x="2" y="261"/>
              </a:cxn>
            </a:cxnLst>
            <a:rect l="0" t="0" r="r" b="b"/>
            <a:pathLst>
              <a:path w="605" h="658">
                <a:moveTo>
                  <a:pt x="2" y="261"/>
                </a:moveTo>
                <a:cubicBezTo>
                  <a:pt x="2" y="215"/>
                  <a:pt x="2" y="154"/>
                  <a:pt x="2" y="154"/>
                </a:cubicBezTo>
                <a:lnTo>
                  <a:pt x="184" y="154"/>
                </a:lnTo>
                <a:cubicBezTo>
                  <a:pt x="209" y="143"/>
                  <a:pt x="153" y="128"/>
                  <a:pt x="153" y="88"/>
                </a:cubicBezTo>
                <a:cubicBezTo>
                  <a:pt x="152" y="40"/>
                  <a:pt x="167" y="1"/>
                  <a:pt x="236" y="1"/>
                </a:cubicBezTo>
                <a:cubicBezTo>
                  <a:pt x="303" y="0"/>
                  <a:pt x="325" y="38"/>
                  <a:pt x="326" y="82"/>
                </a:cubicBezTo>
                <a:cubicBezTo>
                  <a:pt x="326" y="128"/>
                  <a:pt x="266" y="142"/>
                  <a:pt x="288" y="154"/>
                </a:cubicBezTo>
                <a:cubicBezTo>
                  <a:pt x="310" y="166"/>
                  <a:pt x="372" y="154"/>
                  <a:pt x="456" y="154"/>
                </a:cubicBezTo>
                <a:cubicBezTo>
                  <a:pt x="456" y="205"/>
                  <a:pt x="455" y="381"/>
                  <a:pt x="456" y="426"/>
                </a:cubicBezTo>
                <a:cubicBezTo>
                  <a:pt x="473" y="460"/>
                  <a:pt x="488" y="404"/>
                  <a:pt x="536" y="402"/>
                </a:cubicBezTo>
                <a:cubicBezTo>
                  <a:pt x="583" y="402"/>
                  <a:pt x="605" y="451"/>
                  <a:pt x="605" y="489"/>
                </a:cubicBezTo>
                <a:cubicBezTo>
                  <a:pt x="605" y="527"/>
                  <a:pt x="584" y="560"/>
                  <a:pt x="537" y="564"/>
                </a:cubicBezTo>
                <a:cubicBezTo>
                  <a:pt x="495" y="567"/>
                  <a:pt x="472" y="498"/>
                  <a:pt x="455" y="531"/>
                </a:cubicBezTo>
                <a:cubicBezTo>
                  <a:pt x="455" y="576"/>
                  <a:pt x="456" y="610"/>
                  <a:pt x="456" y="653"/>
                </a:cubicBezTo>
                <a:cubicBezTo>
                  <a:pt x="395" y="658"/>
                  <a:pt x="214" y="653"/>
                  <a:pt x="165" y="652"/>
                </a:cubicBezTo>
                <a:cubicBezTo>
                  <a:pt x="145" y="620"/>
                  <a:pt x="199" y="619"/>
                  <a:pt x="198" y="574"/>
                </a:cubicBezTo>
                <a:cubicBezTo>
                  <a:pt x="197" y="543"/>
                  <a:pt x="167" y="510"/>
                  <a:pt x="120" y="513"/>
                </a:cubicBezTo>
                <a:cubicBezTo>
                  <a:pt x="65" y="517"/>
                  <a:pt x="38" y="535"/>
                  <a:pt x="39" y="582"/>
                </a:cubicBezTo>
                <a:cubicBezTo>
                  <a:pt x="40" y="629"/>
                  <a:pt x="81" y="623"/>
                  <a:pt x="65" y="654"/>
                </a:cubicBezTo>
                <a:cubicBezTo>
                  <a:pt x="20" y="653"/>
                  <a:pt x="2" y="653"/>
                  <a:pt x="2" y="653"/>
                </a:cubicBezTo>
                <a:lnTo>
                  <a:pt x="0" y="349"/>
                </a:lnTo>
                <a:cubicBezTo>
                  <a:pt x="14" y="305"/>
                  <a:pt x="64" y="398"/>
                  <a:pt x="89" y="390"/>
                </a:cubicBezTo>
                <a:cubicBezTo>
                  <a:pt x="137" y="386"/>
                  <a:pt x="147" y="351"/>
                  <a:pt x="149" y="303"/>
                </a:cubicBezTo>
                <a:cubicBezTo>
                  <a:pt x="149" y="255"/>
                  <a:pt x="141" y="237"/>
                  <a:pt x="90" y="234"/>
                </a:cubicBezTo>
                <a:cubicBezTo>
                  <a:pt x="34" y="233"/>
                  <a:pt x="27" y="292"/>
                  <a:pt x="2" y="261"/>
                </a:cubicBezTo>
                <a:close/>
              </a:path>
            </a:pathLst>
          </a:cu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 lIns="360000">
            <a:spAutoFit/>
          </a:bodyPr>
          <a:lstStyle/>
          <a:p>
            <a:endParaRPr lang="fr-FR">
              <a:solidFill>
                <a:srgbClr val="626469"/>
              </a:solidFill>
            </a:endParaRPr>
          </a:p>
        </p:txBody>
      </p:sp>
      <p:pic>
        <p:nvPicPr>
          <p:cNvPr id="69" name="Picture 8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14942" y="2357431"/>
            <a:ext cx="285752" cy="2857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0" name="Line 66"/>
          <p:cNvSpPr>
            <a:spLocks noChangeShapeType="1"/>
          </p:cNvSpPr>
          <p:nvPr/>
        </p:nvSpPr>
        <p:spPr bwMode="auto">
          <a:xfrm flipH="1" flipV="1">
            <a:off x="1428727" y="3500437"/>
            <a:ext cx="2358133" cy="2733001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71" name="AutoShape 55"/>
          <p:cNvSpPr>
            <a:spLocks noChangeArrowheads="1"/>
          </p:cNvSpPr>
          <p:nvPr/>
        </p:nvSpPr>
        <p:spPr bwMode="auto">
          <a:xfrm>
            <a:off x="1857357" y="1928802"/>
            <a:ext cx="1755592" cy="1744515"/>
          </a:xfrm>
          <a:prstGeom prst="roundRect">
            <a:avLst>
              <a:gd name="adj" fmla="val 9819"/>
            </a:avLst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fr-FR" sz="100">
              <a:solidFill>
                <a:srgbClr val="42B4E6"/>
              </a:solidFill>
            </a:endParaRPr>
          </a:p>
        </p:txBody>
      </p:sp>
      <p:pic>
        <p:nvPicPr>
          <p:cNvPr id="72" name="Picture 2" descr="D:\documents and Settings\SESA24448\My Documents\My Pictures\Materials\M58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14678" y="4295233"/>
            <a:ext cx="1214446" cy="830727"/>
          </a:xfrm>
          <a:prstGeom prst="rect">
            <a:avLst/>
          </a:prstGeom>
          <a:noFill/>
        </p:spPr>
      </p:pic>
      <p:sp>
        <p:nvSpPr>
          <p:cNvPr id="73" name="Line 45"/>
          <p:cNvSpPr>
            <a:spLocks noChangeShapeType="1"/>
          </p:cNvSpPr>
          <p:nvPr/>
        </p:nvSpPr>
        <p:spPr bwMode="auto">
          <a:xfrm flipH="1" flipV="1">
            <a:off x="3143240" y="3500438"/>
            <a:ext cx="714380" cy="250033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76" name="Line 33"/>
          <p:cNvSpPr>
            <a:spLocks noChangeShapeType="1"/>
          </p:cNvSpPr>
          <p:nvPr/>
        </p:nvSpPr>
        <p:spPr bwMode="auto">
          <a:xfrm flipH="1" flipV="1">
            <a:off x="3071802" y="3357562"/>
            <a:ext cx="0" cy="8368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35" name="Line 45"/>
          <p:cNvSpPr>
            <a:spLocks noChangeShapeType="1"/>
          </p:cNvSpPr>
          <p:nvPr/>
        </p:nvSpPr>
        <p:spPr bwMode="auto">
          <a:xfrm flipV="1">
            <a:off x="4071934" y="3500437"/>
            <a:ext cx="857255" cy="250033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2571736" y="3214686"/>
            <a:ext cx="285751" cy="285751"/>
            <a:chOff x="4921" y="1253"/>
            <a:chExt cx="681" cy="726"/>
          </a:xfrm>
        </p:grpSpPr>
        <p:sp>
          <p:nvSpPr>
            <p:cNvPr id="78" name="AutoShape 18"/>
            <p:cNvSpPr>
              <a:spLocks noChangeArrowheads="1"/>
            </p:cNvSpPr>
            <p:nvPr/>
          </p:nvSpPr>
          <p:spPr bwMode="auto">
            <a:xfrm>
              <a:off x="4921" y="1253"/>
              <a:ext cx="681" cy="726"/>
            </a:xfrm>
            <a:prstGeom prst="roundRect">
              <a:avLst>
                <a:gd name="adj" fmla="val 10546"/>
              </a:avLst>
            </a:prstGeom>
            <a:solidFill>
              <a:schemeClr val="accent1"/>
            </a:solidFill>
            <a:ln w="38100">
              <a:noFill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algn="r"/>
              <a:endParaRPr lang="en-US" sz="24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24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24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24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36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3600">
                <a:solidFill>
                  <a:srgbClr val="42B4E6"/>
                </a:solidFill>
                <a:latin typeface="SEOptimist" pitchFamily="50" charset="0"/>
              </a:endParaRPr>
            </a:p>
            <a:p>
              <a:pPr algn="r"/>
              <a:endParaRPr lang="fr-FR" sz="3600">
                <a:solidFill>
                  <a:srgbClr val="626469"/>
                </a:solidFill>
                <a:latin typeface="SEOptimist" pitchFamily="50" charset="0"/>
              </a:endParaRPr>
            </a:p>
            <a:p>
              <a:pPr algn="r"/>
              <a:endParaRPr lang="fr-FR" sz="3600">
                <a:solidFill>
                  <a:srgbClr val="626469"/>
                </a:solidFill>
                <a:latin typeface="SEOptimist" pitchFamily="50" charset="0"/>
              </a:endParaRPr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4973" y="1286"/>
              <a:ext cx="605" cy="658"/>
            </a:xfrm>
            <a:custGeom>
              <a:avLst/>
              <a:gdLst/>
              <a:ahLst/>
              <a:cxnLst>
                <a:cxn ang="0">
                  <a:pos x="2" y="261"/>
                </a:cxn>
                <a:cxn ang="0">
                  <a:pos x="2" y="154"/>
                </a:cxn>
                <a:cxn ang="0">
                  <a:pos x="184" y="154"/>
                </a:cxn>
                <a:cxn ang="0">
                  <a:pos x="153" y="88"/>
                </a:cxn>
                <a:cxn ang="0">
                  <a:pos x="236" y="1"/>
                </a:cxn>
                <a:cxn ang="0">
                  <a:pos x="326" y="82"/>
                </a:cxn>
                <a:cxn ang="0">
                  <a:pos x="288" y="154"/>
                </a:cxn>
                <a:cxn ang="0">
                  <a:pos x="456" y="154"/>
                </a:cxn>
                <a:cxn ang="0">
                  <a:pos x="456" y="426"/>
                </a:cxn>
                <a:cxn ang="0">
                  <a:pos x="536" y="402"/>
                </a:cxn>
                <a:cxn ang="0">
                  <a:pos x="605" y="489"/>
                </a:cxn>
                <a:cxn ang="0">
                  <a:pos x="537" y="564"/>
                </a:cxn>
                <a:cxn ang="0">
                  <a:pos x="455" y="531"/>
                </a:cxn>
                <a:cxn ang="0">
                  <a:pos x="456" y="653"/>
                </a:cxn>
                <a:cxn ang="0">
                  <a:pos x="165" y="652"/>
                </a:cxn>
                <a:cxn ang="0">
                  <a:pos x="198" y="574"/>
                </a:cxn>
                <a:cxn ang="0">
                  <a:pos x="120" y="513"/>
                </a:cxn>
                <a:cxn ang="0">
                  <a:pos x="39" y="582"/>
                </a:cxn>
                <a:cxn ang="0">
                  <a:pos x="65" y="654"/>
                </a:cxn>
                <a:cxn ang="0">
                  <a:pos x="2" y="653"/>
                </a:cxn>
                <a:cxn ang="0">
                  <a:pos x="0" y="349"/>
                </a:cxn>
                <a:cxn ang="0">
                  <a:pos x="89" y="390"/>
                </a:cxn>
                <a:cxn ang="0">
                  <a:pos x="149" y="303"/>
                </a:cxn>
                <a:cxn ang="0">
                  <a:pos x="90" y="234"/>
                </a:cxn>
                <a:cxn ang="0">
                  <a:pos x="2" y="261"/>
                </a:cxn>
              </a:cxnLst>
              <a:rect l="0" t="0" r="r" b="b"/>
              <a:pathLst>
                <a:path w="605" h="658">
                  <a:moveTo>
                    <a:pt x="2" y="261"/>
                  </a:moveTo>
                  <a:cubicBezTo>
                    <a:pt x="2" y="215"/>
                    <a:pt x="2" y="154"/>
                    <a:pt x="2" y="154"/>
                  </a:cubicBezTo>
                  <a:lnTo>
                    <a:pt x="184" y="154"/>
                  </a:lnTo>
                  <a:cubicBezTo>
                    <a:pt x="209" y="143"/>
                    <a:pt x="153" y="128"/>
                    <a:pt x="153" y="88"/>
                  </a:cubicBezTo>
                  <a:cubicBezTo>
                    <a:pt x="152" y="40"/>
                    <a:pt x="167" y="1"/>
                    <a:pt x="236" y="1"/>
                  </a:cubicBezTo>
                  <a:cubicBezTo>
                    <a:pt x="303" y="0"/>
                    <a:pt x="325" y="38"/>
                    <a:pt x="326" y="82"/>
                  </a:cubicBezTo>
                  <a:cubicBezTo>
                    <a:pt x="326" y="128"/>
                    <a:pt x="266" y="142"/>
                    <a:pt x="288" y="154"/>
                  </a:cubicBezTo>
                  <a:cubicBezTo>
                    <a:pt x="310" y="166"/>
                    <a:pt x="372" y="154"/>
                    <a:pt x="456" y="154"/>
                  </a:cubicBezTo>
                  <a:cubicBezTo>
                    <a:pt x="456" y="205"/>
                    <a:pt x="455" y="381"/>
                    <a:pt x="456" y="426"/>
                  </a:cubicBezTo>
                  <a:cubicBezTo>
                    <a:pt x="473" y="460"/>
                    <a:pt x="488" y="404"/>
                    <a:pt x="536" y="402"/>
                  </a:cubicBezTo>
                  <a:cubicBezTo>
                    <a:pt x="583" y="402"/>
                    <a:pt x="605" y="451"/>
                    <a:pt x="605" y="489"/>
                  </a:cubicBezTo>
                  <a:cubicBezTo>
                    <a:pt x="605" y="527"/>
                    <a:pt x="584" y="560"/>
                    <a:pt x="537" y="564"/>
                  </a:cubicBezTo>
                  <a:cubicBezTo>
                    <a:pt x="495" y="567"/>
                    <a:pt x="472" y="498"/>
                    <a:pt x="455" y="531"/>
                  </a:cubicBezTo>
                  <a:cubicBezTo>
                    <a:pt x="455" y="576"/>
                    <a:pt x="456" y="610"/>
                    <a:pt x="456" y="653"/>
                  </a:cubicBezTo>
                  <a:cubicBezTo>
                    <a:pt x="395" y="658"/>
                    <a:pt x="214" y="653"/>
                    <a:pt x="165" y="652"/>
                  </a:cubicBezTo>
                  <a:cubicBezTo>
                    <a:pt x="145" y="620"/>
                    <a:pt x="199" y="619"/>
                    <a:pt x="198" y="574"/>
                  </a:cubicBezTo>
                  <a:cubicBezTo>
                    <a:pt x="197" y="543"/>
                    <a:pt x="167" y="510"/>
                    <a:pt x="120" y="513"/>
                  </a:cubicBezTo>
                  <a:cubicBezTo>
                    <a:pt x="65" y="517"/>
                    <a:pt x="38" y="535"/>
                    <a:pt x="39" y="582"/>
                  </a:cubicBezTo>
                  <a:cubicBezTo>
                    <a:pt x="40" y="629"/>
                    <a:pt x="81" y="623"/>
                    <a:pt x="65" y="654"/>
                  </a:cubicBezTo>
                  <a:cubicBezTo>
                    <a:pt x="20" y="653"/>
                    <a:pt x="2" y="653"/>
                    <a:pt x="2" y="653"/>
                  </a:cubicBezTo>
                  <a:lnTo>
                    <a:pt x="0" y="349"/>
                  </a:lnTo>
                  <a:cubicBezTo>
                    <a:pt x="14" y="305"/>
                    <a:pt x="64" y="398"/>
                    <a:pt x="89" y="390"/>
                  </a:cubicBezTo>
                  <a:cubicBezTo>
                    <a:pt x="137" y="386"/>
                    <a:pt x="147" y="351"/>
                    <a:pt x="149" y="303"/>
                  </a:cubicBezTo>
                  <a:cubicBezTo>
                    <a:pt x="149" y="255"/>
                    <a:pt x="141" y="237"/>
                    <a:pt x="90" y="234"/>
                  </a:cubicBezTo>
                  <a:cubicBezTo>
                    <a:pt x="34" y="233"/>
                    <a:pt x="27" y="292"/>
                    <a:pt x="2" y="26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360000">
              <a:spAutoFit/>
            </a:bodyPr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sp>
        <p:nvSpPr>
          <p:cNvPr id="83" name="Freeform 76"/>
          <p:cNvSpPr>
            <a:spLocks/>
          </p:cNvSpPr>
          <p:nvPr/>
        </p:nvSpPr>
        <p:spPr bwMode="auto">
          <a:xfrm>
            <a:off x="2857488" y="4500570"/>
            <a:ext cx="285752" cy="369332"/>
          </a:xfrm>
          <a:custGeom>
            <a:avLst/>
            <a:gdLst/>
            <a:ahLst/>
            <a:cxnLst>
              <a:cxn ang="0">
                <a:pos x="2" y="261"/>
              </a:cxn>
              <a:cxn ang="0">
                <a:pos x="2" y="154"/>
              </a:cxn>
              <a:cxn ang="0">
                <a:pos x="184" y="154"/>
              </a:cxn>
              <a:cxn ang="0">
                <a:pos x="153" y="88"/>
              </a:cxn>
              <a:cxn ang="0">
                <a:pos x="236" y="1"/>
              </a:cxn>
              <a:cxn ang="0">
                <a:pos x="326" y="82"/>
              </a:cxn>
              <a:cxn ang="0">
                <a:pos x="288" y="154"/>
              </a:cxn>
              <a:cxn ang="0">
                <a:pos x="456" y="154"/>
              </a:cxn>
              <a:cxn ang="0">
                <a:pos x="456" y="426"/>
              </a:cxn>
              <a:cxn ang="0">
                <a:pos x="536" y="402"/>
              </a:cxn>
              <a:cxn ang="0">
                <a:pos x="605" y="489"/>
              </a:cxn>
              <a:cxn ang="0">
                <a:pos x="537" y="564"/>
              </a:cxn>
              <a:cxn ang="0">
                <a:pos x="455" y="531"/>
              </a:cxn>
              <a:cxn ang="0">
                <a:pos x="456" y="653"/>
              </a:cxn>
              <a:cxn ang="0">
                <a:pos x="165" y="652"/>
              </a:cxn>
              <a:cxn ang="0">
                <a:pos x="198" y="574"/>
              </a:cxn>
              <a:cxn ang="0">
                <a:pos x="120" y="513"/>
              </a:cxn>
              <a:cxn ang="0">
                <a:pos x="39" y="582"/>
              </a:cxn>
              <a:cxn ang="0">
                <a:pos x="65" y="654"/>
              </a:cxn>
              <a:cxn ang="0">
                <a:pos x="2" y="653"/>
              </a:cxn>
              <a:cxn ang="0">
                <a:pos x="0" y="349"/>
              </a:cxn>
              <a:cxn ang="0">
                <a:pos x="89" y="390"/>
              </a:cxn>
              <a:cxn ang="0">
                <a:pos x="149" y="303"/>
              </a:cxn>
              <a:cxn ang="0">
                <a:pos x="90" y="234"/>
              </a:cxn>
              <a:cxn ang="0">
                <a:pos x="2" y="261"/>
              </a:cxn>
            </a:cxnLst>
            <a:rect l="0" t="0" r="r" b="b"/>
            <a:pathLst>
              <a:path w="605" h="658">
                <a:moveTo>
                  <a:pt x="2" y="261"/>
                </a:moveTo>
                <a:cubicBezTo>
                  <a:pt x="2" y="215"/>
                  <a:pt x="2" y="154"/>
                  <a:pt x="2" y="154"/>
                </a:cubicBezTo>
                <a:lnTo>
                  <a:pt x="184" y="154"/>
                </a:lnTo>
                <a:cubicBezTo>
                  <a:pt x="209" y="143"/>
                  <a:pt x="153" y="128"/>
                  <a:pt x="153" y="88"/>
                </a:cubicBezTo>
                <a:cubicBezTo>
                  <a:pt x="152" y="40"/>
                  <a:pt x="167" y="1"/>
                  <a:pt x="236" y="1"/>
                </a:cubicBezTo>
                <a:cubicBezTo>
                  <a:pt x="303" y="0"/>
                  <a:pt x="325" y="38"/>
                  <a:pt x="326" y="82"/>
                </a:cubicBezTo>
                <a:cubicBezTo>
                  <a:pt x="326" y="128"/>
                  <a:pt x="266" y="142"/>
                  <a:pt x="288" y="154"/>
                </a:cubicBezTo>
                <a:cubicBezTo>
                  <a:pt x="310" y="166"/>
                  <a:pt x="372" y="154"/>
                  <a:pt x="456" y="154"/>
                </a:cubicBezTo>
                <a:cubicBezTo>
                  <a:pt x="456" y="205"/>
                  <a:pt x="455" y="381"/>
                  <a:pt x="456" y="426"/>
                </a:cubicBezTo>
                <a:cubicBezTo>
                  <a:pt x="473" y="460"/>
                  <a:pt x="488" y="404"/>
                  <a:pt x="536" y="402"/>
                </a:cubicBezTo>
                <a:cubicBezTo>
                  <a:pt x="583" y="402"/>
                  <a:pt x="605" y="451"/>
                  <a:pt x="605" y="489"/>
                </a:cubicBezTo>
                <a:cubicBezTo>
                  <a:pt x="605" y="527"/>
                  <a:pt x="584" y="560"/>
                  <a:pt x="537" y="564"/>
                </a:cubicBezTo>
                <a:cubicBezTo>
                  <a:pt x="495" y="567"/>
                  <a:pt x="472" y="498"/>
                  <a:pt x="455" y="531"/>
                </a:cubicBezTo>
                <a:cubicBezTo>
                  <a:pt x="455" y="576"/>
                  <a:pt x="456" y="610"/>
                  <a:pt x="456" y="653"/>
                </a:cubicBezTo>
                <a:cubicBezTo>
                  <a:pt x="395" y="658"/>
                  <a:pt x="214" y="653"/>
                  <a:pt x="165" y="652"/>
                </a:cubicBezTo>
                <a:cubicBezTo>
                  <a:pt x="145" y="620"/>
                  <a:pt x="199" y="619"/>
                  <a:pt x="198" y="574"/>
                </a:cubicBezTo>
                <a:cubicBezTo>
                  <a:pt x="197" y="543"/>
                  <a:pt x="167" y="510"/>
                  <a:pt x="120" y="513"/>
                </a:cubicBezTo>
                <a:cubicBezTo>
                  <a:pt x="65" y="517"/>
                  <a:pt x="38" y="535"/>
                  <a:pt x="39" y="582"/>
                </a:cubicBezTo>
                <a:cubicBezTo>
                  <a:pt x="40" y="629"/>
                  <a:pt x="81" y="623"/>
                  <a:pt x="65" y="654"/>
                </a:cubicBezTo>
                <a:cubicBezTo>
                  <a:pt x="20" y="653"/>
                  <a:pt x="2" y="653"/>
                  <a:pt x="2" y="653"/>
                </a:cubicBezTo>
                <a:lnTo>
                  <a:pt x="0" y="349"/>
                </a:lnTo>
                <a:cubicBezTo>
                  <a:pt x="14" y="305"/>
                  <a:pt x="64" y="398"/>
                  <a:pt x="89" y="390"/>
                </a:cubicBezTo>
                <a:cubicBezTo>
                  <a:pt x="137" y="386"/>
                  <a:pt x="147" y="351"/>
                  <a:pt x="149" y="303"/>
                </a:cubicBezTo>
                <a:cubicBezTo>
                  <a:pt x="149" y="255"/>
                  <a:pt x="141" y="237"/>
                  <a:pt x="90" y="234"/>
                </a:cubicBezTo>
                <a:cubicBezTo>
                  <a:pt x="34" y="233"/>
                  <a:pt x="27" y="292"/>
                  <a:pt x="2" y="261"/>
                </a:cubicBezTo>
                <a:close/>
              </a:path>
            </a:pathLst>
          </a:cu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square" lIns="360000">
            <a:spAutoFit/>
          </a:bodyPr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85" name="Freeform 76"/>
          <p:cNvSpPr>
            <a:spLocks/>
          </p:cNvSpPr>
          <p:nvPr/>
        </p:nvSpPr>
        <p:spPr bwMode="auto">
          <a:xfrm>
            <a:off x="4600220" y="5715016"/>
            <a:ext cx="182562" cy="384593"/>
          </a:xfrm>
          <a:custGeom>
            <a:avLst/>
            <a:gdLst/>
            <a:ahLst/>
            <a:cxnLst>
              <a:cxn ang="0">
                <a:pos x="2" y="261"/>
              </a:cxn>
              <a:cxn ang="0">
                <a:pos x="2" y="154"/>
              </a:cxn>
              <a:cxn ang="0">
                <a:pos x="184" y="154"/>
              </a:cxn>
              <a:cxn ang="0">
                <a:pos x="153" y="88"/>
              </a:cxn>
              <a:cxn ang="0">
                <a:pos x="236" y="1"/>
              </a:cxn>
              <a:cxn ang="0">
                <a:pos x="326" y="82"/>
              </a:cxn>
              <a:cxn ang="0">
                <a:pos x="288" y="154"/>
              </a:cxn>
              <a:cxn ang="0">
                <a:pos x="456" y="154"/>
              </a:cxn>
              <a:cxn ang="0">
                <a:pos x="456" y="426"/>
              </a:cxn>
              <a:cxn ang="0">
                <a:pos x="536" y="402"/>
              </a:cxn>
              <a:cxn ang="0">
                <a:pos x="605" y="489"/>
              </a:cxn>
              <a:cxn ang="0">
                <a:pos x="537" y="564"/>
              </a:cxn>
              <a:cxn ang="0">
                <a:pos x="455" y="531"/>
              </a:cxn>
              <a:cxn ang="0">
                <a:pos x="456" y="653"/>
              </a:cxn>
              <a:cxn ang="0">
                <a:pos x="165" y="652"/>
              </a:cxn>
              <a:cxn ang="0">
                <a:pos x="198" y="574"/>
              </a:cxn>
              <a:cxn ang="0">
                <a:pos x="120" y="513"/>
              </a:cxn>
              <a:cxn ang="0">
                <a:pos x="39" y="582"/>
              </a:cxn>
              <a:cxn ang="0">
                <a:pos x="65" y="654"/>
              </a:cxn>
              <a:cxn ang="0">
                <a:pos x="2" y="653"/>
              </a:cxn>
              <a:cxn ang="0">
                <a:pos x="0" y="349"/>
              </a:cxn>
              <a:cxn ang="0">
                <a:pos x="89" y="390"/>
              </a:cxn>
              <a:cxn ang="0">
                <a:pos x="149" y="303"/>
              </a:cxn>
              <a:cxn ang="0">
                <a:pos x="90" y="234"/>
              </a:cxn>
              <a:cxn ang="0">
                <a:pos x="2" y="261"/>
              </a:cxn>
            </a:cxnLst>
            <a:rect l="0" t="0" r="r" b="b"/>
            <a:pathLst>
              <a:path w="605" h="658">
                <a:moveTo>
                  <a:pt x="2" y="261"/>
                </a:moveTo>
                <a:cubicBezTo>
                  <a:pt x="2" y="215"/>
                  <a:pt x="2" y="154"/>
                  <a:pt x="2" y="154"/>
                </a:cubicBezTo>
                <a:lnTo>
                  <a:pt x="184" y="154"/>
                </a:lnTo>
                <a:cubicBezTo>
                  <a:pt x="209" y="143"/>
                  <a:pt x="153" y="128"/>
                  <a:pt x="153" y="88"/>
                </a:cubicBezTo>
                <a:cubicBezTo>
                  <a:pt x="152" y="40"/>
                  <a:pt x="167" y="1"/>
                  <a:pt x="236" y="1"/>
                </a:cubicBezTo>
                <a:cubicBezTo>
                  <a:pt x="303" y="0"/>
                  <a:pt x="325" y="38"/>
                  <a:pt x="326" y="82"/>
                </a:cubicBezTo>
                <a:cubicBezTo>
                  <a:pt x="326" y="128"/>
                  <a:pt x="266" y="142"/>
                  <a:pt x="288" y="154"/>
                </a:cubicBezTo>
                <a:cubicBezTo>
                  <a:pt x="310" y="166"/>
                  <a:pt x="372" y="154"/>
                  <a:pt x="456" y="154"/>
                </a:cubicBezTo>
                <a:cubicBezTo>
                  <a:pt x="456" y="205"/>
                  <a:pt x="455" y="381"/>
                  <a:pt x="456" y="426"/>
                </a:cubicBezTo>
                <a:cubicBezTo>
                  <a:pt x="473" y="460"/>
                  <a:pt x="488" y="404"/>
                  <a:pt x="536" y="402"/>
                </a:cubicBezTo>
                <a:cubicBezTo>
                  <a:pt x="583" y="402"/>
                  <a:pt x="605" y="451"/>
                  <a:pt x="605" y="489"/>
                </a:cubicBezTo>
                <a:cubicBezTo>
                  <a:pt x="605" y="527"/>
                  <a:pt x="584" y="560"/>
                  <a:pt x="537" y="564"/>
                </a:cubicBezTo>
                <a:cubicBezTo>
                  <a:pt x="495" y="567"/>
                  <a:pt x="472" y="498"/>
                  <a:pt x="455" y="531"/>
                </a:cubicBezTo>
                <a:cubicBezTo>
                  <a:pt x="455" y="576"/>
                  <a:pt x="456" y="610"/>
                  <a:pt x="456" y="653"/>
                </a:cubicBezTo>
                <a:cubicBezTo>
                  <a:pt x="395" y="658"/>
                  <a:pt x="214" y="653"/>
                  <a:pt x="165" y="652"/>
                </a:cubicBezTo>
                <a:cubicBezTo>
                  <a:pt x="145" y="620"/>
                  <a:pt x="199" y="619"/>
                  <a:pt x="198" y="574"/>
                </a:cubicBezTo>
                <a:cubicBezTo>
                  <a:pt x="197" y="543"/>
                  <a:pt x="167" y="510"/>
                  <a:pt x="120" y="513"/>
                </a:cubicBezTo>
                <a:cubicBezTo>
                  <a:pt x="65" y="517"/>
                  <a:pt x="38" y="535"/>
                  <a:pt x="39" y="582"/>
                </a:cubicBezTo>
                <a:cubicBezTo>
                  <a:pt x="40" y="629"/>
                  <a:pt x="81" y="623"/>
                  <a:pt x="65" y="654"/>
                </a:cubicBezTo>
                <a:cubicBezTo>
                  <a:pt x="20" y="653"/>
                  <a:pt x="2" y="653"/>
                  <a:pt x="2" y="653"/>
                </a:cubicBezTo>
                <a:lnTo>
                  <a:pt x="0" y="349"/>
                </a:lnTo>
                <a:cubicBezTo>
                  <a:pt x="14" y="305"/>
                  <a:pt x="64" y="398"/>
                  <a:pt x="89" y="390"/>
                </a:cubicBezTo>
                <a:cubicBezTo>
                  <a:pt x="137" y="386"/>
                  <a:pt x="147" y="351"/>
                  <a:pt x="149" y="303"/>
                </a:cubicBezTo>
                <a:cubicBezTo>
                  <a:pt x="149" y="255"/>
                  <a:pt x="141" y="237"/>
                  <a:pt x="90" y="234"/>
                </a:cubicBezTo>
                <a:cubicBezTo>
                  <a:pt x="34" y="233"/>
                  <a:pt x="27" y="292"/>
                  <a:pt x="2" y="261"/>
                </a:cubicBezTo>
                <a:close/>
              </a:path>
            </a:pathLst>
          </a:cu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360000">
            <a:spAutoFit/>
          </a:bodyPr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5940152" y="668297"/>
            <a:ext cx="28803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srgbClr val="FFFFFF"/>
              </a:solidFill>
            </a:endParaRPr>
          </a:p>
          <a:p>
            <a:endParaRPr lang="fr-FR" sz="2000" dirty="0" smtClean="0">
              <a:solidFill>
                <a:srgbClr val="FFFFFF"/>
              </a:solidFill>
            </a:endParaRPr>
          </a:p>
          <a:p>
            <a:endParaRPr lang="fr-FR" sz="2000" dirty="0" smtClean="0">
              <a:solidFill>
                <a:srgbClr val="FFFFFF"/>
              </a:solidFill>
            </a:endParaRPr>
          </a:p>
          <a:p>
            <a:endParaRPr lang="fr-FR" sz="2000" dirty="0" smtClean="0">
              <a:solidFill>
                <a:srgbClr val="FFFFFF"/>
              </a:solidFill>
            </a:endParaRPr>
          </a:p>
          <a:p>
            <a:r>
              <a:rPr lang="ru-RU" sz="2400" dirty="0" smtClean="0">
                <a:solidFill>
                  <a:srgbClr val="FFFFFF"/>
                </a:solidFill>
              </a:rPr>
              <a:t>Технология </a:t>
            </a:r>
            <a:r>
              <a:rPr lang="fr-FR" sz="2400" dirty="0" smtClean="0">
                <a:solidFill>
                  <a:srgbClr val="FFFFFF"/>
                </a:solidFill>
              </a:rPr>
              <a:t>FDT DTM </a:t>
            </a:r>
            <a:r>
              <a:rPr lang="ru-RU" dirty="0" smtClean="0">
                <a:solidFill>
                  <a:srgbClr val="FFFFFF"/>
                </a:solidFill>
              </a:rPr>
              <a:t>для диагностики и мониторинга устройств</a:t>
            </a:r>
            <a:endParaRPr lang="fr-FR" sz="2000" dirty="0" smtClean="0">
              <a:solidFill>
                <a:srgbClr val="FFFFFF"/>
              </a:solidFill>
            </a:endParaRPr>
          </a:p>
          <a:p>
            <a:endParaRPr lang="fr-FR" dirty="0" smtClean="0">
              <a:solidFill>
                <a:srgbClr val="FFFFFF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Прозрачная архитектура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ru-RU" sz="2400" dirty="0" smtClean="0">
                <a:solidFill>
                  <a:srgbClr val="FFFFFF"/>
                </a:solidFill>
              </a:rPr>
              <a:t>стандарта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Etherne</a:t>
            </a:r>
            <a:r>
              <a:rPr lang="en-US" sz="2400" dirty="0" smtClean="0">
                <a:solidFill>
                  <a:srgbClr val="FFFFFF"/>
                </a:solidFill>
              </a:rPr>
              <a:t>t</a:t>
            </a:r>
            <a:endParaRPr lang="fr-FR" dirty="0" smtClean="0">
              <a:solidFill>
                <a:srgbClr val="FFFFFF"/>
              </a:solidFill>
            </a:endParaRPr>
          </a:p>
          <a:p>
            <a:endParaRPr lang="fr-FR" dirty="0" smtClean="0">
              <a:solidFill>
                <a:srgbClr val="FFFFFF"/>
              </a:solidFill>
            </a:endParaRP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785786" y="3214687"/>
            <a:ext cx="285751" cy="285751"/>
            <a:chOff x="4921" y="1253"/>
            <a:chExt cx="681" cy="726"/>
          </a:xfrm>
        </p:grpSpPr>
        <p:sp>
          <p:nvSpPr>
            <p:cNvPr id="89" name="AutoShape 18"/>
            <p:cNvSpPr>
              <a:spLocks noChangeArrowheads="1"/>
            </p:cNvSpPr>
            <p:nvPr/>
          </p:nvSpPr>
          <p:spPr bwMode="auto">
            <a:xfrm>
              <a:off x="4921" y="1253"/>
              <a:ext cx="681" cy="726"/>
            </a:xfrm>
            <a:prstGeom prst="roundRect">
              <a:avLst>
                <a:gd name="adj" fmla="val 10546"/>
              </a:avLst>
            </a:prstGeom>
            <a:solidFill>
              <a:schemeClr val="accent1"/>
            </a:solidFill>
            <a:ln w="38100">
              <a:noFill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algn="r"/>
              <a:endParaRPr lang="en-US" sz="24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24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24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24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36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3600">
                <a:solidFill>
                  <a:srgbClr val="42B4E6"/>
                </a:solidFill>
                <a:latin typeface="SEOptimist" pitchFamily="50" charset="0"/>
              </a:endParaRPr>
            </a:p>
            <a:p>
              <a:pPr algn="r"/>
              <a:endParaRPr lang="fr-FR" sz="3600">
                <a:solidFill>
                  <a:srgbClr val="626469"/>
                </a:solidFill>
                <a:latin typeface="SEOptimist" pitchFamily="50" charset="0"/>
              </a:endParaRPr>
            </a:p>
            <a:p>
              <a:pPr algn="r"/>
              <a:endParaRPr lang="fr-FR" sz="3600">
                <a:solidFill>
                  <a:srgbClr val="626469"/>
                </a:solidFill>
                <a:latin typeface="SEOptimist" pitchFamily="50" charset="0"/>
              </a:endParaRPr>
            </a:p>
          </p:txBody>
        </p:sp>
        <p:sp>
          <p:nvSpPr>
            <p:cNvPr id="90" name="Freeform 59"/>
            <p:cNvSpPr>
              <a:spLocks/>
            </p:cNvSpPr>
            <p:nvPr/>
          </p:nvSpPr>
          <p:spPr bwMode="auto">
            <a:xfrm>
              <a:off x="4973" y="1286"/>
              <a:ext cx="605" cy="658"/>
            </a:xfrm>
            <a:custGeom>
              <a:avLst/>
              <a:gdLst/>
              <a:ahLst/>
              <a:cxnLst>
                <a:cxn ang="0">
                  <a:pos x="2" y="261"/>
                </a:cxn>
                <a:cxn ang="0">
                  <a:pos x="2" y="154"/>
                </a:cxn>
                <a:cxn ang="0">
                  <a:pos x="184" y="154"/>
                </a:cxn>
                <a:cxn ang="0">
                  <a:pos x="153" y="88"/>
                </a:cxn>
                <a:cxn ang="0">
                  <a:pos x="236" y="1"/>
                </a:cxn>
                <a:cxn ang="0">
                  <a:pos x="326" y="82"/>
                </a:cxn>
                <a:cxn ang="0">
                  <a:pos x="288" y="154"/>
                </a:cxn>
                <a:cxn ang="0">
                  <a:pos x="456" y="154"/>
                </a:cxn>
                <a:cxn ang="0">
                  <a:pos x="456" y="426"/>
                </a:cxn>
                <a:cxn ang="0">
                  <a:pos x="536" y="402"/>
                </a:cxn>
                <a:cxn ang="0">
                  <a:pos x="605" y="489"/>
                </a:cxn>
                <a:cxn ang="0">
                  <a:pos x="537" y="564"/>
                </a:cxn>
                <a:cxn ang="0">
                  <a:pos x="455" y="531"/>
                </a:cxn>
                <a:cxn ang="0">
                  <a:pos x="456" y="653"/>
                </a:cxn>
                <a:cxn ang="0">
                  <a:pos x="165" y="652"/>
                </a:cxn>
                <a:cxn ang="0">
                  <a:pos x="198" y="574"/>
                </a:cxn>
                <a:cxn ang="0">
                  <a:pos x="120" y="513"/>
                </a:cxn>
                <a:cxn ang="0">
                  <a:pos x="39" y="582"/>
                </a:cxn>
                <a:cxn ang="0">
                  <a:pos x="65" y="654"/>
                </a:cxn>
                <a:cxn ang="0">
                  <a:pos x="2" y="653"/>
                </a:cxn>
                <a:cxn ang="0">
                  <a:pos x="0" y="349"/>
                </a:cxn>
                <a:cxn ang="0">
                  <a:pos x="89" y="390"/>
                </a:cxn>
                <a:cxn ang="0">
                  <a:pos x="149" y="303"/>
                </a:cxn>
                <a:cxn ang="0">
                  <a:pos x="90" y="234"/>
                </a:cxn>
                <a:cxn ang="0">
                  <a:pos x="2" y="261"/>
                </a:cxn>
              </a:cxnLst>
              <a:rect l="0" t="0" r="r" b="b"/>
              <a:pathLst>
                <a:path w="605" h="658">
                  <a:moveTo>
                    <a:pt x="2" y="261"/>
                  </a:moveTo>
                  <a:cubicBezTo>
                    <a:pt x="2" y="215"/>
                    <a:pt x="2" y="154"/>
                    <a:pt x="2" y="154"/>
                  </a:cubicBezTo>
                  <a:lnTo>
                    <a:pt x="184" y="154"/>
                  </a:lnTo>
                  <a:cubicBezTo>
                    <a:pt x="209" y="143"/>
                    <a:pt x="153" y="128"/>
                    <a:pt x="153" y="88"/>
                  </a:cubicBezTo>
                  <a:cubicBezTo>
                    <a:pt x="152" y="40"/>
                    <a:pt x="167" y="1"/>
                    <a:pt x="236" y="1"/>
                  </a:cubicBezTo>
                  <a:cubicBezTo>
                    <a:pt x="303" y="0"/>
                    <a:pt x="325" y="38"/>
                    <a:pt x="326" y="82"/>
                  </a:cubicBezTo>
                  <a:cubicBezTo>
                    <a:pt x="326" y="128"/>
                    <a:pt x="266" y="142"/>
                    <a:pt x="288" y="154"/>
                  </a:cubicBezTo>
                  <a:cubicBezTo>
                    <a:pt x="310" y="166"/>
                    <a:pt x="372" y="154"/>
                    <a:pt x="456" y="154"/>
                  </a:cubicBezTo>
                  <a:cubicBezTo>
                    <a:pt x="456" y="205"/>
                    <a:pt x="455" y="381"/>
                    <a:pt x="456" y="426"/>
                  </a:cubicBezTo>
                  <a:cubicBezTo>
                    <a:pt x="473" y="460"/>
                    <a:pt x="488" y="404"/>
                    <a:pt x="536" y="402"/>
                  </a:cubicBezTo>
                  <a:cubicBezTo>
                    <a:pt x="583" y="402"/>
                    <a:pt x="605" y="451"/>
                    <a:pt x="605" y="489"/>
                  </a:cubicBezTo>
                  <a:cubicBezTo>
                    <a:pt x="605" y="527"/>
                    <a:pt x="584" y="560"/>
                    <a:pt x="537" y="564"/>
                  </a:cubicBezTo>
                  <a:cubicBezTo>
                    <a:pt x="495" y="567"/>
                    <a:pt x="472" y="498"/>
                    <a:pt x="455" y="531"/>
                  </a:cubicBezTo>
                  <a:cubicBezTo>
                    <a:pt x="455" y="576"/>
                    <a:pt x="456" y="610"/>
                    <a:pt x="456" y="653"/>
                  </a:cubicBezTo>
                  <a:cubicBezTo>
                    <a:pt x="395" y="658"/>
                    <a:pt x="214" y="653"/>
                    <a:pt x="165" y="652"/>
                  </a:cubicBezTo>
                  <a:cubicBezTo>
                    <a:pt x="145" y="620"/>
                    <a:pt x="199" y="619"/>
                    <a:pt x="198" y="574"/>
                  </a:cubicBezTo>
                  <a:cubicBezTo>
                    <a:pt x="197" y="543"/>
                    <a:pt x="167" y="510"/>
                    <a:pt x="120" y="513"/>
                  </a:cubicBezTo>
                  <a:cubicBezTo>
                    <a:pt x="65" y="517"/>
                    <a:pt x="38" y="535"/>
                    <a:pt x="39" y="582"/>
                  </a:cubicBezTo>
                  <a:cubicBezTo>
                    <a:pt x="40" y="629"/>
                    <a:pt x="81" y="623"/>
                    <a:pt x="65" y="654"/>
                  </a:cubicBezTo>
                  <a:cubicBezTo>
                    <a:pt x="20" y="653"/>
                    <a:pt x="2" y="653"/>
                    <a:pt x="2" y="653"/>
                  </a:cubicBezTo>
                  <a:lnTo>
                    <a:pt x="0" y="349"/>
                  </a:lnTo>
                  <a:cubicBezTo>
                    <a:pt x="14" y="305"/>
                    <a:pt x="64" y="398"/>
                    <a:pt x="89" y="390"/>
                  </a:cubicBezTo>
                  <a:cubicBezTo>
                    <a:pt x="137" y="386"/>
                    <a:pt x="147" y="351"/>
                    <a:pt x="149" y="303"/>
                  </a:cubicBezTo>
                  <a:cubicBezTo>
                    <a:pt x="149" y="255"/>
                    <a:pt x="141" y="237"/>
                    <a:pt x="90" y="234"/>
                  </a:cubicBezTo>
                  <a:cubicBezTo>
                    <a:pt x="34" y="233"/>
                    <a:pt x="27" y="292"/>
                    <a:pt x="2" y="26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360000">
              <a:spAutoFit/>
            </a:bodyPr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4572000" y="3214686"/>
            <a:ext cx="285751" cy="285751"/>
            <a:chOff x="4921" y="1253"/>
            <a:chExt cx="681" cy="726"/>
          </a:xfrm>
        </p:grpSpPr>
        <p:sp>
          <p:nvSpPr>
            <p:cNvPr id="92" name="AutoShape 18"/>
            <p:cNvSpPr>
              <a:spLocks noChangeArrowheads="1"/>
            </p:cNvSpPr>
            <p:nvPr/>
          </p:nvSpPr>
          <p:spPr bwMode="auto">
            <a:xfrm>
              <a:off x="4921" y="1253"/>
              <a:ext cx="681" cy="726"/>
            </a:xfrm>
            <a:prstGeom prst="roundRect">
              <a:avLst>
                <a:gd name="adj" fmla="val 10546"/>
              </a:avLst>
            </a:prstGeom>
            <a:solidFill>
              <a:schemeClr val="accent1"/>
            </a:solidFill>
            <a:ln w="38100">
              <a:noFill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algn="r"/>
              <a:endParaRPr lang="en-US" sz="24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24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24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24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3600">
                <a:solidFill>
                  <a:srgbClr val="FFFFFF"/>
                </a:solidFill>
                <a:latin typeface="SEOptimist" pitchFamily="50" charset="0"/>
              </a:endParaRPr>
            </a:p>
            <a:p>
              <a:pPr algn="r"/>
              <a:endParaRPr lang="fr-FR" sz="3600">
                <a:solidFill>
                  <a:srgbClr val="42B4E6"/>
                </a:solidFill>
                <a:latin typeface="SEOptimist" pitchFamily="50" charset="0"/>
              </a:endParaRPr>
            </a:p>
            <a:p>
              <a:pPr algn="r"/>
              <a:endParaRPr lang="fr-FR" sz="3600">
                <a:solidFill>
                  <a:srgbClr val="626469"/>
                </a:solidFill>
                <a:latin typeface="SEOptimist" pitchFamily="50" charset="0"/>
              </a:endParaRPr>
            </a:p>
            <a:p>
              <a:pPr algn="r"/>
              <a:endParaRPr lang="fr-FR" sz="3600">
                <a:solidFill>
                  <a:srgbClr val="626469"/>
                </a:solidFill>
                <a:latin typeface="SEOptimist" pitchFamily="50" charset="0"/>
              </a:endParaRPr>
            </a:p>
          </p:txBody>
        </p:sp>
        <p:sp>
          <p:nvSpPr>
            <p:cNvPr id="93" name="Freeform 59"/>
            <p:cNvSpPr>
              <a:spLocks/>
            </p:cNvSpPr>
            <p:nvPr/>
          </p:nvSpPr>
          <p:spPr bwMode="auto">
            <a:xfrm>
              <a:off x="4973" y="1286"/>
              <a:ext cx="605" cy="658"/>
            </a:xfrm>
            <a:custGeom>
              <a:avLst/>
              <a:gdLst/>
              <a:ahLst/>
              <a:cxnLst>
                <a:cxn ang="0">
                  <a:pos x="2" y="261"/>
                </a:cxn>
                <a:cxn ang="0">
                  <a:pos x="2" y="154"/>
                </a:cxn>
                <a:cxn ang="0">
                  <a:pos x="184" y="154"/>
                </a:cxn>
                <a:cxn ang="0">
                  <a:pos x="153" y="88"/>
                </a:cxn>
                <a:cxn ang="0">
                  <a:pos x="236" y="1"/>
                </a:cxn>
                <a:cxn ang="0">
                  <a:pos x="326" y="82"/>
                </a:cxn>
                <a:cxn ang="0">
                  <a:pos x="288" y="154"/>
                </a:cxn>
                <a:cxn ang="0">
                  <a:pos x="456" y="154"/>
                </a:cxn>
                <a:cxn ang="0">
                  <a:pos x="456" y="426"/>
                </a:cxn>
                <a:cxn ang="0">
                  <a:pos x="536" y="402"/>
                </a:cxn>
                <a:cxn ang="0">
                  <a:pos x="605" y="489"/>
                </a:cxn>
                <a:cxn ang="0">
                  <a:pos x="537" y="564"/>
                </a:cxn>
                <a:cxn ang="0">
                  <a:pos x="455" y="531"/>
                </a:cxn>
                <a:cxn ang="0">
                  <a:pos x="456" y="653"/>
                </a:cxn>
                <a:cxn ang="0">
                  <a:pos x="165" y="652"/>
                </a:cxn>
                <a:cxn ang="0">
                  <a:pos x="198" y="574"/>
                </a:cxn>
                <a:cxn ang="0">
                  <a:pos x="120" y="513"/>
                </a:cxn>
                <a:cxn ang="0">
                  <a:pos x="39" y="582"/>
                </a:cxn>
                <a:cxn ang="0">
                  <a:pos x="65" y="654"/>
                </a:cxn>
                <a:cxn ang="0">
                  <a:pos x="2" y="653"/>
                </a:cxn>
                <a:cxn ang="0">
                  <a:pos x="0" y="349"/>
                </a:cxn>
                <a:cxn ang="0">
                  <a:pos x="89" y="390"/>
                </a:cxn>
                <a:cxn ang="0">
                  <a:pos x="149" y="303"/>
                </a:cxn>
                <a:cxn ang="0">
                  <a:pos x="90" y="234"/>
                </a:cxn>
                <a:cxn ang="0">
                  <a:pos x="2" y="261"/>
                </a:cxn>
              </a:cxnLst>
              <a:rect l="0" t="0" r="r" b="b"/>
              <a:pathLst>
                <a:path w="605" h="658">
                  <a:moveTo>
                    <a:pt x="2" y="261"/>
                  </a:moveTo>
                  <a:cubicBezTo>
                    <a:pt x="2" y="215"/>
                    <a:pt x="2" y="154"/>
                    <a:pt x="2" y="154"/>
                  </a:cubicBezTo>
                  <a:lnTo>
                    <a:pt x="184" y="154"/>
                  </a:lnTo>
                  <a:cubicBezTo>
                    <a:pt x="209" y="143"/>
                    <a:pt x="153" y="128"/>
                    <a:pt x="153" y="88"/>
                  </a:cubicBezTo>
                  <a:cubicBezTo>
                    <a:pt x="152" y="40"/>
                    <a:pt x="167" y="1"/>
                    <a:pt x="236" y="1"/>
                  </a:cubicBezTo>
                  <a:cubicBezTo>
                    <a:pt x="303" y="0"/>
                    <a:pt x="325" y="38"/>
                    <a:pt x="326" y="82"/>
                  </a:cubicBezTo>
                  <a:cubicBezTo>
                    <a:pt x="326" y="128"/>
                    <a:pt x="266" y="142"/>
                    <a:pt x="288" y="154"/>
                  </a:cubicBezTo>
                  <a:cubicBezTo>
                    <a:pt x="310" y="166"/>
                    <a:pt x="372" y="154"/>
                    <a:pt x="456" y="154"/>
                  </a:cubicBezTo>
                  <a:cubicBezTo>
                    <a:pt x="456" y="205"/>
                    <a:pt x="455" y="381"/>
                    <a:pt x="456" y="426"/>
                  </a:cubicBezTo>
                  <a:cubicBezTo>
                    <a:pt x="473" y="460"/>
                    <a:pt x="488" y="404"/>
                    <a:pt x="536" y="402"/>
                  </a:cubicBezTo>
                  <a:cubicBezTo>
                    <a:pt x="583" y="402"/>
                    <a:pt x="605" y="451"/>
                    <a:pt x="605" y="489"/>
                  </a:cubicBezTo>
                  <a:cubicBezTo>
                    <a:pt x="605" y="527"/>
                    <a:pt x="584" y="560"/>
                    <a:pt x="537" y="564"/>
                  </a:cubicBezTo>
                  <a:cubicBezTo>
                    <a:pt x="495" y="567"/>
                    <a:pt x="472" y="498"/>
                    <a:pt x="455" y="531"/>
                  </a:cubicBezTo>
                  <a:cubicBezTo>
                    <a:pt x="455" y="576"/>
                    <a:pt x="456" y="610"/>
                    <a:pt x="456" y="653"/>
                  </a:cubicBezTo>
                  <a:cubicBezTo>
                    <a:pt x="395" y="658"/>
                    <a:pt x="214" y="653"/>
                    <a:pt x="165" y="652"/>
                  </a:cubicBezTo>
                  <a:cubicBezTo>
                    <a:pt x="145" y="620"/>
                    <a:pt x="199" y="619"/>
                    <a:pt x="198" y="574"/>
                  </a:cubicBezTo>
                  <a:cubicBezTo>
                    <a:pt x="197" y="543"/>
                    <a:pt x="167" y="510"/>
                    <a:pt x="120" y="513"/>
                  </a:cubicBezTo>
                  <a:cubicBezTo>
                    <a:pt x="65" y="517"/>
                    <a:pt x="38" y="535"/>
                    <a:pt x="39" y="582"/>
                  </a:cubicBezTo>
                  <a:cubicBezTo>
                    <a:pt x="40" y="629"/>
                    <a:pt x="81" y="623"/>
                    <a:pt x="65" y="654"/>
                  </a:cubicBezTo>
                  <a:cubicBezTo>
                    <a:pt x="20" y="653"/>
                    <a:pt x="2" y="653"/>
                    <a:pt x="2" y="653"/>
                  </a:cubicBezTo>
                  <a:lnTo>
                    <a:pt x="0" y="349"/>
                  </a:lnTo>
                  <a:cubicBezTo>
                    <a:pt x="14" y="305"/>
                    <a:pt x="64" y="398"/>
                    <a:pt x="89" y="390"/>
                  </a:cubicBezTo>
                  <a:cubicBezTo>
                    <a:pt x="137" y="386"/>
                    <a:pt x="147" y="351"/>
                    <a:pt x="149" y="303"/>
                  </a:cubicBezTo>
                  <a:cubicBezTo>
                    <a:pt x="149" y="255"/>
                    <a:pt x="141" y="237"/>
                    <a:pt x="90" y="234"/>
                  </a:cubicBezTo>
                  <a:cubicBezTo>
                    <a:pt x="34" y="233"/>
                    <a:pt x="27" y="292"/>
                    <a:pt x="2" y="26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360000">
              <a:spAutoFit/>
            </a:bodyPr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3570" y="-24"/>
            <a:ext cx="3571900" cy="685802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313268" y="357166"/>
            <a:ext cx="5544616" cy="121444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solidFill>
                  <a:srgbClr val="FFFFFF"/>
                </a:solidFill>
              </a:rPr>
              <a:t>Комплексные решения</a:t>
            </a:r>
            <a:endParaRPr lang="fr-FR" sz="3600" b="1" dirty="0" smtClean="0">
              <a:solidFill>
                <a:srgbClr val="FFFF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57884" y="1000108"/>
            <a:ext cx="3203848" cy="528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 indent="-180975">
              <a:spcBef>
                <a:spcPct val="20000"/>
              </a:spcBef>
              <a:buClr>
                <a:srgbClr val="626469"/>
              </a:buClr>
              <a:buFont typeface="Arial" charset="0"/>
              <a:buChar char="●"/>
            </a:pPr>
            <a:r>
              <a:rPr lang="ru-RU" dirty="0" smtClean="0">
                <a:solidFill>
                  <a:srgbClr val="FFFFFF"/>
                </a:solidFill>
              </a:rPr>
              <a:t>Управление процессами и авариями, поделенное между </a:t>
            </a:r>
            <a:r>
              <a:rPr lang="en-US" dirty="0" smtClean="0">
                <a:solidFill>
                  <a:srgbClr val="FFFFFF"/>
                </a:solidFill>
              </a:rPr>
              <a:t>SCADA , HMI </a:t>
            </a:r>
            <a:r>
              <a:rPr lang="ru-RU" dirty="0" smtClean="0">
                <a:solidFill>
                  <a:srgbClr val="FFFFFF"/>
                </a:solidFill>
              </a:rPr>
              <a:t>и</a:t>
            </a:r>
            <a:r>
              <a:rPr lang="en-US" dirty="0" smtClean="0">
                <a:solidFill>
                  <a:srgbClr val="FFFFFF"/>
                </a:solidFill>
              </a:rPr>
              <a:t> PLC (Web </a:t>
            </a:r>
            <a:r>
              <a:rPr lang="ru-RU" dirty="0" smtClean="0">
                <a:solidFill>
                  <a:srgbClr val="FFFFFF"/>
                </a:solidFill>
              </a:rPr>
              <a:t>сервера</a:t>
            </a:r>
            <a:r>
              <a:rPr lang="en-US" dirty="0" smtClean="0">
                <a:solidFill>
                  <a:srgbClr val="FFFFFF"/>
                </a:solidFill>
              </a:rPr>
              <a:t>, HMI, </a:t>
            </a:r>
            <a:r>
              <a:rPr lang="en-US" dirty="0" err="1" smtClean="0">
                <a:solidFill>
                  <a:srgbClr val="FFFFFF"/>
                </a:solidFill>
              </a:rPr>
              <a:t>WebGate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DiagViewer</a:t>
            </a:r>
            <a:r>
              <a:rPr lang="en-US" dirty="0" smtClean="0">
                <a:solidFill>
                  <a:srgbClr val="FFFFFF"/>
                </a:solidFill>
              </a:rPr>
              <a:t>…) 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541338" lvl="1" indent="-180975">
              <a:spcBef>
                <a:spcPct val="20000"/>
              </a:spcBef>
              <a:buClr>
                <a:srgbClr val="626469"/>
              </a:buClr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marL="84138" indent="-180975">
              <a:spcBef>
                <a:spcPct val="20000"/>
              </a:spcBef>
              <a:buClr>
                <a:srgbClr val="626469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HMI </a:t>
            </a:r>
            <a:r>
              <a:rPr lang="ru-RU" sz="2400" dirty="0" smtClean="0">
                <a:solidFill>
                  <a:srgbClr val="FFFFFF"/>
                </a:solidFill>
              </a:rPr>
              <a:t>сервер встроенный в ПЛК</a:t>
            </a:r>
            <a:endParaRPr lang="en-US" dirty="0" smtClean="0">
              <a:solidFill>
                <a:srgbClr val="FFFFFF"/>
              </a:solidFill>
            </a:endParaRPr>
          </a:p>
          <a:p>
            <a:pPr marL="84138" indent="-180975">
              <a:spcBef>
                <a:spcPct val="20000"/>
              </a:spcBef>
              <a:buClr>
                <a:srgbClr val="626469"/>
              </a:buClr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marL="84138" indent="-180975">
              <a:spcBef>
                <a:spcPct val="20000"/>
              </a:spcBef>
              <a:buClr>
                <a:srgbClr val="626469"/>
              </a:buClr>
            </a:pPr>
            <a:r>
              <a:rPr lang="ru-RU" sz="2000" dirty="0" smtClean="0">
                <a:solidFill>
                  <a:srgbClr val="FFFFFF"/>
                </a:solidFill>
              </a:rPr>
              <a:t>Подключение к любой архитектуре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541338" lvl="1" indent="-180975">
              <a:spcBef>
                <a:spcPct val="20000"/>
              </a:spcBef>
              <a:buClr>
                <a:srgbClr val="626469"/>
              </a:buClr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marL="84138" indent="-180975">
              <a:spcBef>
                <a:spcPct val="20000"/>
              </a:spcBef>
              <a:buClr>
                <a:srgbClr val="626469"/>
              </a:buClr>
            </a:pPr>
            <a:r>
              <a:rPr lang="ru-RU" sz="2400" dirty="0" smtClean="0">
                <a:solidFill>
                  <a:srgbClr val="FFFFFF"/>
                </a:solidFill>
              </a:rPr>
              <a:t>Подключение ПЧ, легкое управление в реальном времени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7" name="Picture 2" descr="C:\Temp\# All_EMF\Network_Components\Modicon_PAC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3074" y="5373588"/>
            <a:ext cx="554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Temp\# All_EMF\Network_Components\M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071942"/>
            <a:ext cx="798145" cy="5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Temp\# All_EMF\Devices\Altiv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5527370"/>
            <a:ext cx="338005" cy="47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C:\Temp\# All_EMF\Devices\TeSys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714884"/>
            <a:ext cx="26828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rc 17"/>
          <p:cNvSpPr>
            <a:spLocks/>
          </p:cNvSpPr>
          <p:nvPr/>
        </p:nvSpPr>
        <p:spPr bwMode="auto">
          <a:xfrm rot="5400000" flipV="1">
            <a:off x="2440836" y="4774350"/>
            <a:ext cx="1047624" cy="500067"/>
          </a:xfrm>
          <a:custGeom>
            <a:avLst/>
            <a:gdLst>
              <a:gd name="T0" fmla="*/ 0 w 21600"/>
              <a:gd name="T1" fmla="*/ 0 h 21600"/>
              <a:gd name="T2" fmla="*/ 11415000 w 21600"/>
              <a:gd name="T3" fmla="*/ 6752619 h 21600"/>
              <a:gd name="T4" fmla="*/ 0 w 21600"/>
              <a:gd name="T5" fmla="*/ 675261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pic>
        <p:nvPicPr>
          <p:cNvPr id="21" name="Picture 2" descr="C:\Temp\# All_EMF\Network_Components\Modicon_PAC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524" y="4641885"/>
            <a:ext cx="554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Temp\# All_EMF\Network_Components\Modicon_PAC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299" y="5073685"/>
            <a:ext cx="554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8"/>
          <p:cNvGrpSpPr>
            <a:grpSpLocks/>
          </p:cNvGrpSpPr>
          <p:nvPr/>
        </p:nvGrpSpPr>
        <p:grpSpPr bwMode="auto">
          <a:xfrm rot="-5400000">
            <a:off x="1700374" y="4391060"/>
            <a:ext cx="215900" cy="431800"/>
            <a:chOff x="2771799" y="2780605"/>
            <a:chExt cx="288925" cy="720725"/>
          </a:xfrm>
        </p:grpSpPr>
        <p:sp>
          <p:nvSpPr>
            <p:cNvPr id="26" name="Arc 18"/>
            <p:cNvSpPr>
              <a:spLocks/>
            </p:cNvSpPr>
            <p:nvPr/>
          </p:nvSpPr>
          <p:spPr bwMode="auto">
            <a:xfrm rot="16200000" flipV="1">
              <a:off x="2736080" y="2816324"/>
              <a:ext cx="360362" cy="288924"/>
            </a:xfrm>
            <a:custGeom>
              <a:avLst/>
              <a:gdLst>
                <a:gd name="T0" fmla="*/ 0 w 21600"/>
                <a:gd name="T1" fmla="*/ 0 h 21600"/>
                <a:gd name="T2" fmla="*/ 6012073 w 21600"/>
                <a:gd name="T3" fmla="*/ 3864680 h 21600"/>
                <a:gd name="T4" fmla="*/ 0 w 21600"/>
                <a:gd name="T5" fmla="*/ 38646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27" name="Arc 19"/>
            <p:cNvSpPr>
              <a:spLocks/>
            </p:cNvSpPr>
            <p:nvPr/>
          </p:nvSpPr>
          <p:spPr bwMode="auto">
            <a:xfrm rot="-5400000" flipH="1" flipV="1">
              <a:off x="2736080" y="3176687"/>
              <a:ext cx="360363" cy="288924"/>
            </a:xfrm>
            <a:custGeom>
              <a:avLst/>
              <a:gdLst>
                <a:gd name="T0" fmla="*/ 0 w 21600"/>
                <a:gd name="T1" fmla="*/ 0 h 21600"/>
                <a:gd name="T2" fmla="*/ 6012106 w 21600"/>
                <a:gd name="T3" fmla="*/ 3864680 h 21600"/>
                <a:gd name="T4" fmla="*/ 0 w 21600"/>
                <a:gd name="T5" fmla="*/ 38646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 rot="-5400000">
            <a:off x="1179488" y="4392620"/>
            <a:ext cx="215900" cy="431800"/>
            <a:chOff x="2771799" y="2780605"/>
            <a:chExt cx="288925" cy="720725"/>
          </a:xfrm>
        </p:grpSpPr>
        <p:sp>
          <p:nvSpPr>
            <p:cNvPr id="32" name="Arc 18"/>
            <p:cNvSpPr>
              <a:spLocks/>
            </p:cNvSpPr>
            <p:nvPr/>
          </p:nvSpPr>
          <p:spPr bwMode="auto">
            <a:xfrm rot="16200000" flipV="1">
              <a:off x="2736080" y="2816324"/>
              <a:ext cx="360362" cy="288924"/>
            </a:xfrm>
            <a:custGeom>
              <a:avLst/>
              <a:gdLst>
                <a:gd name="T0" fmla="*/ 0 w 21600"/>
                <a:gd name="T1" fmla="*/ 0 h 21600"/>
                <a:gd name="T2" fmla="*/ 6012073 w 21600"/>
                <a:gd name="T3" fmla="*/ 3864680 h 21600"/>
                <a:gd name="T4" fmla="*/ 0 w 21600"/>
                <a:gd name="T5" fmla="*/ 38646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33" name="Arc 19"/>
            <p:cNvSpPr>
              <a:spLocks/>
            </p:cNvSpPr>
            <p:nvPr/>
          </p:nvSpPr>
          <p:spPr bwMode="auto">
            <a:xfrm rot="-5400000" flipH="1" flipV="1">
              <a:off x="2736080" y="3176687"/>
              <a:ext cx="360363" cy="288924"/>
            </a:xfrm>
            <a:custGeom>
              <a:avLst/>
              <a:gdLst>
                <a:gd name="T0" fmla="*/ 0 w 21600"/>
                <a:gd name="T1" fmla="*/ 0 h 21600"/>
                <a:gd name="T2" fmla="*/ 6012106 w 21600"/>
                <a:gd name="T3" fmla="*/ 3864680 h 21600"/>
                <a:gd name="T4" fmla="*/ 0 w 21600"/>
                <a:gd name="T5" fmla="*/ 38646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grpSp>
        <p:nvGrpSpPr>
          <p:cNvPr id="8" name="Group 91"/>
          <p:cNvGrpSpPr>
            <a:grpSpLocks/>
          </p:cNvGrpSpPr>
          <p:nvPr/>
        </p:nvGrpSpPr>
        <p:grpSpPr bwMode="auto">
          <a:xfrm flipH="1">
            <a:off x="1881349" y="4857785"/>
            <a:ext cx="142875" cy="360362"/>
            <a:chOff x="4139060" y="4471615"/>
            <a:chExt cx="288925" cy="720725"/>
          </a:xfrm>
        </p:grpSpPr>
        <p:sp>
          <p:nvSpPr>
            <p:cNvPr id="41" name="Arc 20"/>
            <p:cNvSpPr>
              <a:spLocks/>
            </p:cNvSpPr>
            <p:nvPr/>
          </p:nvSpPr>
          <p:spPr bwMode="auto">
            <a:xfrm rot="16200000" flipV="1">
              <a:off x="4103341" y="4507335"/>
              <a:ext cx="360363" cy="288924"/>
            </a:xfrm>
            <a:custGeom>
              <a:avLst/>
              <a:gdLst>
                <a:gd name="T0" fmla="*/ 0 w 21600"/>
                <a:gd name="T1" fmla="*/ 0 h 21600"/>
                <a:gd name="T2" fmla="*/ 6012106 w 21600"/>
                <a:gd name="T3" fmla="*/ 3864680 h 21600"/>
                <a:gd name="T4" fmla="*/ 0 w 21600"/>
                <a:gd name="T5" fmla="*/ 38646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42" name="Arc 21"/>
            <p:cNvSpPr>
              <a:spLocks/>
            </p:cNvSpPr>
            <p:nvPr/>
          </p:nvSpPr>
          <p:spPr bwMode="auto">
            <a:xfrm rot="-5400000" flipH="1" flipV="1">
              <a:off x="4103341" y="4867697"/>
              <a:ext cx="360362" cy="288924"/>
            </a:xfrm>
            <a:custGeom>
              <a:avLst/>
              <a:gdLst>
                <a:gd name="T0" fmla="*/ 0 w 21600"/>
                <a:gd name="T1" fmla="*/ 0 h 21600"/>
                <a:gd name="T2" fmla="*/ 6012073 w 21600"/>
                <a:gd name="T3" fmla="*/ 3864680 h 21600"/>
                <a:gd name="T4" fmla="*/ 0 w 21600"/>
                <a:gd name="T5" fmla="*/ 38646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pic>
        <p:nvPicPr>
          <p:cNvPr id="43" name="Picture 2" descr="C:\Temp\# All_EMF\Network_Components\Modicon_PAC_Small.jpg"/>
          <p:cNvPicPr>
            <a:picLocks noChangeAspect="1" noChangeArrowheads="1"/>
          </p:cNvPicPr>
          <p:nvPr/>
        </p:nvPicPr>
        <p:blipFill>
          <a:blip r:embed="rId2" cstate="print"/>
          <a:srcRect l="51988"/>
          <a:stretch>
            <a:fillRect/>
          </a:stretch>
        </p:blipFill>
        <p:spPr bwMode="auto">
          <a:xfrm>
            <a:off x="2967198" y="4071942"/>
            <a:ext cx="461793" cy="51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696382"/>
            <a:ext cx="571504" cy="9470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3744" y="4948907"/>
            <a:ext cx="333375" cy="5452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6167" y="4322052"/>
            <a:ext cx="358775" cy="561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2" name="Freeform 13"/>
          <p:cNvSpPr>
            <a:spLocks noEditPoints="1"/>
          </p:cNvSpPr>
          <p:nvPr/>
        </p:nvSpPr>
        <p:spPr bwMode="auto">
          <a:xfrm rot="9671184">
            <a:off x="3878900" y="3562542"/>
            <a:ext cx="418500" cy="201303"/>
          </a:xfrm>
          <a:custGeom>
            <a:avLst/>
            <a:gdLst>
              <a:gd name="T0" fmla="*/ 228907 w 424"/>
              <a:gd name="T1" fmla="*/ 58096 h 307"/>
              <a:gd name="T2" fmla="*/ 186239 w 424"/>
              <a:gd name="T3" fmla="*/ 19919 h 307"/>
              <a:gd name="T4" fmla="*/ 177014 w 424"/>
              <a:gd name="T5" fmla="*/ 12173 h 307"/>
              <a:gd name="T6" fmla="*/ 149337 w 424"/>
              <a:gd name="T7" fmla="*/ 17152 h 307"/>
              <a:gd name="T8" fmla="*/ 155680 w 424"/>
              <a:gd name="T9" fmla="*/ 47583 h 307"/>
              <a:gd name="T10" fmla="*/ 174131 w 424"/>
              <a:gd name="T11" fmla="*/ 63076 h 307"/>
              <a:gd name="T12" fmla="*/ 24793 w 424"/>
              <a:gd name="T13" fmla="*/ 63076 h 307"/>
              <a:gd name="T14" fmla="*/ 0 w 424"/>
              <a:gd name="T15" fmla="*/ 84101 h 307"/>
              <a:gd name="T16" fmla="*/ 0 w 424"/>
              <a:gd name="T17" fmla="*/ 86868 h 307"/>
              <a:gd name="T18" fmla="*/ 24793 w 424"/>
              <a:gd name="T19" fmla="*/ 107339 h 307"/>
              <a:gd name="T20" fmla="*/ 174131 w 424"/>
              <a:gd name="T21" fmla="*/ 107339 h 307"/>
              <a:gd name="T22" fmla="*/ 156256 w 424"/>
              <a:gd name="T23" fmla="*/ 121725 h 307"/>
              <a:gd name="T24" fmla="*/ 149914 w 424"/>
              <a:gd name="T25" fmla="*/ 152157 h 307"/>
              <a:gd name="T26" fmla="*/ 177590 w 424"/>
              <a:gd name="T27" fmla="*/ 157136 h 307"/>
              <a:gd name="T28" fmla="*/ 186816 w 424"/>
              <a:gd name="T29" fmla="*/ 149390 h 307"/>
              <a:gd name="T30" fmla="*/ 228907 w 424"/>
              <a:gd name="T31" fmla="*/ 112872 h 307"/>
              <a:gd name="T32" fmla="*/ 239862 w 424"/>
              <a:gd name="T33" fmla="*/ 101807 h 307"/>
              <a:gd name="T34" fmla="*/ 244475 w 424"/>
              <a:gd name="T35" fmla="*/ 85208 h 307"/>
              <a:gd name="T36" fmla="*/ 239862 w 424"/>
              <a:gd name="T37" fmla="*/ 68609 h 307"/>
              <a:gd name="T38" fmla="*/ 228907 w 424"/>
              <a:gd name="T39" fmla="*/ 58096 h 307"/>
              <a:gd name="T40" fmla="*/ 244475 w 424"/>
              <a:gd name="T41" fmla="*/ 85208 h 307"/>
              <a:gd name="T42" fmla="*/ 244475 w 424"/>
              <a:gd name="T43" fmla="*/ 85761 h 307"/>
              <a:gd name="T44" fmla="*/ 244475 w 424"/>
              <a:gd name="T45" fmla="*/ 85208 h 307"/>
              <a:gd name="T46" fmla="*/ 244475 w 424"/>
              <a:gd name="T47" fmla="*/ 85208 h 30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4"/>
              <a:gd name="T73" fmla="*/ 0 h 307"/>
              <a:gd name="T74" fmla="*/ 424 w 424"/>
              <a:gd name="T75" fmla="*/ 307 h 30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4" h="307">
                <a:moveTo>
                  <a:pt x="397" y="105"/>
                </a:moveTo>
                <a:cubicBezTo>
                  <a:pt x="323" y="36"/>
                  <a:pt x="323" y="36"/>
                  <a:pt x="323" y="36"/>
                </a:cubicBezTo>
                <a:cubicBezTo>
                  <a:pt x="307" y="22"/>
                  <a:pt x="307" y="22"/>
                  <a:pt x="307" y="22"/>
                </a:cubicBezTo>
                <a:cubicBezTo>
                  <a:pt x="307" y="22"/>
                  <a:pt x="282" y="0"/>
                  <a:pt x="259" y="31"/>
                </a:cubicBezTo>
                <a:cubicBezTo>
                  <a:pt x="242" y="53"/>
                  <a:pt x="249" y="67"/>
                  <a:pt x="270" y="86"/>
                </a:cubicBezTo>
                <a:cubicBezTo>
                  <a:pt x="278" y="93"/>
                  <a:pt x="290" y="103"/>
                  <a:pt x="302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12" y="114"/>
                  <a:pt x="0" y="129"/>
                  <a:pt x="0" y="152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79"/>
                  <a:pt x="12" y="194"/>
                  <a:pt x="43" y="194"/>
                </a:cubicBezTo>
                <a:cubicBezTo>
                  <a:pt x="302" y="194"/>
                  <a:pt x="302" y="194"/>
                  <a:pt x="302" y="194"/>
                </a:cubicBezTo>
                <a:cubicBezTo>
                  <a:pt x="290" y="204"/>
                  <a:pt x="279" y="213"/>
                  <a:pt x="271" y="220"/>
                </a:cubicBezTo>
                <a:cubicBezTo>
                  <a:pt x="250" y="239"/>
                  <a:pt x="243" y="253"/>
                  <a:pt x="260" y="275"/>
                </a:cubicBezTo>
                <a:cubicBezTo>
                  <a:pt x="283" y="307"/>
                  <a:pt x="308" y="284"/>
                  <a:pt x="308" y="284"/>
                </a:cubicBezTo>
                <a:cubicBezTo>
                  <a:pt x="324" y="270"/>
                  <a:pt x="324" y="270"/>
                  <a:pt x="324" y="270"/>
                </a:cubicBezTo>
                <a:cubicBezTo>
                  <a:pt x="397" y="204"/>
                  <a:pt x="397" y="204"/>
                  <a:pt x="397" y="204"/>
                </a:cubicBezTo>
                <a:cubicBezTo>
                  <a:pt x="405" y="197"/>
                  <a:pt x="411" y="191"/>
                  <a:pt x="416" y="184"/>
                </a:cubicBezTo>
                <a:cubicBezTo>
                  <a:pt x="422" y="177"/>
                  <a:pt x="424" y="167"/>
                  <a:pt x="424" y="154"/>
                </a:cubicBezTo>
                <a:cubicBezTo>
                  <a:pt x="424" y="142"/>
                  <a:pt x="422" y="132"/>
                  <a:pt x="416" y="124"/>
                </a:cubicBezTo>
                <a:cubicBezTo>
                  <a:pt x="411" y="117"/>
                  <a:pt x="405" y="112"/>
                  <a:pt x="397" y="105"/>
                </a:cubicBezTo>
                <a:close/>
                <a:moveTo>
                  <a:pt x="424" y="154"/>
                </a:moveTo>
                <a:cubicBezTo>
                  <a:pt x="424" y="155"/>
                  <a:pt x="424" y="155"/>
                  <a:pt x="424" y="155"/>
                </a:cubicBezTo>
                <a:cubicBezTo>
                  <a:pt x="424" y="154"/>
                  <a:pt x="424" y="154"/>
                  <a:pt x="424" y="154"/>
                </a:cubicBezTo>
                <a:cubicBezTo>
                  <a:pt x="424" y="154"/>
                  <a:pt x="424" y="154"/>
                  <a:pt x="424" y="154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 flipH="1">
            <a:off x="2024224" y="4424397"/>
            <a:ext cx="6477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grpSp>
        <p:nvGrpSpPr>
          <p:cNvPr id="11" name="Group 91"/>
          <p:cNvGrpSpPr>
            <a:grpSpLocks/>
          </p:cNvGrpSpPr>
          <p:nvPr/>
        </p:nvGrpSpPr>
        <p:grpSpPr bwMode="auto">
          <a:xfrm flipH="1">
            <a:off x="1879761" y="4424397"/>
            <a:ext cx="142875" cy="360363"/>
            <a:chOff x="4139060" y="4471615"/>
            <a:chExt cx="288925" cy="720725"/>
          </a:xfrm>
        </p:grpSpPr>
        <p:sp>
          <p:nvSpPr>
            <p:cNvPr id="55" name="Arc 20"/>
            <p:cNvSpPr>
              <a:spLocks/>
            </p:cNvSpPr>
            <p:nvPr/>
          </p:nvSpPr>
          <p:spPr bwMode="auto">
            <a:xfrm rot="16200000" flipV="1">
              <a:off x="4103341" y="4507335"/>
              <a:ext cx="360363" cy="288924"/>
            </a:xfrm>
            <a:custGeom>
              <a:avLst/>
              <a:gdLst>
                <a:gd name="T0" fmla="*/ 0 w 21600"/>
                <a:gd name="T1" fmla="*/ 0 h 21600"/>
                <a:gd name="T2" fmla="*/ 6012106 w 21600"/>
                <a:gd name="T3" fmla="*/ 3864680 h 21600"/>
                <a:gd name="T4" fmla="*/ 0 w 21600"/>
                <a:gd name="T5" fmla="*/ 38646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56" name="Arc 21"/>
            <p:cNvSpPr>
              <a:spLocks/>
            </p:cNvSpPr>
            <p:nvPr/>
          </p:nvSpPr>
          <p:spPr bwMode="auto">
            <a:xfrm rot="-5400000" flipH="1" flipV="1">
              <a:off x="4103341" y="4867697"/>
              <a:ext cx="360362" cy="288924"/>
            </a:xfrm>
            <a:custGeom>
              <a:avLst/>
              <a:gdLst>
                <a:gd name="T0" fmla="*/ 0 w 21600"/>
                <a:gd name="T1" fmla="*/ 0 h 21600"/>
                <a:gd name="T2" fmla="*/ 6012073 w 21600"/>
                <a:gd name="T3" fmla="*/ 3864680 h 21600"/>
                <a:gd name="T4" fmla="*/ 0 w 21600"/>
                <a:gd name="T5" fmla="*/ 38646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cxnSp>
        <p:nvCxnSpPr>
          <p:cNvPr id="61" name="AutoShape 24"/>
          <p:cNvCxnSpPr>
            <a:cxnSpLocks noChangeShapeType="1"/>
          </p:cNvCxnSpPr>
          <p:nvPr/>
        </p:nvCxnSpPr>
        <p:spPr bwMode="auto">
          <a:xfrm rot="10800000" flipV="1">
            <a:off x="3214678" y="5452962"/>
            <a:ext cx="852236" cy="4774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4351986" y="3236940"/>
            <a:ext cx="720080" cy="620688"/>
            <a:chOff x="1670083" y="3717924"/>
            <a:chExt cx="2371725" cy="1933575"/>
          </a:xfrm>
        </p:grpSpPr>
        <p:pic>
          <p:nvPicPr>
            <p:cNvPr id="6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70083" y="3717924"/>
              <a:ext cx="2371725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12" descr="XBTGT6330"/>
            <p:cNvPicPr>
              <a:picLocks noChangeAspect="1" noChangeArrowheads="1"/>
            </p:cNvPicPr>
            <p:nvPr/>
          </p:nvPicPr>
          <p:blipFill>
            <a:blip r:embed="rId9" cstate="print"/>
            <a:srcRect l="10487" t="14880" r="10443" b="12251"/>
            <a:stretch>
              <a:fillRect/>
            </a:stretch>
          </p:blipFill>
          <p:spPr bwMode="auto">
            <a:xfrm rot="-895581">
              <a:off x="2163483" y="4124437"/>
              <a:ext cx="1460614" cy="105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06" y="4000504"/>
            <a:ext cx="504056" cy="3485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87400" y="3148707"/>
            <a:ext cx="1010791" cy="71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10800000">
            <a:off x="1951496" y="3580756"/>
            <a:ext cx="763116" cy="705501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7720" y="5092922"/>
            <a:ext cx="689490" cy="62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ZoneTexte 69"/>
          <p:cNvSpPr txBox="1"/>
          <p:nvPr/>
        </p:nvSpPr>
        <p:spPr>
          <a:xfrm>
            <a:off x="962977" y="3796779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626469"/>
                </a:solidFill>
              </a:rPr>
              <a:t>Magelis</a:t>
            </a:r>
            <a:r>
              <a:rPr lang="fr-FR" sz="1400" dirty="0" smtClean="0">
                <a:solidFill>
                  <a:srgbClr val="626469"/>
                </a:solidFill>
              </a:rPr>
              <a:t> HMI</a:t>
            </a:r>
            <a:endParaRPr lang="fr-FR" sz="1400" dirty="0">
              <a:solidFill>
                <a:srgbClr val="626469"/>
              </a:solidFill>
            </a:endParaRPr>
          </a:p>
        </p:txBody>
      </p:sp>
      <p:sp>
        <p:nvSpPr>
          <p:cNvPr id="72" name="Freeform 13"/>
          <p:cNvSpPr>
            <a:spLocks noEditPoints="1"/>
          </p:cNvSpPr>
          <p:nvPr/>
        </p:nvSpPr>
        <p:spPr bwMode="auto">
          <a:xfrm rot="8374806">
            <a:off x="4412928" y="4687682"/>
            <a:ext cx="418500" cy="201303"/>
          </a:xfrm>
          <a:custGeom>
            <a:avLst/>
            <a:gdLst>
              <a:gd name="T0" fmla="*/ 228907 w 424"/>
              <a:gd name="T1" fmla="*/ 58096 h 307"/>
              <a:gd name="T2" fmla="*/ 186239 w 424"/>
              <a:gd name="T3" fmla="*/ 19919 h 307"/>
              <a:gd name="T4" fmla="*/ 177014 w 424"/>
              <a:gd name="T5" fmla="*/ 12173 h 307"/>
              <a:gd name="T6" fmla="*/ 149337 w 424"/>
              <a:gd name="T7" fmla="*/ 17152 h 307"/>
              <a:gd name="T8" fmla="*/ 155680 w 424"/>
              <a:gd name="T9" fmla="*/ 47583 h 307"/>
              <a:gd name="T10" fmla="*/ 174131 w 424"/>
              <a:gd name="T11" fmla="*/ 63076 h 307"/>
              <a:gd name="T12" fmla="*/ 24793 w 424"/>
              <a:gd name="T13" fmla="*/ 63076 h 307"/>
              <a:gd name="T14" fmla="*/ 0 w 424"/>
              <a:gd name="T15" fmla="*/ 84101 h 307"/>
              <a:gd name="T16" fmla="*/ 0 w 424"/>
              <a:gd name="T17" fmla="*/ 86868 h 307"/>
              <a:gd name="T18" fmla="*/ 24793 w 424"/>
              <a:gd name="T19" fmla="*/ 107339 h 307"/>
              <a:gd name="T20" fmla="*/ 174131 w 424"/>
              <a:gd name="T21" fmla="*/ 107339 h 307"/>
              <a:gd name="T22" fmla="*/ 156256 w 424"/>
              <a:gd name="T23" fmla="*/ 121725 h 307"/>
              <a:gd name="T24" fmla="*/ 149914 w 424"/>
              <a:gd name="T25" fmla="*/ 152157 h 307"/>
              <a:gd name="T26" fmla="*/ 177590 w 424"/>
              <a:gd name="T27" fmla="*/ 157136 h 307"/>
              <a:gd name="T28" fmla="*/ 186816 w 424"/>
              <a:gd name="T29" fmla="*/ 149390 h 307"/>
              <a:gd name="T30" fmla="*/ 228907 w 424"/>
              <a:gd name="T31" fmla="*/ 112872 h 307"/>
              <a:gd name="T32" fmla="*/ 239862 w 424"/>
              <a:gd name="T33" fmla="*/ 101807 h 307"/>
              <a:gd name="T34" fmla="*/ 244475 w 424"/>
              <a:gd name="T35" fmla="*/ 85208 h 307"/>
              <a:gd name="T36" fmla="*/ 239862 w 424"/>
              <a:gd name="T37" fmla="*/ 68609 h 307"/>
              <a:gd name="T38" fmla="*/ 228907 w 424"/>
              <a:gd name="T39" fmla="*/ 58096 h 307"/>
              <a:gd name="T40" fmla="*/ 244475 w 424"/>
              <a:gd name="T41" fmla="*/ 85208 h 307"/>
              <a:gd name="T42" fmla="*/ 244475 w 424"/>
              <a:gd name="T43" fmla="*/ 85761 h 307"/>
              <a:gd name="T44" fmla="*/ 244475 w 424"/>
              <a:gd name="T45" fmla="*/ 85208 h 307"/>
              <a:gd name="T46" fmla="*/ 244475 w 424"/>
              <a:gd name="T47" fmla="*/ 85208 h 30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4"/>
              <a:gd name="T73" fmla="*/ 0 h 307"/>
              <a:gd name="T74" fmla="*/ 424 w 424"/>
              <a:gd name="T75" fmla="*/ 307 h 30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4" h="307">
                <a:moveTo>
                  <a:pt x="397" y="105"/>
                </a:moveTo>
                <a:cubicBezTo>
                  <a:pt x="323" y="36"/>
                  <a:pt x="323" y="36"/>
                  <a:pt x="323" y="36"/>
                </a:cubicBezTo>
                <a:cubicBezTo>
                  <a:pt x="307" y="22"/>
                  <a:pt x="307" y="22"/>
                  <a:pt x="307" y="22"/>
                </a:cubicBezTo>
                <a:cubicBezTo>
                  <a:pt x="307" y="22"/>
                  <a:pt x="282" y="0"/>
                  <a:pt x="259" y="31"/>
                </a:cubicBezTo>
                <a:cubicBezTo>
                  <a:pt x="242" y="53"/>
                  <a:pt x="249" y="67"/>
                  <a:pt x="270" y="86"/>
                </a:cubicBezTo>
                <a:cubicBezTo>
                  <a:pt x="278" y="93"/>
                  <a:pt x="290" y="103"/>
                  <a:pt x="302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12" y="114"/>
                  <a:pt x="0" y="129"/>
                  <a:pt x="0" y="152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79"/>
                  <a:pt x="12" y="194"/>
                  <a:pt x="43" y="194"/>
                </a:cubicBezTo>
                <a:cubicBezTo>
                  <a:pt x="302" y="194"/>
                  <a:pt x="302" y="194"/>
                  <a:pt x="302" y="194"/>
                </a:cubicBezTo>
                <a:cubicBezTo>
                  <a:pt x="290" y="204"/>
                  <a:pt x="279" y="213"/>
                  <a:pt x="271" y="220"/>
                </a:cubicBezTo>
                <a:cubicBezTo>
                  <a:pt x="250" y="239"/>
                  <a:pt x="243" y="253"/>
                  <a:pt x="260" y="275"/>
                </a:cubicBezTo>
                <a:cubicBezTo>
                  <a:pt x="283" y="307"/>
                  <a:pt x="308" y="284"/>
                  <a:pt x="308" y="284"/>
                </a:cubicBezTo>
                <a:cubicBezTo>
                  <a:pt x="324" y="270"/>
                  <a:pt x="324" y="270"/>
                  <a:pt x="324" y="270"/>
                </a:cubicBezTo>
                <a:cubicBezTo>
                  <a:pt x="397" y="204"/>
                  <a:pt x="397" y="204"/>
                  <a:pt x="397" y="204"/>
                </a:cubicBezTo>
                <a:cubicBezTo>
                  <a:pt x="405" y="197"/>
                  <a:pt x="411" y="191"/>
                  <a:pt x="416" y="184"/>
                </a:cubicBezTo>
                <a:cubicBezTo>
                  <a:pt x="422" y="177"/>
                  <a:pt x="424" y="167"/>
                  <a:pt x="424" y="154"/>
                </a:cubicBezTo>
                <a:cubicBezTo>
                  <a:pt x="424" y="142"/>
                  <a:pt x="422" y="132"/>
                  <a:pt x="416" y="124"/>
                </a:cubicBezTo>
                <a:cubicBezTo>
                  <a:pt x="411" y="117"/>
                  <a:pt x="405" y="112"/>
                  <a:pt x="397" y="105"/>
                </a:cubicBezTo>
                <a:close/>
                <a:moveTo>
                  <a:pt x="424" y="154"/>
                </a:moveTo>
                <a:cubicBezTo>
                  <a:pt x="424" y="155"/>
                  <a:pt x="424" y="155"/>
                  <a:pt x="424" y="155"/>
                </a:cubicBezTo>
                <a:cubicBezTo>
                  <a:pt x="424" y="154"/>
                  <a:pt x="424" y="154"/>
                  <a:pt x="424" y="154"/>
                </a:cubicBezTo>
                <a:cubicBezTo>
                  <a:pt x="424" y="154"/>
                  <a:pt x="424" y="154"/>
                  <a:pt x="424" y="154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75" name="Flèche courbée vers la gauche 74"/>
          <p:cNvSpPr/>
          <p:nvPr/>
        </p:nvSpPr>
        <p:spPr bwMode="auto">
          <a:xfrm rot="18385107">
            <a:off x="2223858" y="3197031"/>
            <a:ext cx="479330" cy="1007929"/>
          </a:xfrm>
          <a:prstGeom prst="curvedLeftArrow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  <a:latin typeface="Arial" pitchFamily="34" charset="0"/>
            </a:endParaRPr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>
            <a:off x="989736" y="3076699"/>
            <a:ext cx="4093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78" name="Line 33"/>
          <p:cNvSpPr>
            <a:spLocks noChangeShapeType="1"/>
          </p:cNvSpPr>
          <p:nvPr/>
        </p:nvSpPr>
        <p:spPr bwMode="auto">
          <a:xfrm flipH="1" flipV="1">
            <a:off x="3031616" y="3076698"/>
            <a:ext cx="0" cy="980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pic>
        <p:nvPicPr>
          <p:cNvPr id="79" name="Picture 62" descr="SNAGHTMLcc224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91656" y="2212603"/>
            <a:ext cx="648072" cy="83559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Line 33"/>
          <p:cNvSpPr>
            <a:spLocks noChangeShapeType="1"/>
          </p:cNvSpPr>
          <p:nvPr/>
        </p:nvSpPr>
        <p:spPr bwMode="auto">
          <a:xfrm flipV="1">
            <a:off x="3679688" y="2932683"/>
            <a:ext cx="3990" cy="16846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81" name="Flèche courbée vers la gauche 80"/>
          <p:cNvSpPr/>
          <p:nvPr/>
        </p:nvSpPr>
        <p:spPr bwMode="auto">
          <a:xfrm rot="15107777">
            <a:off x="2148771" y="1597089"/>
            <a:ext cx="587703" cy="2053563"/>
          </a:xfrm>
          <a:prstGeom prst="curvedLeftArrow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  <a:latin typeface="Arial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2671576" y="2716659"/>
            <a:ext cx="805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626469"/>
                </a:solidFill>
              </a:rPr>
              <a:t>SCADA</a:t>
            </a:r>
            <a:endParaRPr lang="fr-FR" sz="1400" dirty="0">
              <a:solidFill>
                <a:srgbClr val="626469"/>
              </a:solidFill>
            </a:endParaRP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 flipH="1">
            <a:off x="1857356" y="5286388"/>
            <a:ext cx="142875" cy="360362"/>
            <a:chOff x="4139060" y="4471615"/>
            <a:chExt cx="288925" cy="720725"/>
          </a:xfrm>
        </p:grpSpPr>
        <p:sp>
          <p:nvSpPr>
            <p:cNvPr id="85" name="Arc 20"/>
            <p:cNvSpPr>
              <a:spLocks/>
            </p:cNvSpPr>
            <p:nvPr/>
          </p:nvSpPr>
          <p:spPr bwMode="auto">
            <a:xfrm rot="16200000" flipV="1">
              <a:off x="4103341" y="4507335"/>
              <a:ext cx="360363" cy="288924"/>
            </a:xfrm>
            <a:custGeom>
              <a:avLst/>
              <a:gdLst>
                <a:gd name="T0" fmla="*/ 0 w 21600"/>
                <a:gd name="T1" fmla="*/ 0 h 21600"/>
                <a:gd name="T2" fmla="*/ 6012106 w 21600"/>
                <a:gd name="T3" fmla="*/ 3864680 h 21600"/>
                <a:gd name="T4" fmla="*/ 0 w 21600"/>
                <a:gd name="T5" fmla="*/ 38646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86" name="Arc 21"/>
            <p:cNvSpPr>
              <a:spLocks/>
            </p:cNvSpPr>
            <p:nvPr/>
          </p:nvSpPr>
          <p:spPr bwMode="auto">
            <a:xfrm rot="-5400000" flipH="1" flipV="1">
              <a:off x="4103341" y="4867697"/>
              <a:ext cx="360362" cy="288924"/>
            </a:xfrm>
            <a:custGeom>
              <a:avLst/>
              <a:gdLst>
                <a:gd name="T0" fmla="*/ 0 w 21600"/>
                <a:gd name="T1" fmla="*/ 0 h 21600"/>
                <a:gd name="T2" fmla="*/ 6012073 w 21600"/>
                <a:gd name="T3" fmla="*/ 3864680 h 21600"/>
                <a:gd name="T4" fmla="*/ 0 w 21600"/>
                <a:gd name="T5" fmla="*/ 38646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pic>
        <p:nvPicPr>
          <p:cNvPr id="87" name="Picture 8" descr="C:\Temp\# All_EMF\Devices\Altiv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643446"/>
            <a:ext cx="338005" cy="47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Flèche courbée vers la gauche 75"/>
          <p:cNvSpPr/>
          <p:nvPr/>
        </p:nvSpPr>
        <p:spPr bwMode="auto">
          <a:xfrm rot="982736" flipH="1">
            <a:off x="358013" y="3426687"/>
            <a:ext cx="644006" cy="1440948"/>
          </a:xfrm>
          <a:prstGeom prst="curvedLeftArrow">
            <a:avLst/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  <a:latin typeface="Arial" pitchFamily="34" charset="0"/>
            </a:endParaRPr>
          </a:p>
        </p:txBody>
      </p:sp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4857760"/>
            <a:ext cx="504056" cy="3485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90" name="ZoneTexte 89"/>
          <p:cNvSpPr txBox="1"/>
          <p:nvPr/>
        </p:nvSpPr>
        <p:spPr>
          <a:xfrm>
            <a:off x="1041828" y="5596086"/>
            <a:ext cx="95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626469"/>
                </a:solidFill>
              </a:rPr>
              <a:t>ATV drive</a:t>
            </a:r>
            <a:endParaRPr lang="fr-FR" sz="1400" dirty="0">
              <a:solidFill>
                <a:srgbClr val="626469"/>
              </a:solidFill>
            </a:endParaRPr>
          </a:p>
        </p:txBody>
      </p:sp>
      <p:sp>
        <p:nvSpPr>
          <p:cNvPr id="73" name="Forme libre 72"/>
          <p:cNvSpPr/>
          <p:nvPr/>
        </p:nvSpPr>
        <p:spPr bwMode="auto">
          <a:xfrm>
            <a:off x="1431036" y="5605272"/>
            <a:ext cx="1848612" cy="711708"/>
          </a:xfrm>
          <a:custGeom>
            <a:avLst/>
            <a:gdLst>
              <a:gd name="connsiteX0" fmla="*/ 580644 w 1848612"/>
              <a:gd name="connsiteY0" fmla="*/ 274320 h 711708"/>
              <a:gd name="connsiteX1" fmla="*/ 297180 w 1848612"/>
              <a:gd name="connsiteY1" fmla="*/ 274320 h 711708"/>
              <a:gd name="connsiteX2" fmla="*/ 214884 w 1848612"/>
              <a:gd name="connsiteY2" fmla="*/ 649224 h 711708"/>
              <a:gd name="connsiteX3" fmla="*/ 1586484 w 1848612"/>
              <a:gd name="connsiteY3" fmla="*/ 603504 h 711708"/>
              <a:gd name="connsiteX4" fmla="*/ 1787652 w 1848612"/>
              <a:gd name="connsiteY4" fmla="*/ 0 h 71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612" h="711708">
                <a:moveTo>
                  <a:pt x="580644" y="274320"/>
                </a:moveTo>
                <a:cubicBezTo>
                  <a:pt x="469392" y="243078"/>
                  <a:pt x="358140" y="211836"/>
                  <a:pt x="297180" y="274320"/>
                </a:cubicBezTo>
                <a:cubicBezTo>
                  <a:pt x="236220" y="336804"/>
                  <a:pt x="0" y="594360"/>
                  <a:pt x="214884" y="649224"/>
                </a:cubicBezTo>
                <a:cubicBezTo>
                  <a:pt x="429768" y="704088"/>
                  <a:pt x="1324356" y="711708"/>
                  <a:pt x="1586484" y="603504"/>
                </a:cubicBezTo>
                <a:cubicBezTo>
                  <a:pt x="1848612" y="495300"/>
                  <a:pt x="1767840" y="92964"/>
                  <a:pt x="1787652" y="0"/>
                </a:cubicBez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80400" cy="4500594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Концепция </a:t>
            </a:r>
            <a:r>
              <a:rPr lang="en-US" sz="2800" dirty="0" err="1" smtClean="0">
                <a:solidFill>
                  <a:schemeClr val="bg2"/>
                </a:solidFill>
              </a:rPr>
              <a:t>ePAC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b="1" dirty="0" smtClean="0"/>
              <a:t>- Функциональный обзор линейки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- </a:t>
            </a:r>
            <a:r>
              <a:rPr lang="ru-RU" sz="2800" dirty="0" smtClean="0">
                <a:solidFill>
                  <a:schemeClr val="bg2"/>
                </a:solidFill>
              </a:rPr>
              <a:t>Позиционирование на рынке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>
                <a:solidFill>
                  <a:schemeClr val="bg2"/>
                </a:solidFill>
              </a:rPr>
              <a:t>- </a:t>
            </a:r>
            <a:r>
              <a:rPr lang="ru-RU" sz="2800" dirty="0" smtClean="0">
                <a:solidFill>
                  <a:schemeClr val="bg2"/>
                </a:solidFill>
              </a:rPr>
              <a:t>Ценовая стратегия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dirty="0" smtClean="0">
                <a:solidFill>
                  <a:schemeClr val="bg2"/>
                </a:solidFill>
              </a:rPr>
              <a:t>- Ключевые особенности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Расписание запуска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	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596" y="285728"/>
            <a:ext cx="318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Содержание</a:t>
            </a:r>
            <a:endParaRPr lang="fr-FR" sz="4000" dirty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57158" y="285728"/>
            <a:ext cx="3854802" cy="76700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79512" y="1196752"/>
            <a:ext cx="8750206" cy="4968552"/>
          </a:xfrm>
          <a:prstGeom prst="roundRect">
            <a:avLst>
              <a:gd name="adj" fmla="val 11485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55576" y="2276872"/>
            <a:ext cx="8035826" cy="3760921"/>
          </a:xfrm>
        </p:spPr>
        <p:txBody>
          <a:bodyPr lIns="0" rIns="0" bIns="0"/>
          <a:lstStyle/>
          <a:p>
            <a:pPr>
              <a:buClr>
                <a:schemeClr val="bg2"/>
              </a:buClr>
              <a:buSzPct val="70000"/>
              <a:buFont typeface="Arial" pitchFamily="34" charset="0"/>
              <a:buChar char="●"/>
            </a:pPr>
            <a:r>
              <a:rPr lang="ru-RU" sz="2800" dirty="0" smtClean="0">
                <a:solidFill>
                  <a:srgbClr val="00B0F0"/>
                </a:solidFill>
              </a:rPr>
              <a:t>Открытая архитектура </a:t>
            </a:r>
            <a:r>
              <a:rPr lang="ru-RU" dirty="0" smtClean="0">
                <a:solidFill>
                  <a:schemeClr val="bg2"/>
                </a:solidFill>
              </a:rPr>
              <a:t>с прямым подключением </a:t>
            </a:r>
            <a:r>
              <a:rPr lang="en-GB" dirty="0" smtClean="0">
                <a:solidFill>
                  <a:schemeClr val="bg2"/>
                </a:solidFill>
              </a:rPr>
              <a:t>Ethernet</a:t>
            </a:r>
            <a:r>
              <a:rPr lang="ru-RU" dirty="0" smtClean="0">
                <a:solidFill>
                  <a:schemeClr val="bg2"/>
                </a:solidFill>
              </a:rPr>
              <a:t> в шасси</a:t>
            </a:r>
            <a:endParaRPr lang="en-GB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SzPct val="95000"/>
            </a:pPr>
            <a:r>
              <a:rPr lang="ru-RU" sz="2800" dirty="0" smtClean="0">
                <a:solidFill>
                  <a:srgbClr val="00B0F0"/>
                </a:solidFill>
              </a:rPr>
              <a:t>Детерминированная шина </a:t>
            </a:r>
            <a:r>
              <a:rPr lang="ru-RU" dirty="0" smtClean="0">
                <a:solidFill>
                  <a:schemeClr val="bg2"/>
                </a:solidFill>
              </a:rPr>
              <a:t>полностью синхронизирована с</a:t>
            </a:r>
            <a:r>
              <a:rPr lang="en-GB" dirty="0" smtClean="0">
                <a:solidFill>
                  <a:schemeClr val="bg2"/>
                </a:solidFill>
              </a:rPr>
              <a:t>  </a:t>
            </a:r>
            <a:r>
              <a:rPr lang="ru-RU" dirty="0" smtClean="0">
                <a:solidFill>
                  <a:schemeClr val="bg2"/>
                </a:solidFill>
              </a:rPr>
              <a:t>задачами </a:t>
            </a:r>
            <a:r>
              <a:rPr lang="en-GB" dirty="0" smtClean="0">
                <a:solidFill>
                  <a:schemeClr val="bg2"/>
                </a:solidFill>
              </a:rPr>
              <a:t>PAC</a:t>
            </a:r>
          </a:p>
          <a:p>
            <a:pPr>
              <a:buClr>
                <a:schemeClr val="bg2"/>
              </a:buClr>
              <a:buSzPct val="70000"/>
            </a:pPr>
            <a:r>
              <a:rPr lang="ru-RU" sz="2800" dirty="0" smtClean="0">
                <a:solidFill>
                  <a:srgbClr val="00B0F0"/>
                </a:solidFill>
              </a:rPr>
              <a:t>Полное соответствие </a:t>
            </a:r>
            <a:r>
              <a:rPr lang="ru-RU" dirty="0" smtClean="0">
                <a:solidFill>
                  <a:schemeClr val="bg2"/>
                </a:solidFill>
              </a:rPr>
              <a:t>стандартам </a:t>
            </a:r>
            <a:r>
              <a:rPr lang="en-GB" dirty="0" smtClean="0">
                <a:solidFill>
                  <a:schemeClr val="bg2"/>
                </a:solidFill>
              </a:rPr>
              <a:t>ODVA </a:t>
            </a:r>
            <a:r>
              <a:rPr lang="ru-RU" dirty="0" smtClean="0">
                <a:solidFill>
                  <a:schemeClr val="bg2"/>
                </a:solidFill>
              </a:rPr>
              <a:t>и</a:t>
            </a:r>
            <a:r>
              <a:rPr lang="en-GB" dirty="0" smtClean="0">
                <a:solidFill>
                  <a:schemeClr val="bg2"/>
                </a:solidFill>
              </a:rPr>
              <a:t> FDT/DTM</a:t>
            </a:r>
            <a:r>
              <a:rPr lang="ru-RU" dirty="0" smtClean="0">
                <a:solidFill>
                  <a:schemeClr val="bg2"/>
                </a:solidFill>
              </a:rPr>
              <a:t> для полевых шин</a:t>
            </a:r>
            <a:endParaRPr lang="en-GB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SzPct val="70000"/>
            </a:pPr>
            <a:r>
              <a:rPr lang="ru-RU" sz="2800" dirty="0" smtClean="0">
                <a:solidFill>
                  <a:srgbClr val="00B0F0"/>
                </a:solidFill>
              </a:rPr>
              <a:t>Проверенная </a:t>
            </a:r>
            <a:r>
              <a:rPr lang="en-GB" sz="2800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промышленная шина</a:t>
            </a:r>
            <a:endParaRPr lang="en-GB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2"/>
                </a:solidFill>
              </a:rPr>
              <a:t>             	</a:t>
            </a:r>
            <a:r>
              <a:rPr lang="ru-RU" dirty="0" smtClean="0">
                <a:solidFill>
                  <a:schemeClr val="bg2"/>
                </a:solidFill>
              </a:rPr>
              <a:t>готовность </a:t>
            </a:r>
            <a:r>
              <a:rPr lang="ru-RU" sz="2800" dirty="0" smtClean="0">
                <a:solidFill>
                  <a:srgbClr val="00B0F0"/>
                </a:solidFill>
              </a:rPr>
              <a:t>к </a:t>
            </a:r>
            <a:r>
              <a:rPr lang="ru-RU" sz="2800" dirty="0" err="1" smtClean="0">
                <a:solidFill>
                  <a:srgbClr val="00B0F0"/>
                </a:solidFill>
              </a:rPr>
              <a:t>КиберАтакам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и сертификат </a:t>
            </a:r>
            <a:r>
              <a:rPr lang="fr-FR" dirty="0" smtClean="0">
                <a:solidFill>
                  <a:schemeClr val="bg2"/>
                </a:solidFill>
              </a:rPr>
              <a:t>Achilles L2</a:t>
            </a:r>
          </a:p>
          <a:p>
            <a:pPr>
              <a:buNone/>
            </a:pPr>
            <a:endParaRPr lang="en-GB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GB" sz="1600" dirty="0"/>
          </a:p>
        </p:txBody>
      </p:sp>
      <p:sp>
        <p:nvSpPr>
          <p:cNvPr id="15428" name="Rectangle 68"/>
          <p:cNvSpPr>
            <a:spLocks noChangeArrowheads="1"/>
          </p:cNvSpPr>
          <p:nvPr/>
        </p:nvSpPr>
        <p:spPr bwMode="auto">
          <a:xfrm>
            <a:off x="538981" y="3500438"/>
            <a:ext cx="50403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000" bIns="10800"/>
          <a:lstStyle/>
          <a:p>
            <a:pPr marL="180975" indent="-180975">
              <a:spcBef>
                <a:spcPct val="20000"/>
              </a:spcBef>
              <a:buClr>
                <a:srgbClr val="009530"/>
              </a:buClr>
              <a:buFont typeface="Arial" charset="0"/>
              <a:buNone/>
            </a:pPr>
            <a:endParaRPr lang="en-GB" sz="1600" dirty="0">
              <a:solidFill>
                <a:srgbClr val="626469"/>
              </a:solidFill>
            </a:endParaRPr>
          </a:p>
        </p:txBody>
      </p:sp>
      <p:sp>
        <p:nvSpPr>
          <p:cNvPr id="15432" name="Rectangle 72"/>
          <p:cNvSpPr>
            <a:spLocks noChangeArrowheads="1"/>
          </p:cNvSpPr>
          <p:nvPr/>
        </p:nvSpPr>
        <p:spPr bwMode="auto">
          <a:xfrm>
            <a:off x="467544" y="5300663"/>
            <a:ext cx="50403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000" bIns="10800"/>
          <a:lstStyle/>
          <a:p>
            <a:pPr marL="180975" indent="-180975">
              <a:spcBef>
                <a:spcPct val="20000"/>
              </a:spcBef>
              <a:buClr>
                <a:srgbClr val="009530"/>
              </a:buClr>
              <a:buFont typeface="Arial" charset="0"/>
              <a:buNone/>
            </a:pPr>
            <a:r>
              <a:rPr lang="en-GB" dirty="0">
                <a:solidFill>
                  <a:srgbClr val="626469"/>
                </a:solidFill>
              </a:rPr>
              <a:t>	</a:t>
            </a:r>
            <a:endParaRPr lang="fr-FR" sz="1600" dirty="0" smtClean="0">
              <a:solidFill>
                <a:srgbClr val="626469"/>
              </a:solidFill>
            </a:endParaRPr>
          </a:p>
          <a:p>
            <a:pPr marL="901700" lvl="2" indent="-180975">
              <a:spcBef>
                <a:spcPct val="20000"/>
              </a:spcBef>
              <a:buClr>
                <a:srgbClr val="626469"/>
              </a:buClr>
              <a:buFont typeface="Arial" charset="0"/>
              <a:buChar char="●"/>
            </a:pPr>
            <a:endParaRPr lang="fr-FR" sz="1600" dirty="0">
              <a:solidFill>
                <a:srgbClr val="626469"/>
              </a:solidFill>
            </a:endParaRPr>
          </a:p>
          <a:p>
            <a:pPr marL="901700" lvl="2" indent="-180975">
              <a:spcBef>
                <a:spcPct val="20000"/>
              </a:spcBef>
              <a:buClr>
                <a:srgbClr val="626469"/>
              </a:buClr>
              <a:buFont typeface="Arial" charset="0"/>
              <a:buChar char="●"/>
            </a:pPr>
            <a:endParaRPr lang="en-GB" sz="1600" dirty="0">
              <a:solidFill>
                <a:srgbClr val="626469"/>
              </a:solidFill>
            </a:endParaRPr>
          </a:p>
        </p:txBody>
      </p:sp>
      <p:sp>
        <p:nvSpPr>
          <p:cNvPr id="57" name="Rectangle à coins arrondis 56"/>
          <p:cNvSpPr/>
          <p:nvPr/>
        </p:nvSpPr>
        <p:spPr bwMode="auto">
          <a:xfrm>
            <a:off x="3347864" y="436300"/>
            <a:ext cx="5544616" cy="11521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</a:endParaRPr>
          </a:p>
        </p:txBody>
      </p:sp>
      <p:sp>
        <p:nvSpPr>
          <p:cNvPr id="58" name="Titre 1"/>
          <p:cNvSpPr>
            <a:spLocks noGrp="1"/>
          </p:cNvSpPr>
          <p:nvPr>
            <p:ph type="title"/>
          </p:nvPr>
        </p:nvSpPr>
        <p:spPr>
          <a:xfrm>
            <a:off x="3635896" y="364292"/>
            <a:ext cx="5256584" cy="115093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Ethernet</a:t>
            </a:r>
            <a:r>
              <a:rPr lang="ru-RU" b="1" dirty="0" smtClean="0">
                <a:solidFill>
                  <a:schemeClr val="bg1"/>
                </a:solidFill>
              </a:rPr>
              <a:t> стандарт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для удаленных и локальных шасси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59" name="Image 58" descr="Arrow_down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-90176"/>
            <a:ext cx="1361250" cy="1935000"/>
          </a:xfrm>
          <a:prstGeom prst="rect">
            <a:avLst/>
          </a:prstGeom>
        </p:spPr>
      </p:pic>
      <p:pic>
        <p:nvPicPr>
          <p:cNvPr id="10" name="Image 9" descr="Plu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517232"/>
            <a:ext cx="629695" cy="623562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 bwMode="auto">
          <a:xfrm>
            <a:off x="71406" y="285728"/>
            <a:ext cx="1857388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9682" y="285728"/>
            <a:ext cx="1373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Инновации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123728" y="764704"/>
            <a:ext cx="6684554" cy="502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18000" bIns="10800">
            <a:spAutoFit/>
          </a:bodyPr>
          <a:lstStyle/>
          <a:p>
            <a:r>
              <a:rPr lang="ru-RU" dirty="0" smtClean="0"/>
              <a:t>Новый</a:t>
            </a:r>
            <a:r>
              <a:rPr lang="en-AU" dirty="0" smtClean="0"/>
              <a:t> </a:t>
            </a:r>
            <a:r>
              <a:rPr lang="en-AU" sz="2800" dirty="0" smtClean="0">
                <a:solidFill>
                  <a:srgbClr val="00B050"/>
                </a:solidFill>
              </a:rPr>
              <a:t>Modicon M580 </a:t>
            </a:r>
            <a:r>
              <a:rPr lang="ru-RU" dirty="0" smtClean="0"/>
              <a:t>первый </a:t>
            </a:r>
            <a:r>
              <a:rPr lang="en-AU" sz="2400" dirty="0" err="1" smtClean="0">
                <a:solidFill>
                  <a:srgbClr val="00B050"/>
                </a:solidFill>
              </a:rPr>
              <a:t>ePAC</a:t>
            </a:r>
            <a:r>
              <a:rPr lang="en-AU" dirty="0" smtClean="0"/>
              <a:t> – </a:t>
            </a:r>
            <a:r>
              <a:rPr lang="ru-RU" dirty="0" smtClean="0"/>
              <a:t>полностью построенный на стандартах </a:t>
            </a:r>
            <a:r>
              <a:rPr lang="en-AU" sz="2000" dirty="0" smtClean="0">
                <a:solidFill>
                  <a:srgbClr val="00B050"/>
                </a:solidFill>
              </a:rPr>
              <a:t>Ethernet</a:t>
            </a:r>
            <a:r>
              <a:rPr lang="en-AU" dirty="0" smtClean="0"/>
              <a:t>. </a:t>
            </a:r>
          </a:p>
          <a:p>
            <a:endParaRPr lang="en-AU" dirty="0" smtClean="0"/>
          </a:p>
          <a:p>
            <a:r>
              <a:rPr lang="ru-RU" dirty="0" smtClean="0"/>
              <a:t>Разработанный с учетом последних </a:t>
            </a:r>
            <a:r>
              <a:rPr lang="ru-RU" sz="2400" dirty="0" smtClean="0"/>
              <a:t>технологических новинок </a:t>
            </a:r>
            <a:r>
              <a:rPr lang="ru-RU" dirty="0" smtClean="0"/>
              <a:t>и </a:t>
            </a:r>
            <a:r>
              <a:rPr lang="ru-RU" sz="2400" dirty="0" smtClean="0"/>
              <a:t>пожеланий клиентов</a:t>
            </a:r>
            <a:r>
              <a:rPr lang="en-US" sz="2400" dirty="0" smtClean="0"/>
              <a:t>, </a:t>
            </a:r>
            <a:r>
              <a:rPr lang="ru-RU" dirty="0" smtClean="0"/>
              <a:t>позволяет обеспечить</a:t>
            </a:r>
            <a:r>
              <a:rPr lang="en-AU" dirty="0" smtClean="0"/>
              <a:t> </a:t>
            </a:r>
            <a:r>
              <a:rPr lang="ru-RU" dirty="0" smtClean="0"/>
              <a:t>операционную</a:t>
            </a:r>
            <a:r>
              <a:rPr lang="en-AU" dirty="0" smtClean="0"/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прозрачность</a:t>
            </a:r>
            <a:r>
              <a:rPr lang="en-AU" sz="2400" dirty="0" smtClean="0"/>
              <a:t> </a:t>
            </a:r>
            <a:r>
              <a:rPr lang="ru-RU" dirty="0" smtClean="0"/>
              <a:t>и </a:t>
            </a:r>
            <a:r>
              <a:rPr lang="ru-RU" sz="2400" dirty="0" smtClean="0">
                <a:solidFill>
                  <a:srgbClr val="00B050"/>
                </a:solidFill>
              </a:rPr>
              <a:t>открытость</a:t>
            </a:r>
            <a:r>
              <a:rPr lang="en-AU" sz="2400" dirty="0" smtClean="0"/>
              <a:t> </a:t>
            </a:r>
            <a:r>
              <a:rPr lang="ru-RU" dirty="0" smtClean="0"/>
              <a:t>при использовании стандартных промышленных протоколов</a:t>
            </a:r>
            <a:r>
              <a:rPr lang="en-AU" dirty="0" smtClean="0"/>
              <a:t>.  </a:t>
            </a:r>
          </a:p>
          <a:p>
            <a:r>
              <a:rPr lang="en-AU" dirty="0" smtClean="0"/>
              <a:t> </a:t>
            </a:r>
          </a:p>
          <a:p>
            <a:r>
              <a:rPr lang="en-AU" sz="2400" dirty="0" smtClean="0">
                <a:solidFill>
                  <a:srgbClr val="00B050"/>
                </a:solidFill>
              </a:rPr>
              <a:t>M580</a:t>
            </a:r>
            <a:r>
              <a:rPr lang="en-AU" dirty="0" smtClean="0"/>
              <a:t> </a:t>
            </a:r>
            <a:r>
              <a:rPr lang="ru-RU" dirty="0" smtClean="0"/>
              <a:t>– основной контролер для единой интегрированной архитектуры системы управления от </a:t>
            </a:r>
            <a:r>
              <a:rPr lang="en-AU" dirty="0" smtClean="0"/>
              <a:t>Schneider Electric’s</a:t>
            </a:r>
            <a:r>
              <a:rPr lang="en-US" dirty="0" smtClean="0"/>
              <a:t>, </a:t>
            </a:r>
            <a:r>
              <a:rPr lang="en-AU" sz="2000" dirty="0" err="1" smtClean="0">
                <a:solidFill>
                  <a:srgbClr val="00B050"/>
                </a:solidFill>
              </a:rPr>
              <a:t>PlantStruxure</a:t>
            </a:r>
            <a:r>
              <a:rPr lang="en-AU" dirty="0" smtClean="0"/>
              <a:t>.  </a:t>
            </a:r>
          </a:p>
          <a:p>
            <a:endParaRPr lang="en-AU" dirty="0" smtClean="0"/>
          </a:p>
          <a:p>
            <a:r>
              <a:rPr lang="ru-RU" dirty="0" smtClean="0"/>
              <a:t>Теперь проще достигать показателей</a:t>
            </a:r>
            <a:r>
              <a:rPr lang="en-AU" dirty="0" smtClean="0"/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продуктивности</a:t>
            </a:r>
            <a:r>
              <a:rPr lang="en-AU" dirty="0" smtClean="0"/>
              <a:t> </a:t>
            </a:r>
            <a:r>
              <a:rPr lang="ru-RU" dirty="0" smtClean="0"/>
              <a:t>и</a:t>
            </a:r>
            <a:r>
              <a:rPr lang="en-AU" dirty="0" smtClean="0"/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эффективности</a:t>
            </a:r>
            <a:r>
              <a:rPr lang="en-A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процесса.</a:t>
            </a:r>
            <a:endParaRPr lang="en-AU" sz="2400" dirty="0" smtClean="0">
              <a:solidFill>
                <a:srgbClr val="00B050"/>
              </a:solidFill>
            </a:endParaRPr>
          </a:p>
        </p:txBody>
      </p:sp>
      <p:pic>
        <p:nvPicPr>
          <p:cNvPr id="5" name="Picture 8" descr="Double_quo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120613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988840"/>
            <a:ext cx="7929618" cy="4525962"/>
          </a:xfrm>
        </p:spPr>
        <p:txBody>
          <a:bodyPr rIns="0" bIns="0"/>
          <a:lstStyle/>
          <a:p>
            <a:pPr>
              <a:buClr>
                <a:schemeClr val="bg2"/>
              </a:buClr>
              <a:buSzPct val="70000"/>
              <a:buFont typeface="Arial" pitchFamily="34" charset="0"/>
              <a:buChar char="●"/>
            </a:pPr>
            <a:r>
              <a:rPr lang="ru-RU" sz="2800" dirty="0" smtClean="0">
                <a:solidFill>
                  <a:srgbClr val="00B0F0"/>
                </a:solidFill>
                <a:ea typeface="+mn-ea"/>
                <a:cs typeface="+mn-cs"/>
              </a:rPr>
              <a:t>Последние поколение</a:t>
            </a:r>
            <a:r>
              <a:rPr lang="en-US" sz="2800" dirty="0" smtClean="0">
                <a:solidFill>
                  <a:srgbClr val="00B0F0"/>
                </a:solidFill>
                <a:ea typeface="+mn-ea"/>
                <a:cs typeface="+mn-cs"/>
              </a:rPr>
              <a:t> 600MHz ARM</a:t>
            </a:r>
            <a:r>
              <a:rPr lang="en-US" dirty="0" smtClean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bg2"/>
                </a:solidFill>
                <a:ea typeface="+mn-ea"/>
                <a:cs typeface="+mn-cs"/>
              </a:rPr>
              <a:t>dual-core </a:t>
            </a:r>
            <a:r>
              <a:rPr lang="ru-RU" dirty="0" smtClean="0">
                <a:solidFill>
                  <a:schemeClr val="bg2"/>
                </a:solidFill>
                <a:ea typeface="+mn-ea"/>
                <a:cs typeface="+mn-cs"/>
              </a:rPr>
              <a:t>процессор</a:t>
            </a:r>
            <a:endParaRPr lang="en-US" dirty="0" smtClean="0">
              <a:solidFill>
                <a:schemeClr val="bg2"/>
              </a:solidFill>
              <a:ea typeface="+mn-ea"/>
              <a:cs typeface="+mn-cs"/>
            </a:endParaRPr>
          </a:p>
          <a:p>
            <a:pPr>
              <a:buClr>
                <a:schemeClr val="bg2"/>
              </a:buClr>
              <a:buSzPct val="70000"/>
              <a:buFont typeface="Arial" pitchFamily="34" charset="0"/>
              <a:buChar char="●"/>
            </a:pPr>
            <a:r>
              <a:rPr lang="ru-RU" sz="2800" dirty="0" smtClean="0">
                <a:solidFill>
                  <a:srgbClr val="00B0F0"/>
                </a:solidFill>
                <a:ea typeface="+mn-ea"/>
                <a:cs typeface="+mn-cs"/>
              </a:rPr>
              <a:t>Высокоскоростная </a:t>
            </a:r>
            <a:r>
              <a:rPr lang="ru-RU" sz="2800" dirty="0" smtClean="0">
                <a:solidFill>
                  <a:srgbClr val="00B0F0"/>
                </a:solidFill>
              </a:rPr>
              <a:t>обмен данными</a:t>
            </a:r>
            <a:r>
              <a:rPr lang="ru-RU" sz="2800" dirty="0" smtClean="0">
                <a:solidFill>
                  <a:srgbClr val="00B0F0"/>
                </a:solidFill>
                <a:ea typeface="+mn-ea"/>
                <a:cs typeface="+mn-cs"/>
              </a:rPr>
              <a:t>, </a:t>
            </a:r>
            <a:r>
              <a:rPr lang="ru-RU" dirty="0" smtClean="0">
                <a:solidFill>
                  <a:schemeClr val="bg2"/>
                </a:solidFill>
              </a:rPr>
              <a:t>по шасси </a:t>
            </a:r>
            <a:r>
              <a:rPr lang="ru-RU" dirty="0" smtClean="0">
                <a:solidFill>
                  <a:schemeClr val="bg2"/>
                </a:solidFill>
                <a:ea typeface="+mn-ea"/>
                <a:cs typeface="+mn-cs"/>
              </a:rPr>
              <a:t>благодаря встроеному</a:t>
            </a:r>
            <a:r>
              <a:rPr lang="en-US" dirty="0" smtClean="0">
                <a:solidFill>
                  <a:schemeClr val="bg2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E</a:t>
            </a:r>
            <a:r>
              <a:rPr lang="en-US" dirty="0" smtClean="0">
                <a:solidFill>
                  <a:schemeClr val="bg2"/>
                </a:solidFill>
                <a:ea typeface="+mn-ea"/>
                <a:cs typeface="+mn-cs"/>
              </a:rPr>
              <a:t>thernet</a:t>
            </a:r>
            <a:endParaRPr lang="fr-FR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Arial" pitchFamily="34" charset="0"/>
              <a:buChar char="●"/>
            </a:pPr>
            <a:r>
              <a:rPr lang="ru-RU" dirty="0" smtClean="0">
                <a:solidFill>
                  <a:schemeClr val="bg2"/>
                </a:solidFill>
              </a:rPr>
              <a:t>Встроенные функции </a:t>
            </a:r>
            <a:r>
              <a:rPr lang="ru-RU" sz="2800" dirty="0" smtClean="0">
                <a:solidFill>
                  <a:srgbClr val="00B0F0"/>
                </a:solidFill>
              </a:rPr>
              <a:t>безопасности</a:t>
            </a:r>
            <a:endParaRPr lang="fr-FR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Arial" pitchFamily="34" charset="0"/>
              <a:buChar char="●"/>
            </a:pPr>
            <a:r>
              <a:rPr lang="ru-RU" dirty="0" smtClean="0">
                <a:solidFill>
                  <a:schemeClr val="bg2"/>
                </a:solidFill>
              </a:rPr>
              <a:t>Мониторинг ситсемы в реальном времени</a:t>
            </a:r>
            <a:endParaRPr lang="en-AU" sz="2800" dirty="0" smtClean="0">
              <a:solidFill>
                <a:srgbClr val="00B0F0"/>
              </a:solidFill>
            </a:endParaRPr>
          </a:p>
          <a:p>
            <a:pPr>
              <a:buClr>
                <a:schemeClr val="bg2"/>
              </a:buClr>
              <a:buSzPct val="70000"/>
              <a:buFont typeface="Arial" pitchFamily="34" charset="0"/>
              <a:buChar char="●"/>
            </a:pPr>
            <a:r>
              <a:rPr lang="ru-RU" sz="2800" dirty="0" smtClean="0">
                <a:solidFill>
                  <a:srgbClr val="00B0F0"/>
                </a:solidFill>
              </a:rPr>
              <a:t>Инновационная разработка </a:t>
            </a:r>
            <a:r>
              <a:rPr lang="ru-RU" dirty="0" smtClean="0">
                <a:solidFill>
                  <a:schemeClr val="bg2"/>
                </a:solidFill>
              </a:rPr>
              <a:t>для повышенных требований по надежности и климатическому исполнению</a:t>
            </a:r>
            <a:endParaRPr lang="fr-FR" dirty="0" smtClean="0">
              <a:solidFill>
                <a:schemeClr val="bg2"/>
              </a:solidFill>
            </a:endParaRPr>
          </a:p>
        </p:txBody>
      </p:sp>
      <p:pic>
        <p:nvPicPr>
          <p:cNvPr id="6" name="Image 5" descr="Arrow_dow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-90176"/>
            <a:ext cx="1361250" cy="1935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 bwMode="auto">
          <a:xfrm>
            <a:off x="3347864" y="429174"/>
            <a:ext cx="5544616" cy="11521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635896" y="357166"/>
            <a:ext cx="5256584" cy="115093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1406" y="285728"/>
            <a:ext cx="1857388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9682" y="285728"/>
            <a:ext cx="1373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Инновации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4"/>
          <p:cNvSpPr txBox="1">
            <a:spLocks noChangeArrowheads="1"/>
          </p:cNvSpPr>
          <p:nvPr/>
        </p:nvSpPr>
        <p:spPr>
          <a:xfrm>
            <a:off x="1043608" y="1988840"/>
            <a:ext cx="7929618" cy="4176464"/>
          </a:xfrm>
          <a:prstGeom prst="rect">
            <a:avLst/>
          </a:prstGeom>
        </p:spPr>
        <p:txBody>
          <a:bodyPr lIns="0" tIns="0" rIns="0" bIns="0"/>
          <a:lstStyle/>
          <a:p>
            <a:pPr marL="180975" indent="-180975">
              <a:spcBef>
                <a:spcPct val="20000"/>
              </a:spcBef>
              <a:buClr>
                <a:srgbClr val="626469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2800" kern="0" dirty="0" err="1" smtClean="0">
                <a:solidFill>
                  <a:srgbClr val="00B0F0"/>
                </a:solidFill>
                <a:latin typeface="Arial"/>
              </a:rPr>
              <a:t>Микс</a:t>
            </a:r>
            <a:r>
              <a:rPr lang="ru-RU" sz="2800" kern="0" dirty="0" smtClean="0">
                <a:solidFill>
                  <a:srgbClr val="00B0F0"/>
                </a:solidFill>
                <a:latin typeface="Arial"/>
              </a:rPr>
              <a:t> удаленного и локального оборудования </a:t>
            </a:r>
            <a:r>
              <a:rPr lang="ru-RU" sz="2000" kern="0" dirty="0" smtClean="0">
                <a:solidFill>
                  <a:srgbClr val="626469"/>
                </a:solidFill>
                <a:latin typeface="Arial"/>
              </a:rPr>
              <a:t>на той же сети </a:t>
            </a:r>
            <a:r>
              <a:rPr lang="fr-FR" sz="2000" kern="0" dirty="0" smtClean="0">
                <a:solidFill>
                  <a:srgbClr val="626469"/>
                </a:solidFill>
              </a:rPr>
              <a:t>Ethernet</a:t>
            </a:r>
            <a:r>
              <a:rPr lang="ru-RU" sz="2000" kern="0" dirty="0" smtClean="0">
                <a:solidFill>
                  <a:srgbClr val="626469"/>
                </a:solidFill>
              </a:rPr>
              <a:t> с полной интеграцией программного обеспечения</a:t>
            </a:r>
            <a:endParaRPr lang="en-GB" sz="2000" kern="0" dirty="0" smtClean="0">
              <a:solidFill>
                <a:srgbClr val="626469"/>
              </a:solidFill>
              <a:latin typeface="Arial"/>
            </a:endParaRPr>
          </a:p>
          <a:p>
            <a:pPr marL="180975" indent="-180975">
              <a:spcBef>
                <a:spcPct val="20000"/>
              </a:spcBef>
              <a:buClr>
                <a:srgbClr val="626469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B0F0"/>
                </a:solidFill>
                <a:latin typeface="Arial"/>
              </a:rPr>
              <a:t>”</a:t>
            </a:r>
            <a:r>
              <a:rPr lang="ru-RU" sz="2800" kern="0" dirty="0" smtClean="0">
                <a:solidFill>
                  <a:srgbClr val="00B0F0"/>
                </a:solidFill>
                <a:latin typeface="Arial"/>
              </a:rPr>
              <a:t>Гирлянда</a:t>
            </a:r>
            <a:r>
              <a:rPr lang="en-US" sz="2800" kern="0" dirty="0" smtClean="0">
                <a:solidFill>
                  <a:srgbClr val="00B0F0"/>
                </a:solidFill>
                <a:latin typeface="Arial"/>
              </a:rPr>
              <a:t>”</a:t>
            </a:r>
            <a:r>
              <a:rPr lang="ru-RU" sz="2800" kern="0" dirty="0" smtClean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2000" kern="0" dirty="0" smtClean="0">
                <a:solidFill>
                  <a:srgbClr val="626469"/>
                </a:solidFill>
                <a:latin typeface="Arial"/>
              </a:rPr>
              <a:t>без внешних коммутаторов, благодаря</a:t>
            </a:r>
            <a:r>
              <a:rPr lang="en-US" sz="2000" kern="0" dirty="0" smtClean="0">
                <a:solidFill>
                  <a:srgbClr val="626469"/>
                </a:solidFill>
                <a:latin typeface="Arial"/>
              </a:rPr>
              <a:t> </a:t>
            </a:r>
            <a:r>
              <a:rPr lang="ru-RU" sz="2000" kern="0" dirty="0" smtClean="0">
                <a:solidFill>
                  <a:srgbClr val="626469"/>
                </a:solidFill>
                <a:latin typeface="Arial"/>
              </a:rPr>
              <a:t>встроенным функциям в процессор и удаленное шасси </a:t>
            </a:r>
            <a:r>
              <a:rPr lang="en-US" sz="2000" kern="0" dirty="0" smtClean="0">
                <a:solidFill>
                  <a:srgbClr val="626469"/>
                </a:solidFill>
                <a:latin typeface="Arial"/>
              </a:rPr>
              <a:t>(</a:t>
            </a:r>
            <a:r>
              <a:rPr lang="ru-RU" sz="2000" kern="0" dirty="0" smtClean="0">
                <a:solidFill>
                  <a:srgbClr val="626469"/>
                </a:solidFill>
                <a:latin typeface="Arial"/>
              </a:rPr>
              <a:t>в том числе и </a:t>
            </a:r>
            <a:r>
              <a:rPr lang="ru-RU" sz="2000" kern="0" dirty="0" err="1" smtClean="0">
                <a:solidFill>
                  <a:srgbClr val="626469"/>
                </a:solidFill>
                <a:latin typeface="Arial"/>
              </a:rPr>
              <a:t>медиаконверторам</a:t>
            </a:r>
            <a:r>
              <a:rPr lang="en-US" sz="2000" kern="0" dirty="0" smtClean="0">
                <a:solidFill>
                  <a:srgbClr val="626469"/>
                </a:solidFill>
                <a:latin typeface="Arial"/>
              </a:rPr>
              <a:t>)</a:t>
            </a:r>
          </a:p>
          <a:p>
            <a:pPr marL="180975" indent="-180975">
              <a:spcBef>
                <a:spcPct val="20000"/>
              </a:spcBef>
              <a:buClr>
                <a:srgbClr val="626469"/>
              </a:buClr>
              <a:buSzPct val="160000"/>
              <a:buFont typeface="Arial" pitchFamily="34" charset="0"/>
              <a:buChar char="•"/>
              <a:defRPr/>
            </a:pPr>
            <a:r>
              <a:rPr lang="ru-RU" sz="2000" kern="0" dirty="0" smtClean="0">
                <a:solidFill>
                  <a:srgbClr val="626469"/>
                </a:solidFill>
                <a:latin typeface="Arial"/>
              </a:rPr>
              <a:t>Полевая шина и экспертные модули</a:t>
            </a:r>
            <a:r>
              <a:rPr lang="ru-RU" sz="2000" kern="0" dirty="0" smtClean="0">
                <a:solidFill>
                  <a:srgbClr val="FF0000"/>
                </a:solidFill>
              </a:rPr>
              <a:t> </a:t>
            </a:r>
            <a:r>
              <a:rPr lang="ru-RU" sz="2800" kern="0" dirty="0" smtClean="0">
                <a:solidFill>
                  <a:srgbClr val="00B0F0"/>
                </a:solidFill>
                <a:latin typeface="Arial"/>
              </a:rPr>
              <a:t>доступны на удаленных </a:t>
            </a:r>
            <a:r>
              <a:rPr lang="ru-RU" sz="2800" kern="0" dirty="0" err="1" smtClean="0">
                <a:solidFill>
                  <a:srgbClr val="00B0F0"/>
                </a:solidFill>
                <a:latin typeface="Arial"/>
              </a:rPr>
              <a:t>шас</a:t>
            </a:r>
            <a:r>
              <a:rPr lang="en-US" sz="2800" kern="0" dirty="0" smtClean="0">
                <a:solidFill>
                  <a:srgbClr val="00B0F0"/>
                </a:solidFill>
                <a:latin typeface="Arial"/>
              </a:rPr>
              <a:t>c</a:t>
            </a:r>
            <a:r>
              <a:rPr lang="ru-RU" sz="2800" kern="0" dirty="0" smtClean="0">
                <a:solidFill>
                  <a:srgbClr val="00B0F0"/>
                </a:solidFill>
                <a:latin typeface="Arial"/>
              </a:rPr>
              <a:t>и</a:t>
            </a:r>
            <a:r>
              <a:rPr lang="fr-FR" sz="2800" kern="0" dirty="0" smtClean="0">
                <a:solidFill>
                  <a:srgbClr val="FF0000"/>
                </a:solidFill>
              </a:rPr>
              <a:t> </a:t>
            </a:r>
            <a:r>
              <a:rPr lang="fr-FR" sz="2000" kern="0" dirty="0" smtClean="0">
                <a:solidFill>
                  <a:srgbClr val="626469"/>
                </a:solidFill>
                <a:latin typeface="Arial"/>
              </a:rPr>
              <a:t>(</a:t>
            </a:r>
            <a:r>
              <a:rPr lang="fr-FR" sz="2000" kern="0" dirty="0" err="1" smtClean="0">
                <a:solidFill>
                  <a:srgbClr val="626469"/>
                </a:solidFill>
                <a:latin typeface="Arial"/>
              </a:rPr>
              <a:t>Modbus</a:t>
            </a:r>
            <a:r>
              <a:rPr lang="fr-FR" sz="2000" kern="0" dirty="0" smtClean="0">
                <a:solidFill>
                  <a:srgbClr val="626469"/>
                </a:solidFill>
                <a:latin typeface="Arial"/>
              </a:rPr>
              <a:t>, </a:t>
            </a:r>
            <a:r>
              <a:rPr lang="fr-FR" sz="2000" kern="0" dirty="0" err="1" smtClean="0">
                <a:solidFill>
                  <a:srgbClr val="626469"/>
                </a:solidFill>
                <a:latin typeface="Arial"/>
              </a:rPr>
              <a:t>Asi</a:t>
            </a:r>
            <a:r>
              <a:rPr lang="fr-FR" sz="2000" kern="0" dirty="0" smtClean="0">
                <a:solidFill>
                  <a:srgbClr val="626469"/>
                </a:solidFill>
                <a:latin typeface="Arial"/>
              </a:rPr>
              <a:t>, </a:t>
            </a:r>
            <a:r>
              <a:rPr lang="ru-RU" sz="2000" kern="0" dirty="0" smtClean="0">
                <a:solidFill>
                  <a:srgbClr val="626469"/>
                </a:solidFill>
                <a:latin typeface="Arial"/>
              </a:rPr>
              <a:t>весовые модули</a:t>
            </a:r>
            <a:r>
              <a:rPr lang="fr-FR" sz="2000" kern="0" dirty="0" smtClean="0">
                <a:solidFill>
                  <a:srgbClr val="626469"/>
                </a:solidFill>
                <a:latin typeface="Arial"/>
              </a:rPr>
              <a:t>, </a:t>
            </a:r>
            <a:r>
              <a:rPr lang="ru-RU" sz="2000" kern="0" dirty="0" smtClean="0">
                <a:solidFill>
                  <a:srgbClr val="626469"/>
                </a:solidFill>
                <a:latin typeface="Arial"/>
              </a:rPr>
              <a:t>модули других производителей</a:t>
            </a:r>
            <a:r>
              <a:rPr lang="fr-FR" sz="2000" kern="0" dirty="0" smtClean="0">
                <a:solidFill>
                  <a:srgbClr val="626469"/>
                </a:solidFill>
                <a:latin typeface="Arial"/>
              </a:rPr>
              <a:t>…)</a:t>
            </a:r>
          </a:p>
          <a:p>
            <a:pPr marL="180975" indent="-180975">
              <a:spcBef>
                <a:spcPct val="20000"/>
              </a:spcBef>
              <a:buClr>
                <a:srgbClr val="626469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2800" kern="0" dirty="0" smtClean="0">
                <a:solidFill>
                  <a:srgbClr val="00B0F0"/>
                </a:solidFill>
              </a:rPr>
              <a:t>Прозрачная передача данных</a:t>
            </a:r>
            <a:r>
              <a:rPr lang="fr-FR" sz="2800" kern="0" dirty="0" smtClean="0">
                <a:solidFill>
                  <a:srgbClr val="00B0F0"/>
                </a:solidFill>
              </a:rPr>
              <a:t> </a:t>
            </a:r>
            <a:r>
              <a:rPr lang="ru-RU" sz="2000" kern="0" dirty="0" smtClean="0">
                <a:solidFill>
                  <a:srgbClr val="626469"/>
                </a:solidFill>
              </a:rPr>
              <a:t>через</a:t>
            </a:r>
            <a:r>
              <a:rPr lang="fr-FR" sz="2000" kern="0" dirty="0" smtClean="0">
                <a:solidFill>
                  <a:srgbClr val="626469"/>
                </a:solidFill>
              </a:rPr>
              <a:t> Ethernet</a:t>
            </a:r>
          </a:p>
          <a:p>
            <a:pPr marL="180975" indent="-180975">
              <a:lnSpc>
                <a:spcPct val="150000"/>
              </a:lnSpc>
              <a:spcBef>
                <a:spcPct val="20000"/>
              </a:spcBef>
              <a:buClr>
                <a:srgbClr val="009530"/>
              </a:buClr>
              <a:buFont typeface="Arial" charset="0"/>
              <a:buNone/>
              <a:defRPr/>
            </a:pPr>
            <a:endParaRPr lang="en-GB" kern="0" dirty="0" smtClean="0">
              <a:solidFill>
                <a:srgbClr val="626469"/>
              </a:solidFill>
              <a:latin typeface="Arial"/>
            </a:endParaRPr>
          </a:p>
          <a:p>
            <a:pPr marL="180975" indent="-180975">
              <a:lnSpc>
                <a:spcPct val="150000"/>
              </a:lnSpc>
              <a:spcBef>
                <a:spcPct val="20000"/>
              </a:spcBef>
              <a:buClr>
                <a:srgbClr val="009530"/>
              </a:buClr>
              <a:buFont typeface="Arial" charset="0"/>
              <a:buNone/>
              <a:defRPr/>
            </a:pPr>
            <a:r>
              <a:rPr lang="en-GB" kern="0" dirty="0" smtClean="0">
                <a:solidFill>
                  <a:srgbClr val="626469"/>
                </a:solidFill>
                <a:latin typeface="Arial"/>
              </a:rPr>
              <a:t> </a:t>
            </a:r>
            <a:endParaRPr lang="en-GB" kern="0" dirty="0">
              <a:solidFill>
                <a:srgbClr val="626469"/>
              </a:solidFill>
              <a:latin typeface="Arial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347864" y="436300"/>
            <a:ext cx="5544616" cy="11521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b="1" dirty="0" smtClean="0">
              <a:solidFill>
                <a:srgbClr val="626469"/>
              </a:solidFill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 bwMode="auto">
          <a:xfrm>
            <a:off x="3491880" y="364292"/>
            <a:ext cx="5508104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solidFill>
                  <a:srgbClr val="FFFFFF"/>
                </a:solidFill>
                <a:sym typeface="Wingdings" pitchFamily="2" charset="2"/>
              </a:rPr>
              <a:t>Создай свою архитектуру </a:t>
            </a:r>
            <a:r>
              <a:rPr lang="en-US" sz="3200" dirty="0" smtClean="0">
                <a:solidFill>
                  <a:srgbClr val="FFFFFF"/>
                </a:solidFill>
              </a:rPr>
              <a:t/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ru-RU" sz="3200" dirty="0" smtClean="0">
                <a:solidFill>
                  <a:srgbClr val="FFFFFF"/>
                </a:solidFill>
              </a:rPr>
              <a:t>без ограничений</a:t>
            </a:r>
            <a:endParaRPr lang="fr-FR" sz="32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" name="Image 27" descr="Arrow_dow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-142900"/>
            <a:ext cx="1361250" cy="1935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 bwMode="auto">
          <a:xfrm>
            <a:off x="71406" y="285728"/>
            <a:ext cx="2916418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682" y="285728"/>
            <a:ext cx="2355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Простота и гибкость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chemeClr val="hlink"/>
                </a:solidFill>
                <a:sym typeface="Wingdings" pitchFamily="2" charset="2"/>
              </a:rPr>
              <a:t> </a:t>
            </a:r>
            <a:endParaRPr lang="fr-FR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99592" y="2276872"/>
            <a:ext cx="7961538" cy="3382954"/>
          </a:xfrm>
          <a:prstGeom prst="rect">
            <a:avLst/>
          </a:prstGeom>
        </p:spPr>
        <p:txBody>
          <a:bodyPr lIns="0" tIns="0" rIns="0" bIns="0"/>
          <a:lstStyle/>
          <a:p>
            <a:pPr marL="180975" indent="-180975">
              <a:spcBef>
                <a:spcPct val="20000"/>
              </a:spcBef>
              <a:buClr>
                <a:srgbClr val="626469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2800" kern="0" dirty="0" smtClean="0">
                <a:solidFill>
                  <a:srgbClr val="00B0F0"/>
                </a:solidFill>
                <a:latin typeface="Arial"/>
              </a:rPr>
              <a:t>Добавление и удаление шасси Х80 </a:t>
            </a:r>
            <a:r>
              <a:rPr lang="ru-RU" sz="2000" kern="0" dirty="0" smtClean="0">
                <a:solidFill>
                  <a:srgbClr val="626469"/>
                </a:solidFill>
                <a:latin typeface="Arial"/>
              </a:rPr>
              <a:t>в сети </a:t>
            </a:r>
            <a:r>
              <a:rPr lang="en-US" sz="2000" kern="0" dirty="0" smtClean="0">
                <a:solidFill>
                  <a:srgbClr val="626469"/>
                </a:solidFill>
                <a:latin typeface="Arial"/>
              </a:rPr>
              <a:t>Ethernet</a:t>
            </a:r>
          </a:p>
          <a:p>
            <a:pPr marL="180975" indent="-180975">
              <a:spcBef>
                <a:spcPct val="20000"/>
              </a:spcBef>
              <a:buClr>
                <a:srgbClr val="626469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2800" kern="0" dirty="0" smtClean="0">
                <a:solidFill>
                  <a:srgbClr val="00B0F0"/>
                </a:solidFill>
                <a:latin typeface="Arial"/>
              </a:rPr>
              <a:t>Добавление и удаление дискретных и аналоговых модулей</a:t>
            </a:r>
            <a:r>
              <a:rPr lang="ru-RU" sz="2000" kern="0" dirty="0" smtClean="0">
                <a:solidFill>
                  <a:srgbClr val="626469"/>
                </a:solidFill>
                <a:latin typeface="Arial"/>
              </a:rPr>
              <a:t> в удаленных шасси</a:t>
            </a:r>
            <a:endParaRPr lang="en-US" sz="2000" kern="0" dirty="0" smtClean="0">
              <a:solidFill>
                <a:srgbClr val="626469"/>
              </a:solidFill>
              <a:latin typeface="Arial"/>
            </a:endParaRPr>
          </a:p>
          <a:p>
            <a:pPr marL="180975" indent="-180975">
              <a:spcBef>
                <a:spcPct val="20000"/>
              </a:spcBef>
              <a:buClr>
                <a:srgbClr val="626469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2800" kern="0" dirty="0" smtClean="0">
                <a:solidFill>
                  <a:srgbClr val="00B0F0"/>
                </a:solidFill>
                <a:latin typeface="Arial"/>
              </a:rPr>
              <a:t>Изменение</a:t>
            </a:r>
            <a:r>
              <a:rPr lang="en-US" sz="2000" kern="0" dirty="0" smtClean="0">
                <a:solidFill>
                  <a:srgbClr val="626469"/>
                </a:solidFill>
                <a:latin typeface="Arial"/>
              </a:rPr>
              <a:t> </a:t>
            </a:r>
            <a:r>
              <a:rPr lang="ru-RU" sz="2000" kern="0" dirty="0" smtClean="0">
                <a:solidFill>
                  <a:srgbClr val="626469"/>
                </a:solidFill>
                <a:latin typeface="Arial"/>
              </a:rPr>
              <a:t>параметров конфигурации каналов</a:t>
            </a:r>
            <a:endParaRPr lang="en-US" sz="2000" kern="0" dirty="0" smtClean="0">
              <a:solidFill>
                <a:srgbClr val="626469"/>
              </a:solidFill>
              <a:latin typeface="Arial"/>
            </a:endParaRPr>
          </a:p>
          <a:p>
            <a:pPr marL="180975" indent="-180975">
              <a:spcBef>
                <a:spcPct val="20000"/>
              </a:spcBef>
              <a:buClr>
                <a:srgbClr val="626469"/>
              </a:buClr>
              <a:buSzPct val="160000"/>
              <a:buFont typeface="Arial" pitchFamily="34" charset="0"/>
              <a:buChar char="•"/>
              <a:defRPr/>
            </a:pPr>
            <a:r>
              <a:rPr lang="ru-RU" sz="2000" kern="0" dirty="0" smtClean="0">
                <a:solidFill>
                  <a:srgbClr val="626469"/>
                </a:solidFill>
                <a:latin typeface="Arial"/>
              </a:rPr>
              <a:t>Автоматическая конфигурация  модулей </a:t>
            </a:r>
            <a:r>
              <a:rPr lang="ru-RU" sz="2800" kern="0" dirty="0" smtClean="0">
                <a:solidFill>
                  <a:srgbClr val="00B0F0"/>
                </a:solidFill>
                <a:latin typeface="Arial"/>
              </a:rPr>
              <a:t>Горячей замены</a:t>
            </a:r>
            <a:r>
              <a:rPr lang="en-US" sz="2800" kern="0" dirty="0" smtClean="0">
                <a:solidFill>
                  <a:srgbClr val="626469"/>
                </a:solidFill>
              </a:rPr>
              <a:t> </a:t>
            </a:r>
            <a:endParaRPr lang="en-US" sz="2800" kern="0" dirty="0" smtClean="0">
              <a:solidFill>
                <a:srgbClr val="626469"/>
              </a:solidFill>
              <a:latin typeface="Arial"/>
            </a:endParaRPr>
          </a:p>
          <a:p>
            <a:pPr marL="180975" indent="-180975">
              <a:spcBef>
                <a:spcPct val="20000"/>
              </a:spcBef>
              <a:buClr>
                <a:srgbClr val="626469"/>
              </a:buClr>
              <a:buSzPct val="160000"/>
              <a:buFont typeface="Arial" pitchFamily="34" charset="0"/>
              <a:buChar char="•"/>
              <a:defRPr/>
            </a:pPr>
            <a:r>
              <a:rPr lang="ru-RU" sz="2000" kern="0" dirty="0" smtClean="0">
                <a:solidFill>
                  <a:srgbClr val="626469"/>
                </a:solidFill>
                <a:latin typeface="Arial"/>
              </a:rPr>
              <a:t>Изменеие</a:t>
            </a:r>
            <a:r>
              <a:rPr lang="en-US" sz="2000" kern="0" dirty="0" smtClean="0">
                <a:solidFill>
                  <a:srgbClr val="626469"/>
                </a:solidFill>
                <a:latin typeface="Arial"/>
              </a:rPr>
              <a:t> </a:t>
            </a:r>
            <a:r>
              <a:rPr lang="ru-RU" sz="2800" kern="0" dirty="0" smtClean="0">
                <a:solidFill>
                  <a:srgbClr val="00B0F0"/>
                </a:solidFill>
                <a:latin typeface="Arial"/>
              </a:rPr>
              <a:t>Прикладного приложения</a:t>
            </a:r>
            <a:r>
              <a:rPr lang="en-US" sz="2800" kern="0" dirty="0" smtClean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2000" kern="0" dirty="0" smtClean="0">
                <a:solidFill>
                  <a:srgbClr val="626469"/>
                </a:solidFill>
                <a:latin typeface="Arial"/>
              </a:rPr>
              <a:t>без остановки процесса</a:t>
            </a:r>
            <a:endParaRPr lang="en-US" sz="2000" kern="0" dirty="0" smtClean="0">
              <a:solidFill>
                <a:srgbClr val="626469"/>
              </a:solidFill>
              <a:latin typeface="Arial"/>
            </a:endParaRPr>
          </a:p>
          <a:p>
            <a:pPr marL="541338" lvl="1" indent="-180975">
              <a:spcBef>
                <a:spcPct val="20000"/>
              </a:spcBef>
              <a:buClr>
                <a:srgbClr val="626469"/>
              </a:buClr>
              <a:defRPr/>
            </a:pPr>
            <a:endParaRPr lang="en-US" sz="2000" kern="0" dirty="0" smtClean="0">
              <a:solidFill>
                <a:srgbClr val="626469"/>
              </a:solidFill>
              <a:latin typeface="Arial"/>
            </a:endParaRPr>
          </a:p>
          <a:p>
            <a:pPr marL="541338" lvl="1" indent="-180975">
              <a:spcBef>
                <a:spcPct val="20000"/>
              </a:spcBef>
              <a:buClr>
                <a:srgbClr val="626469"/>
              </a:buClr>
              <a:defRPr/>
            </a:pPr>
            <a:endParaRPr lang="en-US" sz="2000" kern="0" dirty="0" smtClean="0">
              <a:solidFill>
                <a:srgbClr val="626469"/>
              </a:solidFill>
              <a:latin typeface="Arial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3059832" y="436300"/>
            <a:ext cx="5904656" cy="11521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solidFill>
                  <a:srgbClr val="FFFFFF"/>
                </a:solidFill>
              </a:rPr>
              <a:t>Изменение архитектуры </a:t>
            </a:r>
            <a:r>
              <a:rPr lang="ru-RU" sz="3200" dirty="0" smtClean="0">
                <a:solidFill>
                  <a:srgbClr val="FFFFFF"/>
                </a:solidFill>
              </a:rPr>
              <a:t>без остановки процесса</a:t>
            </a:r>
            <a:endParaRPr lang="fr-FR" sz="3200" dirty="0" smtClean="0">
              <a:solidFill>
                <a:srgbClr val="FFFFFF"/>
              </a:solidFill>
            </a:endParaRPr>
          </a:p>
        </p:txBody>
      </p:sp>
      <p:pic>
        <p:nvPicPr>
          <p:cNvPr id="18" name="Image 17" descr="Arrow_dow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-149074"/>
            <a:ext cx="1361250" cy="1935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71406" y="291902"/>
            <a:ext cx="2916418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93062" y="363910"/>
            <a:ext cx="288032" cy="2880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9682" y="291902"/>
            <a:ext cx="2355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Простота и гибкость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rrow_dow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-171400"/>
            <a:ext cx="1361250" cy="1935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844824"/>
            <a:ext cx="8208962" cy="3960440"/>
          </a:xfrm>
        </p:spPr>
        <p:txBody>
          <a:bodyPr rIns="0" bIns="0"/>
          <a:lstStyle/>
          <a:p>
            <a:pPr lvl="1">
              <a:buSzPct val="90000"/>
            </a:pPr>
            <a:r>
              <a:rPr lang="fr-FR" sz="2000" dirty="0" smtClean="0"/>
              <a:t>Ethernet</a:t>
            </a:r>
            <a:r>
              <a:rPr lang="ru-RU" sz="2800" dirty="0" smtClean="0">
                <a:solidFill>
                  <a:srgbClr val="00B0F0"/>
                </a:solidFill>
              </a:rPr>
              <a:t> обеспечивает доступ  к любой информации</a:t>
            </a:r>
            <a:endParaRPr lang="en-US" sz="2800" dirty="0" smtClean="0">
              <a:solidFill>
                <a:srgbClr val="00B0F0"/>
              </a:solidFill>
            </a:endParaRPr>
          </a:p>
          <a:p>
            <a:pPr lvl="1">
              <a:buSzPct val="65000"/>
            </a:pPr>
            <a:r>
              <a:rPr lang="ru-RU" sz="2800" dirty="0" smtClean="0">
                <a:solidFill>
                  <a:srgbClr val="00B0F0"/>
                </a:solidFill>
              </a:rPr>
              <a:t>Простой доступ и мобильная диагностика</a:t>
            </a:r>
            <a:endParaRPr lang="en-US" sz="2800" dirty="0" smtClean="0">
              <a:solidFill>
                <a:srgbClr val="00B0F0"/>
              </a:solidFill>
            </a:endParaRPr>
          </a:p>
          <a:p>
            <a:pPr lvl="1">
              <a:buSzPct val="90000"/>
            </a:pPr>
            <a:r>
              <a:rPr lang="ru-RU" sz="2000" dirty="0" smtClean="0"/>
              <a:t>Интегрированный</a:t>
            </a:r>
            <a:r>
              <a:rPr lang="en-US" sz="2000" dirty="0" smtClean="0"/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web</a:t>
            </a:r>
            <a:r>
              <a:rPr lang="ru-RU" sz="2800" dirty="0" smtClean="0">
                <a:solidFill>
                  <a:srgbClr val="00B0F0"/>
                </a:solidFill>
              </a:rPr>
              <a:t>-доступ </a:t>
            </a:r>
            <a:r>
              <a:rPr lang="ru-RU" sz="2000" dirty="0" smtClean="0"/>
              <a:t>для получения информации</a:t>
            </a:r>
            <a:endParaRPr lang="en-US" sz="2000" dirty="0" smtClean="0"/>
          </a:p>
          <a:p>
            <a:pPr lvl="1">
              <a:buSzPct val="65000"/>
            </a:pPr>
            <a:r>
              <a:rPr lang="ru-RU" sz="2800" dirty="0" smtClean="0">
                <a:solidFill>
                  <a:srgbClr val="00B0F0"/>
                </a:solidFill>
              </a:rPr>
              <a:t>Легкая</a:t>
            </a:r>
            <a:r>
              <a:rPr lang="en-GB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интеграция</a:t>
            </a:r>
            <a:r>
              <a:rPr lang="en-GB" sz="2800" dirty="0" smtClean="0">
                <a:solidFill>
                  <a:srgbClr val="00B0F0"/>
                </a:solidFill>
              </a:rPr>
              <a:t> HMI </a:t>
            </a:r>
            <a:r>
              <a:rPr lang="ru-RU" sz="2000" dirty="0" smtClean="0"/>
              <a:t>устройств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000" dirty="0" smtClean="0"/>
              <a:t>благодаря специальному порту</a:t>
            </a:r>
            <a:endParaRPr lang="en-GB" sz="2000" dirty="0" smtClean="0"/>
          </a:p>
          <a:p>
            <a:pPr lvl="1">
              <a:buSzPct val="90000"/>
            </a:pPr>
            <a:r>
              <a:rPr lang="ru-RU" sz="2000" dirty="0" smtClean="0"/>
              <a:t>Управление</a:t>
            </a:r>
            <a:r>
              <a:rPr lang="en-US" sz="2000" dirty="0" smtClean="0"/>
              <a:t> </a:t>
            </a:r>
            <a:r>
              <a:rPr lang="ru-RU" sz="2000" dirty="0" smtClean="0"/>
              <a:t>и доступ </a:t>
            </a:r>
            <a:r>
              <a:rPr lang="en-US" sz="2800" dirty="0" smtClean="0">
                <a:solidFill>
                  <a:srgbClr val="00B0F0"/>
                </a:solidFill>
              </a:rPr>
              <a:t>SCADA </a:t>
            </a:r>
            <a:r>
              <a:rPr lang="ru-RU" sz="2800" dirty="0" smtClean="0">
                <a:solidFill>
                  <a:srgbClr val="00B0F0"/>
                </a:solidFill>
              </a:rPr>
              <a:t>экранами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на</a:t>
            </a:r>
            <a:r>
              <a:rPr lang="en-US" sz="2800" dirty="0" smtClean="0">
                <a:solidFill>
                  <a:srgbClr val="00B0F0"/>
                </a:solidFill>
              </a:rPr>
              <a:t> HMI</a:t>
            </a:r>
            <a:endParaRPr lang="en-US" sz="2000" strike="sngStrike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059832" y="436300"/>
            <a:ext cx="6084168" cy="97647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solidFill>
                  <a:srgbClr val="FFFFFF"/>
                </a:solidFill>
              </a:rPr>
              <a:t>Постоянная диагностика</a:t>
            </a:r>
            <a:endParaRPr lang="fr-FR" sz="3600" dirty="0" smtClean="0">
              <a:solidFill>
                <a:srgbClr val="FFFFFF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71406" y="291902"/>
            <a:ext cx="2988426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93062" y="363910"/>
            <a:ext cx="288032" cy="2880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62646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9682" y="291902"/>
            <a:ext cx="2355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Простота и гибкость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M580 </a:t>
            </a:r>
            <a:r>
              <a:rPr lang="ru-RU" dirty="0" smtClean="0"/>
              <a:t>платформа. </a:t>
            </a:r>
            <a:r>
              <a:rPr lang="ru-RU" dirty="0" smtClean="0">
                <a:solidFill>
                  <a:schemeClr val="accent2"/>
                </a:solidFill>
              </a:rPr>
              <a:t>Новые </a:t>
            </a:r>
            <a:r>
              <a:rPr lang="ru-RU" dirty="0" err="1" smtClean="0"/>
              <a:t>референсы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133600"/>
            <a:ext cx="4068763" cy="3024188"/>
          </a:xfrm>
        </p:spPr>
        <p:txBody>
          <a:bodyPr/>
          <a:lstStyle/>
          <a:p>
            <a:r>
              <a:rPr lang="en-US" sz="1800" dirty="0"/>
              <a:t>7 M580 </a:t>
            </a:r>
            <a:r>
              <a:rPr lang="ru-RU" sz="1800" dirty="0" smtClean="0"/>
              <a:t>ЦПУ</a:t>
            </a:r>
            <a:endParaRPr lang="en-US" sz="1800" dirty="0" smtClean="0"/>
          </a:p>
          <a:p>
            <a:r>
              <a:rPr lang="en-US" sz="1800" dirty="0" smtClean="0"/>
              <a:t>1 M580 </a:t>
            </a:r>
            <a:r>
              <a:rPr lang="ru-RU" sz="1800" dirty="0" smtClean="0"/>
              <a:t>модуль </a:t>
            </a:r>
            <a:r>
              <a:rPr lang="en-US" sz="1800" dirty="0" smtClean="0"/>
              <a:t>Ethernet(BMXNOC)</a:t>
            </a:r>
            <a:endParaRPr lang="en-US" sz="1800" dirty="0"/>
          </a:p>
          <a:p>
            <a:r>
              <a:rPr lang="en-US" sz="1800" dirty="0"/>
              <a:t>1 M580 </a:t>
            </a:r>
            <a:r>
              <a:rPr lang="ru-RU" sz="1800" dirty="0" smtClean="0"/>
              <a:t>адаптер удаленного шасси </a:t>
            </a:r>
            <a:r>
              <a:rPr lang="en-US" sz="1800" dirty="0" smtClean="0"/>
              <a:t>(CRA</a:t>
            </a:r>
            <a:r>
              <a:rPr lang="en-US" sz="1800" dirty="0"/>
              <a:t>)</a:t>
            </a:r>
          </a:p>
          <a:p>
            <a:r>
              <a:rPr lang="en-US" sz="1800" dirty="0" smtClean="0"/>
              <a:t>X80 </a:t>
            </a:r>
            <a:r>
              <a:rPr lang="en-US" sz="1800" dirty="0"/>
              <a:t>Ethernet </a:t>
            </a:r>
            <a:r>
              <a:rPr lang="ru-RU" sz="1800" dirty="0" smtClean="0"/>
              <a:t>шасси</a:t>
            </a:r>
            <a:endParaRPr lang="en-US" sz="1800" dirty="0"/>
          </a:p>
          <a:p>
            <a:r>
              <a:rPr lang="en-US" sz="1800" dirty="0"/>
              <a:t>HART </a:t>
            </a:r>
            <a:r>
              <a:rPr lang="ru-RU" sz="1800" dirty="0" smtClean="0"/>
              <a:t>модуль</a:t>
            </a:r>
            <a:endParaRPr lang="en-US" sz="1800" dirty="0"/>
          </a:p>
          <a:p>
            <a:r>
              <a:rPr lang="ru-RU" sz="1800" dirty="0" smtClean="0"/>
              <a:t>Модуль весодозирования</a:t>
            </a:r>
            <a:endParaRPr lang="en-US" sz="1800" dirty="0"/>
          </a:p>
          <a:p>
            <a:r>
              <a:rPr lang="ru-RU" sz="1800" dirty="0" smtClean="0"/>
              <a:t>Поддержка </a:t>
            </a:r>
            <a:r>
              <a:rPr lang="en-US" sz="1800" dirty="0" smtClean="0"/>
              <a:t>PRM</a:t>
            </a:r>
            <a:r>
              <a:rPr lang="ru-RU" sz="1800" dirty="0" smtClean="0"/>
              <a:t> (</a:t>
            </a:r>
            <a:r>
              <a:rPr lang="en-US" sz="1800" dirty="0" err="1" smtClean="0"/>
              <a:t>Profibus</a:t>
            </a:r>
            <a:r>
              <a:rPr lang="en-US" sz="1800" dirty="0" smtClean="0"/>
              <a:t> remote master)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341438"/>
            <a:ext cx="1873250" cy="855662"/>
          </a:xfrm>
          <a:prstGeom prst="rect">
            <a:avLst/>
          </a:prstGeom>
          <a:noFill/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644008" y="2714620"/>
            <a:ext cx="4285710" cy="136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000" bIns="10800"/>
          <a:lstStyle/>
          <a:p>
            <a:pPr marL="180975" indent="-180975">
              <a:spcBef>
                <a:spcPct val="20000"/>
              </a:spcBef>
              <a:buClr>
                <a:srgbClr val="009530"/>
              </a:buClr>
              <a:buFont typeface="Arial" charset="0"/>
              <a:buChar char="●"/>
            </a:pPr>
            <a:r>
              <a:rPr lang="en-US" sz="1600" dirty="0" smtClean="0">
                <a:solidFill>
                  <a:srgbClr val="626469"/>
                </a:solidFill>
              </a:rPr>
              <a:t>M580 </a:t>
            </a:r>
            <a:r>
              <a:rPr lang="ru-RU" sz="1600" dirty="0" smtClean="0">
                <a:solidFill>
                  <a:srgbClr val="626469"/>
                </a:solidFill>
              </a:rPr>
              <a:t>встроенные «</a:t>
            </a:r>
            <a:r>
              <a:rPr lang="en-US" sz="1600" dirty="0" smtClean="0">
                <a:solidFill>
                  <a:srgbClr val="626469"/>
                </a:solidFill>
              </a:rPr>
              <a:t>dual ring switch</a:t>
            </a:r>
            <a:r>
              <a:rPr lang="ru-RU" sz="1600" dirty="0" smtClean="0">
                <a:solidFill>
                  <a:srgbClr val="626469"/>
                </a:solidFill>
              </a:rPr>
              <a:t>» </a:t>
            </a:r>
            <a:r>
              <a:rPr lang="en-US" sz="1600" dirty="0" smtClean="0">
                <a:solidFill>
                  <a:srgbClr val="626469"/>
                </a:solidFill>
              </a:rPr>
              <a:t>(EDRS</a:t>
            </a:r>
            <a:r>
              <a:rPr lang="en-US" sz="1600" dirty="0">
                <a:solidFill>
                  <a:srgbClr val="626469"/>
                </a:solidFill>
              </a:rPr>
              <a:t>)</a:t>
            </a:r>
          </a:p>
          <a:p>
            <a:pPr marL="180975" indent="-180975">
              <a:spcBef>
                <a:spcPct val="20000"/>
              </a:spcBef>
              <a:buClr>
                <a:srgbClr val="009530"/>
              </a:buClr>
              <a:buFont typeface="Arial" charset="0"/>
              <a:buChar char="●"/>
            </a:pPr>
            <a:r>
              <a:rPr lang="en-US" sz="1600" dirty="0" smtClean="0">
                <a:solidFill>
                  <a:srgbClr val="626469"/>
                </a:solidFill>
              </a:rPr>
              <a:t>1 NOC </a:t>
            </a:r>
            <a:r>
              <a:rPr lang="ru-RU" sz="1600" dirty="0" smtClean="0">
                <a:solidFill>
                  <a:srgbClr val="626469"/>
                </a:solidFill>
              </a:rPr>
              <a:t>с функцией роутера</a:t>
            </a:r>
            <a:endParaRPr lang="en-US" sz="1600" dirty="0">
              <a:solidFill>
                <a:srgbClr val="626469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ct val="20000"/>
              </a:spcBef>
              <a:buClr>
                <a:srgbClr val="009530"/>
              </a:buClr>
              <a:buFont typeface="Arial" charset="0"/>
              <a:buChar char="●"/>
            </a:pPr>
            <a:r>
              <a:rPr lang="ru-RU" sz="1600" dirty="0" smtClean="0">
                <a:solidFill>
                  <a:srgbClr val="626469"/>
                </a:solidFill>
              </a:rPr>
              <a:t>Встроенный </a:t>
            </a:r>
            <a:r>
              <a:rPr lang="en-US" sz="1600" dirty="0" err="1" smtClean="0">
                <a:solidFill>
                  <a:srgbClr val="626469"/>
                </a:solidFill>
              </a:rPr>
              <a:t>CanOpen</a:t>
            </a:r>
            <a:r>
              <a:rPr lang="en-US" sz="1600" dirty="0" smtClean="0">
                <a:solidFill>
                  <a:srgbClr val="626469"/>
                </a:solidFill>
              </a:rPr>
              <a:t> Master </a:t>
            </a:r>
            <a:endParaRPr lang="en-US" sz="1600" dirty="0">
              <a:solidFill>
                <a:srgbClr val="626469"/>
              </a:solidFill>
            </a:endParaRPr>
          </a:p>
          <a:p>
            <a:pPr marL="180975" indent="-180975">
              <a:spcBef>
                <a:spcPct val="20000"/>
              </a:spcBef>
              <a:buClr>
                <a:srgbClr val="009530"/>
              </a:buClr>
              <a:buFont typeface="Arial" charset="0"/>
              <a:buChar char="●"/>
            </a:pPr>
            <a:r>
              <a:rPr lang="ru-RU" sz="1600" dirty="0" smtClean="0">
                <a:solidFill>
                  <a:srgbClr val="626469"/>
                </a:solidFill>
              </a:rPr>
              <a:t>Встроенный </a:t>
            </a:r>
            <a:r>
              <a:rPr lang="en-US" sz="1600" dirty="0" err="1" smtClean="0">
                <a:solidFill>
                  <a:srgbClr val="626469"/>
                </a:solidFill>
              </a:rPr>
              <a:t>Profibus</a:t>
            </a:r>
            <a:r>
              <a:rPr lang="en-US" sz="1600" dirty="0" smtClean="0">
                <a:solidFill>
                  <a:srgbClr val="626469"/>
                </a:solidFill>
              </a:rPr>
              <a:t> Master </a:t>
            </a:r>
            <a:endParaRPr lang="en-US" sz="1600" dirty="0">
              <a:solidFill>
                <a:srgbClr val="626469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ct val="20000"/>
              </a:spcBef>
              <a:buClr>
                <a:srgbClr val="009530"/>
              </a:buClr>
              <a:buFont typeface="Arial" charset="0"/>
              <a:buChar char="●"/>
            </a:pPr>
            <a:endParaRPr lang="en-US" sz="1600" dirty="0">
              <a:solidFill>
                <a:srgbClr val="009530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ct val="20000"/>
              </a:spcBef>
              <a:buClr>
                <a:srgbClr val="009530"/>
              </a:buClr>
              <a:buFont typeface="Arial" charset="0"/>
              <a:buChar char="●"/>
            </a:pPr>
            <a:endParaRPr lang="en-US" sz="1600" dirty="0">
              <a:solidFill>
                <a:srgbClr val="009530"/>
              </a:solidFill>
            </a:endParaRP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1476375" y="1412875"/>
            <a:ext cx="1800225" cy="576263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979613" y="1485900"/>
            <a:ext cx="792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2013</a:t>
            </a:r>
          </a:p>
        </p:txBody>
      </p:sp>
      <p:pic>
        <p:nvPicPr>
          <p:cNvPr id="78858" name="Picture 10" descr="M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516587"/>
            <a:ext cx="720725" cy="720725"/>
          </a:xfrm>
          <a:prstGeom prst="rect">
            <a:avLst/>
          </a:prstGeom>
          <a:noFill/>
        </p:spPr>
      </p:pic>
      <p:pic>
        <p:nvPicPr>
          <p:cNvPr id="78859" name="Picture 11" descr="Food_and_b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0325" y="5554663"/>
            <a:ext cx="647700" cy="647700"/>
          </a:xfrm>
          <a:prstGeom prst="rect">
            <a:avLst/>
          </a:prstGeom>
          <a:noFill/>
        </p:spPr>
      </p:pic>
      <p:pic>
        <p:nvPicPr>
          <p:cNvPr id="78860" name="Picture 12" descr="W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5481638"/>
            <a:ext cx="755650" cy="755650"/>
          </a:xfrm>
          <a:prstGeom prst="rect">
            <a:avLst/>
          </a:prstGeom>
          <a:noFill/>
        </p:spPr>
      </p:pic>
      <p:sp>
        <p:nvSpPr>
          <p:cNvPr id="78864" name="Line 16"/>
          <p:cNvSpPr>
            <a:spLocks noChangeShapeType="1"/>
          </p:cNvSpPr>
          <p:nvPr/>
        </p:nvSpPr>
        <p:spPr bwMode="auto">
          <a:xfrm>
            <a:off x="4427538" y="2205038"/>
            <a:ext cx="0" cy="4464050"/>
          </a:xfrm>
          <a:prstGeom prst="line">
            <a:avLst/>
          </a:prstGeom>
          <a:noFill/>
          <a:ln w="57150" cap="rnd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pic>
        <p:nvPicPr>
          <p:cNvPr id="78868" name="Picture 20" descr="OG_Pipe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2488" y="5626100"/>
            <a:ext cx="576262" cy="576263"/>
          </a:xfrm>
          <a:prstGeom prst="rect">
            <a:avLst/>
          </a:prstGeom>
          <a:noFill/>
        </p:spPr>
      </p:pic>
      <p:pic>
        <p:nvPicPr>
          <p:cNvPr id="78869" name="Picture 21" descr="Hydr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0188" y="5554663"/>
            <a:ext cx="646112" cy="646112"/>
          </a:xfrm>
          <a:prstGeom prst="rect">
            <a:avLst/>
          </a:prstGeom>
          <a:noFill/>
        </p:spPr>
      </p:pic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5343543" y="1423977"/>
            <a:ext cx="1800225" cy="576263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846781" y="1497002"/>
            <a:ext cx="792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2014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4714876" y="2143116"/>
            <a:ext cx="424976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000" bIns="10800"/>
          <a:lstStyle/>
          <a:p>
            <a:pPr marL="180975" indent="-180975">
              <a:spcBef>
                <a:spcPct val="20000"/>
              </a:spcBef>
              <a:buClr>
                <a:srgbClr val="009530"/>
              </a:buClr>
              <a:buFont typeface="Arial" charset="0"/>
              <a:buChar char="●"/>
            </a:pPr>
            <a:r>
              <a:rPr lang="en-US" sz="1600" dirty="0" smtClean="0">
                <a:solidFill>
                  <a:srgbClr val="009530"/>
                </a:solidFill>
              </a:rPr>
              <a:t>2 </a:t>
            </a:r>
            <a:r>
              <a:rPr lang="ru-RU" sz="1600" dirty="0" smtClean="0">
                <a:solidFill>
                  <a:srgbClr val="009530"/>
                </a:solidFill>
              </a:rPr>
              <a:t>Генерация</a:t>
            </a:r>
            <a:r>
              <a:rPr lang="en-US" sz="1600" dirty="0" smtClean="0">
                <a:solidFill>
                  <a:srgbClr val="009530"/>
                </a:solidFill>
              </a:rPr>
              <a:t> BMENEOC</a:t>
            </a:r>
            <a:endParaRPr lang="en-US" sz="1600" dirty="0">
              <a:solidFill>
                <a:srgbClr val="009530"/>
              </a:solidFill>
            </a:endParaRP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5364088" y="4077072"/>
            <a:ext cx="1800225" cy="576263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861056" y="4068770"/>
            <a:ext cx="79216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4714876" y="4714884"/>
            <a:ext cx="424976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000" bIns="10800"/>
          <a:lstStyle/>
          <a:p>
            <a:pPr marL="180975" indent="-180975">
              <a:spcBef>
                <a:spcPct val="20000"/>
              </a:spcBef>
              <a:buClr>
                <a:srgbClr val="009530"/>
              </a:buClr>
              <a:buFont typeface="Arial" charset="0"/>
              <a:buChar char="●"/>
            </a:pPr>
            <a:r>
              <a:rPr lang="ru-RU" sz="1600" dirty="0" smtClean="0">
                <a:solidFill>
                  <a:srgbClr val="009530"/>
                </a:solidFill>
              </a:rPr>
              <a:t>ПАЗ</a:t>
            </a:r>
            <a:endParaRPr lang="en-US" sz="1600" dirty="0">
              <a:solidFill>
                <a:srgbClr val="009530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5357818" y="5138753"/>
            <a:ext cx="1800225" cy="576263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5861056" y="5211778"/>
            <a:ext cx="79216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2016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4714876" y="5715016"/>
            <a:ext cx="424976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000" bIns="10800"/>
          <a:lstStyle/>
          <a:p>
            <a:pPr marL="180975" indent="-180975">
              <a:spcBef>
                <a:spcPct val="20000"/>
              </a:spcBef>
              <a:buClr>
                <a:srgbClr val="009530"/>
              </a:buClr>
              <a:buFont typeface="Arial" charset="0"/>
              <a:buChar char="●"/>
            </a:pPr>
            <a:r>
              <a:rPr lang="en-US" sz="1600" dirty="0" smtClean="0">
                <a:solidFill>
                  <a:srgbClr val="009530"/>
                </a:solidFill>
              </a:rPr>
              <a:t>HSBY</a:t>
            </a:r>
            <a:endParaRPr lang="en-US" sz="1600" dirty="0">
              <a:solidFill>
                <a:srgbClr val="00953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M580 </a:t>
            </a:r>
            <a:r>
              <a:rPr lang="ru-RU" dirty="0" smtClean="0"/>
              <a:t>ЦПУ</a:t>
            </a:r>
            <a:r>
              <a:rPr lang="en-GB" dirty="0" smtClean="0"/>
              <a:t> </a:t>
            </a:r>
            <a:r>
              <a:rPr lang="en-GB" dirty="0"/>
              <a:t>: </a:t>
            </a:r>
            <a:r>
              <a:rPr lang="ru-RU" dirty="0" smtClean="0"/>
              <a:t>основные принципы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711325"/>
            <a:ext cx="4064000" cy="4525963"/>
          </a:xfrm>
        </p:spPr>
        <p:txBody>
          <a:bodyPr/>
          <a:lstStyle/>
          <a:p>
            <a:r>
              <a:rPr lang="ru-RU" sz="1800" dirty="0" err="1" smtClean="0"/>
              <a:t>Масштабируемость</a:t>
            </a:r>
            <a:r>
              <a:rPr lang="ru-RU" sz="1800" dirty="0" smtClean="0"/>
              <a:t> предложения под требования проекта</a:t>
            </a:r>
            <a:endParaRPr lang="en-GB" sz="1800" dirty="0"/>
          </a:p>
          <a:p>
            <a:pPr lvl="1"/>
            <a:r>
              <a:rPr lang="en-GB" sz="1600" dirty="0"/>
              <a:t>4 </a:t>
            </a:r>
            <a:r>
              <a:rPr lang="ru-RU" sz="1600" dirty="0" smtClean="0"/>
              <a:t>Уровня памяти</a:t>
            </a:r>
            <a:r>
              <a:rPr lang="en-GB" sz="1600" dirty="0" smtClean="0"/>
              <a:t> </a:t>
            </a:r>
            <a:r>
              <a:rPr lang="en-GB" sz="1600" dirty="0"/>
              <a:t>P58</a:t>
            </a:r>
            <a:r>
              <a:rPr lang="en-GB" sz="1600" b="1" dirty="0"/>
              <a:t>10</a:t>
            </a:r>
            <a:r>
              <a:rPr lang="en-GB" sz="1600" dirty="0"/>
              <a:t>xx, P58</a:t>
            </a:r>
            <a:r>
              <a:rPr lang="en-GB" sz="1600" b="1" dirty="0"/>
              <a:t>20</a:t>
            </a:r>
            <a:r>
              <a:rPr lang="en-GB" sz="1600" dirty="0"/>
              <a:t>xx , P58</a:t>
            </a:r>
            <a:r>
              <a:rPr lang="en-GB" sz="1600" b="1" dirty="0"/>
              <a:t>30</a:t>
            </a:r>
            <a:r>
              <a:rPr lang="en-GB" sz="1600" dirty="0"/>
              <a:t>xx , P58</a:t>
            </a:r>
            <a:r>
              <a:rPr lang="en-GB" sz="1600" b="1" dirty="0"/>
              <a:t>40</a:t>
            </a:r>
            <a:r>
              <a:rPr lang="en-GB" sz="1600" dirty="0"/>
              <a:t>xx</a:t>
            </a:r>
          </a:p>
          <a:p>
            <a:pPr lvl="1"/>
            <a:r>
              <a:rPr lang="en-GB" sz="1600" dirty="0"/>
              <a:t>2 </a:t>
            </a:r>
            <a:r>
              <a:rPr lang="ru-RU" sz="1600" dirty="0" smtClean="0"/>
              <a:t>уровня производительности </a:t>
            </a:r>
            <a:r>
              <a:rPr lang="en-GB" sz="1600" b="1" dirty="0" smtClean="0"/>
              <a:t>30</a:t>
            </a:r>
            <a:r>
              <a:rPr lang="en-GB" sz="1600" dirty="0" smtClean="0"/>
              <a:t> </a:t>
            </a:r>
            <a:r>
              <a:rPr lang="ru-RU" sz="1600" dirty="0" smtClean="0"/>
              <a:t>и</a:t>
            </a:r>
            <a:r>
              <a:rPr lang="en-GB" sz="1600" dirty="0" smtClean="0"/>
              <a:t> </a:t>
            </a:r>
            <a:r>
              <a:rPr lang="en-GB" sz="1600" b="1" dirty="0"/>
              <a:t>40</a:t>
            </a:r>
            <a:r>
              <a:rPr lang="en-GB" sz="1600" dirty="0"/>
              <a:t> </a:t>
            </a:r>
            <a:r>
              <a:rPr lang="ru-RU" sz="1600" dirty="0" smtClean="0"/>
              <a:t>в два раза быстрее </a:t>
            </a:r>
            <a:r>
              <a:rPr lang="en-GB" sz="1600" b="1" dirty="0" smtClean="0"/>
              <a:t>10</a:t>
            </a:r>
            <a:r>
              <a:rPr lang="en-GB" sz="1600" dirty="0" smtClean="0"/>
              <a:t> </a:t>
            </a:r>
            <a:r>
              <a:rPr lang="ru-RU" sz="1600" dirty="0" smtClean="0"/>
              <a:t>и</a:t>
            </a:r>
            <a:r>
              <a:rPr lang="en-GB" sz="1600" dirty="0" smtClean="0"/>
              <a:t> </a:t>
            </a:r>
            <a:r>
              <a:rPr lang="en-GB" sz="1600" b="1" dirty="0"/>
              <a:t>20</a:t>
            </a:r>
          </a:p>
          <a:p>
            <a:pPr lvl="1"/>
            <a:r>
              <a:rPr lang="ru-RU" sz="1600" dirty="0" smtClean="0"/>
              <a:t>Сеть</a:t>
            </a:r>
            <a:r>
              <a:rPr lang="en-GB" sz="1600" dirty="0" smtClean="0"/>
              <a:t> </a:t>
            </a:r>
            <a:r>
              <a:rPr lang="ru-RU" sz="1600" dirty="0" smtClean="0"/>
              <a:t>и</a:t>
            </a:r>
            <a:r>
              <a:rPr lang="en-GB" sz="1600" dirty="0" smtClean="0"/>
              <a:t> </a:t>
            </a:r>
            <a:r>
              <a:rPr lang="en-GB" sz="1600" dirty="0"/>
              <a:t>I/O </a:t>
            </a:r>
            <a:r>
              <a:rPr lang="ru-RU" sz="1600" dirty="0" smtClean="0"/>
              <a:t>согласуются с объемом памяти</a:t>
            </a:r>
            <a:endParaRPr lang="en-GB" sz="1600" dirty="0"/>
          </a:p>
          <a:p>
            <a:pPr lvl="1"/>
            <a:endParaRPr lang="en-GB" sz="1600" dirty="0"/>
          </a:p>
          <a:p>
            <a:r>
              <a:rPr lang="ru-RU" sz="1800" dirty="0" smtClean="0"/>
              <a:t>Различные встроенные интерфейсы для разных архитектур</a:t>
            </a:r>
            <a:endParaRPr lang="en-GB" sz="1800" dirty="0"/>
          </a:p>
          <a:p>
            <a:pPr lvl="1"/>
            <a:r>
              <a:rPr lang="en-GB" sz="1600" dirty="0" smtClean="0"/>
              <a:t>Ethernet (</a:t>
            </a:r>
            <a:r>
              <a:rPr lang="en-GB" sz="1600" b="1" dirty="0" smtClean="0">
                <a:solidFill>
                  <a:schemeClr val="accent2"/>
                </a:solidFill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</a:rPr>
              <a:t>как </a:t>
            </a:r>
            <a:r>
              <a:rPr lang="en-GB" sz="1600" b="1" dirty="0" smtClean="0">
                <a:solidFill>
                  <a:schemeClr val="accent2"/>
                </a:solidFill>
              </a:rPr>
              <a:t>BMX </a:t>
            </a:r>
            <a:r>
              <a:rPr lang="en-GB" sz="1600" b="1" dirty="0">
                <a:solidFill>
                  <a:schemeClr val="accent2"/>
                </a:solidFill>
              </a:rPr>
              <a:t>NOC</a:t>
            </a:r>
            <a:r>
              <a:rPr lang="en-GB" sz="1600" dirty="0"/>
              <a:t>) </a:t>
            </a:r>
            <a:r>
              <a:rPr lang="ru-RU" sz="1600" dirty="0" smtClean="0"/>
              <a:t>для архитектур</a:t>
            </a:r>
            <a:r>
              <a:rPr lang="en-GB" sz="1600" dirty="0" smtClean="0"/>
              <a:t> A</a:t>
            </a:r>
            <a:r>
              <a:rPr lang="ru-RU" sz="1600" dirty="0" smtClean="0"/>
              <a:t> и</a:t>
            </a:r>
            <a:r>
              <a:rPr lang="en-GB" sz="1600" dirty="0" smtClean="0"/>
              <a:t> </a:t>
            </a:r>
            <a:r>
              <a:rPr lang="en-GB" sz="1600" dirty="0"/>
              <a:t>B </a:t>
            </a:r>
            <a:r>
              <a:rPr lang="en-GB" sz="1600" dirty="0" smtClean="0">
                <a:sym typeface="Wingdings" pitchFamily="2" charset="2"/>
              </a:rPr>
              <a:t> </a:t>
            </a:r>
            <a:r>
              <a:rPr lang="en-GB" sz="1600" dirty="0"/>
              <a:t>P58xx</a:t>
            </a:r>
            <a:r>
              <a:rPr lang="en-GB" sz="1600" b="1" dirty="0"/>
              <a:t>20</a:t>
            </a:r>
          </a:p>
          <a:p>
            <a:pPr lvl="1"/>
            <a:r>
              <a:rPr lang="ru-RU" sz="1600" dirty="0" smtClean="0"/>
              <a:t>Двойной</a:t>
            </a:r>
            <a:r>
              <a:rPr lang="en-GB" sz="1600" dirty="0" smtClean="0"/>
              <a:t> </a:t>
            </a:r>
            <a:r>
              <a:rPr lang="en-GB" sz="1600" dirty="0"/>
              <a:t>E-RIO </a:t>
            </a:r>
            <a:r>
              <a:rPr lang="ru-RU" sz="1600" dirty="0" smtClean="0"/>
              <a:t>порт</a:t>
            </a:r>
            <a:r>
              <a:rPr lang="en-GB" sz="1600" dirty="0" smtClean="0"/>
              <a:t> (</a:t>
            </a:r>
            <a:r>
              <a:rPr lang="ru-RU" sz="1600" b="1" dirty="0" smtClean="0">
                <a:solidFill>
                  <a:schemeClr val="accent2"/>
                </a:solidFill>
              </a:rPr>
              <a:t>как</a:t>
            </a:r>
            <a:r>
              <a:rPr lang="en-GB" sz="1600" b="1" dirty="0" smtClean="0">
                <a:solidFill>
                  <a:schemeClr val="accent2"/>
                </a:solidFill>
              </a:rPr>
              <a:t> </a:t>
            </a:r>
            <a:r>
              <a:rPr lang="en-GB" sz="1600" b="1" dirty="0">
                <a:solidFill>
                  <a:schemeClr val="accent2"/>
                </a:solidFill>
              </a:rPr>
              <a:t>Quantum </a:t>
            </a:r>
            <a:r>
              <a:rPr lang="en-GB" sz="1600" b="1" dirty="0" smtClean="0">
                <a:solidFill>
                  <a:schemeClr val="accent2"/>
                </a:solidFill>
              </a:rPr>
              <a:t>Eth</a:t>
            </a:r>
            <a:r>
              <a:rPr lang="en-GB" sz="1600" b="1" dirty="0">
                <a:solidFill>
                  <a:schemeClr val="accent2"/>
                </a:solidFill>
              </a:rPr>
              <a:t>. CRP</a:t>
            </a:r>
            <a:r>
              <a:rPr lang="en-GB" sz="1600" dirty="0"/>
              <a:t>) </a:t>
            </a:r>
            <a:r>
              <a:rPr lang="ru-RU" sz="1600" dirty="0" smtClean="0"/>
              <a:t>для архитектур С</a:t>
            </a:r>
            <a:r>
              <a:rPr lang="en-GB" sz="1600" dirty="0" smtClean="0">
                <a:sym typeface="Wingdings" pitchFamily="2" charset="2"/>
              </a:rPr>
              <a:t> </a:t>
            </a:r>
            <a:r>
              <a:rPr lang="en-GB" sz="1600" dirty="0"/>
              <a:t>P58xx</a:t>
            </a:r>
            <a:r>
              <a:rPr lang="en-GB" sz="1600" b="1" dirty="0"/>
              <a:t>40</a:t>
            </a:r>
            <a:endParaRPr lang="en-GB" sz="1600" dirty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2205038"/>
            <a:ext cx="1069975" cy="1770062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96336" y="404664"/>
            <a:ext cx="936625" cy="503237"/>
            <a:chOff x="1791" y="1570"/>
            <a:chExt cx="590" cy="317"/>
          </a:xfrm>
        </p:grpSpPr>
        <p:sp>
          <p:nvSpPr>
            <p:cNvPr id="89094" name="Oval 6"/>
            <p:cNvSpPr>
              <a:spLocks noChangeArrowheads="1"/>
            </p:cNvSpPr>
            <p:nvPr/>
          </p:nvSpPr>
          <p:spPr bwMode="auto">
            <a:xfrm>
              <a:off x="1791" y="1570"/>
              <a:ext cx="589" cy="31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89095" name="Text Box 7"/>
            <p:cNvSpPr txBox="1">
              <a:spLocks noChangeArrowheads="1"/>
            </p:cNvSpPr>
            <p:nvPr/>
          </p:nvSpPr>
          <p:spPr bwMode="auto">
            <a:xfrm>
              <a:off x="1791" y="1616"/>
              <a:ext cx="59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i="1" dirty="0">
                  <a:solidFill>
                    <a:srgbClr val="FFFFFF"/>
                  </a:solidFill>
                </a:rPr>
                <a:t>NEW</a:t>
              </a:r>
            </a:p>
          </p:txBody>
        </p:sp>
      </p:grp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1450975" y="3286125"/>
            <a:ext cx="1152525" cy="15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1306513" y="3429000"/>
            <a:ext cx="1152525" cy="15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2439988" y="3409950"/>
            <a:ext cx="9525" cy="51435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2603500" y="3267075"/>
            <a:ext cx="0" cy="5222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074863" y="3760788"/>
            <a:ext cx="249713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b="1">
                <a:solidFill>
                  <a:srgbClr val="626469"/>
                </a:solidFill>
              </a:rPr>
              <a:t>I/Os Network</a:t>
            </a:r>
          </a:p>
          <a:p>
            <a:pPr algn="ctr">
              <a:lnSpc>
                <a:spcPct val="80000"/>
              </a:lnSpc>
            </a:pPr>
            <a:r>
              <a:rPr lang="en-US" sz="1000" b="1" i="1">
                <a:solidFill>
                  <a:srgbClr val="009530"/>
                </a:solidFill>
              </a:rPr>
              <a:t>EtherNet/IP </a:t>
            </a:r>
            <a:r>
              <a:rPr lang="en-US" sz="1000" b="1" i="1">
                <a:solidFill>
                  <a:srgbClr val="B10043"/>
                </a:solidFill>
              </a:rPr>
              <a:t>&amp;</a:t>
            </a:r>
            <a:r>
              <a:rPr lang="en-US" sz="1000" b="1" i="1">
                <a:solidFill>
                  <a:srgbClr val="009530"/>
                </a:solidFill>
              </a:rPr>
              <a:t> Modbus/TCP</a:t>
            </a:r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1377950" y="3644900"/>
            <a:ext cx="0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1090613" y="4148138"/>
            <a:ext cx="1325562" cy="433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b="1">
                <a:solidFill>
                  <a:srgbClr val="626469"/>
                </a:solidFill>
              </a:rPr>
              <a:t>HSBY </a:t>
            </a:r>
            <a:r>
              <a:rPr lang="en-US" sz="1000" b="1" i="1">
                <a:solidFill>
                  <a:srgbClr val="B10043"/>
                </a:solidFill>
              </a:rPr>
              <a:t>Optical</a:t>
            </a:r>
            <a:r>
              <a:rPr lang="en-US" sz="1000" b="1">
                <a:solidFill>
                  <a:srgbClr val="626469"/>
                </a:solidFill>
              </a:rPr>
              <a:t> link </a:t>
            </a:r>
          </a:p>
          <a:p>
            <a:pPr algn="ctr">
              <a:lnSpc>
                <a:spcPct val="80000"/>
              </a:lnSpc>
            </a:pPr>
            <a:r>
              <a:rPr lang="en-US" sz="1000" b="1">
                <a:solidFill>
                  <a:srgbClr val="626469"/>
                </a:solidFill>
              </a:rPr>
              <a:t> (Launch 2/3 TBC)</a:t>
            </a:r>
            <a:r>
              <a:rPr lang="en-US">
                <a:solidFill>
                  <a:srgbClr val="626469"/>
                </a:solidFill>
              </a:rPr>
              <a:t> </a:t>
            </a:r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377950" y="3068638"/>
            <a:ext cx="1152525" cy="15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2530475" y="2925763"/>
            <a:ext cx="6667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b="1">
                <a:solidFill>
                  <a:srgbClr val="626469"/>
                </a:solidFill>
              </a:rPr>
              <a:t>Service </a:t>
            </a:r>
          </a:p>
          <a:p>
            <a:pPr algn="ctr">
              <a:lnSpc>
                <a:spcPct val="80000"/>
              </a:lnSpc>
            </a:pPr>
            <a:r>
              <a:rPr lang="en-US" sz="1000" b="1">
                <a:solidFill>
                  <a:srgbClr val="626469"/>
                </a:solidFill>
              </a:rPr>
              <a:t>Port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279400" y="3971925"/>
            <a:ext cx="950913" cy="458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b="1">
                <a:solidFill>
                  <a:srgbClr val="626469"/>
                </a:solidFill>
              </a:rPr>
              <a:t>Data storage</a:t>
            </a:r>
          </a:p>
          <a:p>
            <a:pPr algn="ctr">
              <a:lnSpc>
                <a:spcPct val="80000"/>
              </a:lnSpc>
            </a:pPr>
            <a:r>
              <a:rPr lang="en-US" sz="1000" b="1">
                <a:solidFill>
                  <a:srgbClr val="626469"/>
                </a:solidFill>
              </a:rPr>
              <a:t>SD card</a:t>
            </a:r>
          </a:p>
          <a:p>
            <a:pPr algn="ctr">
              <a:lnSpc>
                <a:spcPct val="80000"/>
              </a:lnSpc>
            </a:pPr>
            <a:endParaRPr lang="en-US" sz="1000" b="1">
              <a:solidFill>
                <a:srgbClr val="626469"/>
              </a:solidFill>
            </a:endParaRPr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flipH="1">
            <a:off x="587375" y="3644900"/>
            <a:ext cx="574675" cy="15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>
            <a:off x="587375" y="3644900"/>
            <a:ext cx="0" cy="3603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1522413" y="2852738"/>
            <a:ext cx="863600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2459038" y="2636838"/>
            <a:ext cx="6619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b="1">
                <a:solidFill>
                  <a:srgbClr val="626469"/>
                </a:solidFill>
              </a:rPr>
              <a:t>USB 2.0</a:t>
            </a:r>
          </a:p>
          <a:p>
            <a:pPr algn="ctr">
              <a:lnSpc>
                <a:spcPct val="80000"/>
              </a:lnSpc>
            </a:pPr>
            <a:r>
              <a:rPr lang="en-US" sz="1000" b="1">
                <a:solidFill>
                  <a:srgbClr val="626469"/>
                </a:solidFill>
              </a:rPr>
              <a:t>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8" name="Group 2"/>
          <p:cNvGraphicFramePr>
            <a:graphicFrameLocks noGrp="1"/>
          </p:cNvGraphicFramePr>
          <p:nvPr>
            <p:ph type="tbl" idx="1"/>
          </p:nvPr>
        </p:nvGraphicFramePr>
        <p:xfrm>
          <a:off x="431800" y="549275"/>
          <a:ext cx="8280400" cy="6012815"/>
        </p:xfrm>
        <a:graphic>
          <a:graphicData uri="http://schemas.openxmlformats.org/drawingml/2006/table">
            <a:tbl>
              <a:tblPr/>
              <a:tblGrid>
                <a:gridCol w="322263"/>
                <a:gridCol w="1800225"/>
                <a:gridCol w="877887"/>
                <a:gridCol w="879475"/>
                <a:gridCol w="877888"/>
                <a:gridCol w="881062"/>
                <a:gridCol w="881063"/>
                <a:gridCol w="879475"/>
                <a:gridCol w="881062"/>
              </a:tblGrid>
              <a:tr h="3508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Процессор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BMEP58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BMEP58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BMEP58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BMEP58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BMEP58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BMEP58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BMEP58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Шасси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Удалённый  ввод/вывод на 2 шасси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x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 x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 x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Ввод</a:t>
                      </a: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/вывод  Цифровой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Аналоговый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1024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2048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2048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3072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3072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4096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4096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Ethe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net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задней панели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Есть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Есть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Есть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Есть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Есть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Есть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Есть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Интегрировано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Порты коммуникации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NOC0401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NOC0401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RIO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+ 1 Service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NOC0401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RIO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+ 1 Service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NOC0401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RIO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+ 1 Service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l"/>
                          <a:tab pos="344488" algn="l"/>
                        </a:tabLst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устройства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+ CI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модули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l"/>
                          <a:tab pos="344488" algn="l"/>
                        </a:tabLst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Memory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In+Out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(KB)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l"/>
                          <a:tab pos="344488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т.ч.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FAST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+ 4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 + 0.5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+ 8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+ 1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 + 16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+ 3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+ 12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1.5 + 1.5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+ 20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+ 4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 + 16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+ 2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 + 24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+ 5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l"/>
                        </a:tabLst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устройства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+ DI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модули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l"/>
                        </a:tabLst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Memory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In+Out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(KB)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+ 2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+ 4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+ 2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+ 4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+ 2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+ 8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+ 2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Сетевые модули (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Память программы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(MB)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Данные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KB)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Хранение данных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(GB)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768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768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1024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2048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2048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831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Производительность 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Булевый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831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Смешанный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Kinstr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/ms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831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Специализированные каналы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8318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Открытые полевые шины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83185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Sensor Bus (AS-i for step1)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83185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I/O event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83185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Timer event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831850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I/O and Timer event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Одновременное использование модулей </a:t>
            </a:r>
            <a:r>
              <a:rPr lang="en-US" dirty="0" smtClean="0"/>
              <a:t>M340</a:t>
            </a:r>
            <a:r>
              <a:rPr lang="ru-RU" dirty="0" smtClean="0"/>
              <a:t> и </a:t>
            </a:r>
            <a:r>
              <a:rPr lang="en-US" dirty="0" smtClean="0"/>
              <a:t>Premium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68413"/>
            <a:ext cx="8280400" cy="5030787"/>
          </a:xfrm>
        </p:spPr>
        <p:txBody>
          <a:bodyPr/>
          <a:lstStyle/>
          <a:p>
            <a:r>
              <a:rPr lang="ru-RU" sz="1600" dirty="0" smtClean="0"/>
              <a:t>Использование всех модулей</a:t>
            </a:r>
            <a:r>
              <a:rPr lang="en-US" sz="1600" dirty="0" smtClean="0"/>
              <a:t> </a:t>
            </a:r>
            <a:r>
              <a:rPr lang="en-US" sz="1600" dirty="0"/>
              <a:t>M340 </a:t>
            </a:r>
            <a:r>
              <a:rPr lang="ru-RU" sz="1600" dirty="0" smtClean="0"/>
              <a:t>включая </a:t>
            </a:r>
            <a:r>
              <a:rPr lang="en-US" sz="1600" dirty="0" smtClean="0"/>
              <a:t>NOE/NOC</a:t>
            </a:r>
            <a:endParaRPr lang="en-US" sz="1600" dirty="0"/>
          </a:p>
          <a:p>
            <a:pPr lvl="1"/>
            <a:r>
              <a:rPr lang="ru-RU" sz="1600" dirty="0" smtClean="0"/>
              <a:t>компактные</a:t>
            </a:r>
            <a:r>
              <a:rPr lang="en-US" sz="1600" dirty="0" smtClean="0"/>
              <a:t> </a:t>
            </a:r>
            <a:r>
              <a:rPr lang="ru-RU" sz="1600" dirty="0" smtClean="0"/>
              <a:t>и прочные </a:t>
            </a:r>
            <a:r>
              <a:rPr lang="en-US" sz="1600" dirty="0" smtClean="0"/>
              <a:t>/ </a:t>
            </a:r>
            <a:r>
              <a:rPr lang="ru-RU" sz="1600" dirty="0" smtClean="0"/>
              <a:t>сертифицированные</a:t>
            </a:r>
            <a:r>
              <a:rPr lang="en-US" sz="1600" dirty="0" smtClean="0"/>
              <a:t>:</a:t>
            </a:r>
            <a:r>
              <a:rPr lang="ru-RU" sz="1600" dirty="0" smtClean="0"/>
              <a:t> международный сертификат Морского регистра</a:t>
            </a:r>
            <a:r>
              <a:rPr lang="en-US" sz="1600" dirty="0" smtClean="0"/>
              <a:t> </a:t>
            </a:r>
            <a:r>
              <a:rPr lang="en-US" sz="1600" dirty="0"/>
              <a:t>/ </a:t>
            </a:r>
            <a:r>
              <a:rPr lang="ru-RU" sz="1600" dirty="0" smtClean="0"/>
              <a:t>«Горячая замена»</a:t>
            </a:r>
            <a:endParaRPr lang="en-US" sz="1600" dirty="0"/>
          </a:p>
          <a:p>
            <a:pPr lvl="1"/>
            <a:r>
              <a:rPr lang="ru-RU" sz="1600" dirty="0" smtClean="0"/>
              <a:t>Сокращение времени обучения</a:t>
            </a:r>
            <a:endParaRPr lang="en-US" sz="1600" dirty="0"/>
          </a:p>
          <a:p>
            <a:r>
              <a:rPr lang="ru-RU" sz="1600" dirty="0" smtClean="0"/>
              <a:t>Использование модулей </a:t>
            </a:r>
            <a:r>
              <a:rPr lang="en-US" sz="1600" dirty="0" smtClean="0"/>
              <a:t>Premium </a:t>
            </a:r>
            <a:r>
              <a:rPr lang="ru-RU" sz="1600" dirty="0" smtClean="0"/>
              <a:t>весь</a:t>
            </a:r>
            <a:r>
              <a:rPr lang="en-US" sz="1600" dirty="0" smtClean="0"/>
              <a:t> </a:t>
            </a:r>
            <a:r>
              <a:rPr lang="en-US" sz="1600" dirty="0"/>
              <a:t>I/O </a:t>
            </a:r>
            <a:r>
              <a:rPr lang="ru-RU" sz="1600" dirty="0" smtClean="0"/>
              <a:t>дискретные</a:t>
            </a:r>
            <a:r>
              <a:rPr lang="en-US" sz="1600" dirty="0" smtClean="0"/>
              <a:t>/</a:t>
            </a:r>
            <a:r>
              <a:rPr lang="ru-RU" sz="1600" dirty="0" smtClean="0"/>
              <a:t>аналоговые</a:t>
            </a:r>
            <a:r>
              <a:rPr lang="en-US" sz="1600" dirty="0" smtClean="0"/>
              <a:t>/</a:t>
            </a:r>
            <a:r>
              <a:rPr lang="ru-RU" sz="1600" dirty="0" smtClean="0"/>
              <a:t>счетчик</a:t>
            </a:r>
            <a:endParaRPr lang="en-US" sz="1600" dirty="0"/>
          </a:p>
          <a:p>
            <a:pPr lvl="1"/>
            <a:r>
              <a:rPr lang="ru-RU" sz="1600" dirty="0" smtClean="0"/>
              <a:t>Плавная миграция для существующей установленной базы</a:t>
            </a:r>
            <a:endParaRPr lang="en-US" sz="1600" dirty="0"/>
          </a:p>
          <a:p>
            <a:r>
              <a:rPr lang="ru-RU" sz="1600" dirty="0" smtClean="0"/>
              <a:t>Использование приложений </a:t>
            </a:r>
            <a:r>
              <a:rPr lang="en-US" sz="1600" dirty="0" smtClean="0"/>
              <a:t>Premium </a:t>
            </a:r>
            <a:r>
              <a:rPr lang="ru-RU" sz="1600" dirty="0" smtClean="0"/>
              <a:t>в </a:t>
            </a:r>
            <a:r>
              <a:rPr lang="en-US" sz="1600" dirty="0" smtClean="0"/>
              <a:t>Unity 8.0</a:t>
            </a:r>
            <a:endParaRPr lang="en-US" sz="1600" dirty="0"/>
          </a:p>
          <a:p>
            <a:pPr lvl="1"/>
            <a:r>
              <a:rPr lang="ru-RU" sz="1600" dirty="0" smtClean="0"/>
              <a:t>Возможность замены</a:t>
            </a:r>
            <a:r>
              <a:rPr lang="en-US" sz="1600" dirty="0" smtClean="0"/>
              <a:t> </a:t>
            </a:r>
            <a:r>
              <a:rPr lang="ru-RU" sz="1600" dirty="0" smtClean="0"/>
              <a:t>локального шасси </a:t>
            </a:r>
            <a:r>
              <a:rPr lang="en-US" sz="1600" dirty="0" smtClean="0"/>
              <a:t>Premium </a:t>
            </a:r>
            <a:r>
              <a:rPr lang="ru-RU" sz="1600" dirty="0" smtClean="0"/>
              <a:t>на</a:t>
            </a:r>
            <a:r>
              <a:rPr lang="en-US" sz="1600" dirty="0" smtClean="0"/>
              <a:t> </a:t>
            </a:r>
            <a:r>
              <a:rPr lang="en-US" sz="1600" dirty="0"/>
              <a:t>M580 </a:t>
            </a:r>
          </a:p>
          <a:p>
            <a:pPr lvl="1"/>
            <a:r>
              <a:rPr lang="en-US" sz="1600" dirty="0"/>
              <a:t>Unity </a:t>
            </a:r>
            <a:r>
              <a:rPr lang="ru-RU" sz="1600" dirty="0" smtClean="0"/>
              <a:t>сохраняет топологию и </a:t>
            </a:r>
            <a:r>
              <a:rPr lang="en-US" sz="1600" dirty="0" smtClean="0"/>
              <a:t>I/Os Premium, </a:t>
            </a:r>
            <a:r>
              <a:rPr lang="ru-RU" sz="1600" dirty="0" smtClean="0"/>
              <a:t>включая удаленные шасси</a:t>
            </a:r>
            <a:endParaRPr lang="en-US" sz="1600" dirty="0"/>
          </a:p>
          <a:p>
            <a:pPr lvl="1">
              <a:buNone/>
            </a:pPr>
            <a:endParaRPr lang="en-US" sz="2000" dirty="0"/>
          </a:p>
        </p:txBody>
      </p:sp>
      <p:pic>
        <p:nvPicPr>
          <p:cNvPr id="79894" name="Picture 22" descr="pf106136 copi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4175" y="1628775"/>
            <a:ext cx="1139825" cy="1354138"/>
          </a:xfrm>
          <a:prstGeom prst="rect">
            <a:avLst/>
          </a:prstGeom>
          <a:noFill/>
        </p:spPr>
      </p:pic>
      <p:sp>
        <p:nvSpPr>
          <p:cNvPr id="79896" name="Rectangle 24"/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rgbClr val="626469"/>
              </a:solidFill>
            </a:endParaRPr>
          </a:p>
        </p:txBody>
      </p:sp>
      <p:graphicFrame>
        <p:nvGraphicFramePr>
          <p:cNvPr id="79895" name="Object 23"/>
          <p:cNvGraphicFramePr>
            <a:graphicFrameLocks noChangeAspect="1"/>
          </p:cNvGraphicFramePr>
          <p:nvPr/>
        </p:nvGraphicFramePr>
        <p:xfrm>
          <a:off x="1692275" y="4125913"/>
          <a:ext cx="7632700" cy="2687637"/>
        </p:xfrm>
        <a:graphic>
          <a:graphicData uri="http://schemas.openxmlformats.org/presentationml/2006/ole">
            <p:oleObj spid="_x0000_s46082" name="Picture" r:id="rId4" imgW="9333749" imgH="3268859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M580 </a:t>
            </a:r>
            <a:r>
              <a:rPr lang="ru-RU" dirty="0" smtClean="0"/>
              <a:t>Шасси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i="1" dirty="0">
                <a:solidFill>
                  <a:schemeClr val="hlink"/>
                </a:solidFill>
                <a:sym typeface="Wingdings" pitchFamily="2" charset="2"/>
              </a:rPr>
              <a:t> </a:t>
            </a:r>
            <a:r>
              <a:rPr lang="ru-RU" sz="2400" b="1" i="1" dirty="0" smtClean="0">
                <a:solidFill>
                  <a:schemeClr val="hlink"/>
                </a:solidFill>
                <a:sym typeface="Wingdings" pitchFamily="2" charset="2"/>
              </a:rPr>
              <a:t>новое</a:t>
            </a:r>
            <a:r>
              <a:rPr lang="en-US" sz="2400" b="1" i="1" dirty="0" smtClean="0">
                <a:solidFill>
                  <a:schemeClr val="hlink"/>
                </a:solidFill>
                <a:sym typeface="Wingdings" pitchFamily="2" charset="2"/>
              </a:rPr>
              <a:t> Ethernet</a:t>
            </a:r>
            <a:r>
              <a:rPr lang="ru-RU" sz="2400" b="1" i="1" dirty="0" smtClean="0">
                <a:solidFill>
                  <a:schemeClr val="hlink"/>
                </a:solidFill>
                <a:sym typeface="Wingdings" pitchFamily="2" charset="2"/>
              </a:rPr>
              <a:t> платформа</a:t>
            </a:r>
            <a:endParaRPr lang="en-US" sz="2400" b="1" i="1" dirty="0">
              <a:solidFill>
                <a:schemeClr val="hlink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/>
              <a:t>M580 </a:t>
            </a:r>
            <a:r>
              <a:rPr lang="ru-RU" sz="1800" dirty="0" smtClean="0"/>
              <a:t>ЦПУ может работать и в стандартном в </a:t>
            </a:r>
            <a:r>
              <a:rPr lang="en-US" sz="1800" dirty="0" smtClean="0"/>
              <a:t>Ethernet </a:t>
            </a:r>
            <a:r>
              <a:rPr lang="ru-RU" sz="1800" dirty="0" smtClean="0"/>
              <a:t>шасси</a:t>
            </a:r>
            <a:endParaRPr lang="en-US" sz="1800" dirty="0"/>
          </a:p>
          <a:p>
            <a:r>
              <a:rPr lang="en-US" sz="1800" dirty="0"/>
              <a:t>Ethernet </a:t>
            </a:r>
            <a:r>
              <a:rPr lang="ru-RU" sz="1800" dirty="0" smtClean="0"/>
              <a:t>шасси доступны на </a:t>
            </a:r>
            <a:r>
              <a:rPr lang="en-US" sz="1800" dirty="0" smtClean="0"/>
              <a:t>4,8 </a:t>
            </a:r>
            <a:r>
              <a:rPr lang="ru-RU" sz="1800" dirty="0" smtClean="0"/>
              <a:t>и</a:t>
            </a:r>
            <a:r>
              <a:rPr lang="en-US" sz="1800" dirty="0" smtClean="0"/>
              <a:t> </a:t>
            </a:r>
            <a:r>
              <a:rPr lang="en-US" sz="1800" dirty="0"/>
              <a:t>12 </a:t>
            </a:r>
            <a:r>
              <a:rPr lang="ru-RU" sz="1800" dirty="0" smtClean="0"/>
              <a:t>слотов</a:t>
            </a:r>
            <a:endParaRPr lang="en-US" sz="1800" dirty="0"/>
          </a:p>
          <a:p>
            <a:pPr lvl="1"/>
            <a:r>
              <a:rPr lang="ru-RU" sz="1600" dirty="0" smtClean="0"/>
              <a:t>Одна конфигурация поддерживает до 7 стандартных шасси с расширением</a:t>
            </a:r>
            <a:endParaRPr lang="en-US" sz="1600" dirty="0"/>
          </a:p>
          <a:p>
            <a:pPr lvl="1"/>
            <a:r>
              <a:rPr lang="en-US" sz="1600" dirty="0" smtClean="0"/>
              <a:t>Ethernet </a:t>
            </a:r>
            <a:r>
              <a:rPr lang="ru-RU" sz="1600" dirty="0" smtClean="0"/>
              <a:t>удаленное шасси состоит из одного или двух шасси </a:t>
            </a:r>
            <a:r>
              <a:rPr lang="en-US" sz="1600" dirty="0" smtClean="0"/>
              <a:t>(</a:t>
            </a:r>
            <a:r>
              <a:rPr lang="ru-RU" sz="1600" dirty="0" smtClean="0"/>
              <a:t>стандартный </a:t>
            </a:r>
            <a:r>
              <a:rPr lang="en-US" sz="1600" dirty="0" smtClean="0"/>
              <a:t>BMX </a:t>
            </a:r>
            <a:r>
              <a:rPr lang="ru-RU" sz="1600" dirty="0" smtClean="0"/>
              <a:t>или </a:t>
            </a:r>
            <a:r>
              <a:rPr lang="en-US" sz="1600" dirty="0" smtClean="0"/>
              <a:t>BME </a:t>
            </a:r>
            <a:r>
              <a:rPr lang="en-US" sz="1600" dirty="0"/>
              <a:t>Ethernet 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ru-RU" sz="1600" dirty="0" smtClean="0"/>
              <a:t>Шасси расширения может быть только стандартным</a:t>
            </a:r>
            <a:endParaRPr lang="en-US" sz="1600" dirty="0"/>
          </a:p>
          <a:p>
            <a:r>
              <a:rPr lang="ru-RU" sz="1800" dirty="0" smtClean="0"/>
              <a:t>Все </a:t>
            </a:r>
            <a:r>
              <a:rPr lang="en-US" sz="1800" dirty="0" smtClean="0"/>
              <a:t>Ethernet </a:t>
            </a:r>
            <a:r>
              <a:rPr lang="ru-RU" sz="1800" dirty="0" smtClean="0"/>
              <a:t>шасси доступны в исполнении для расширенного диапазона температур</a:t>
            </a:r>
            <a:endParaRPr lang="en-US" sz="1800" dirty="0"/>
          </a:p>
          <a:p>
            <a:endParaRPr lang="en-US" sz="1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288" y="1836738"/>
            <a:ext cx="3879850" cy="1447800"/>
            <a:chOff x="431" y="2024"/>
            <a:chExt cx="2444" cy="912"/>
          </a:xfrm>
        </p:grpSpPr>
        <p:pic>
          <p:nvPicPr>
            <p:cNvPr id="9114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" y="2024"/>
              <a:ext cx="1524" cy="912"/>
            </a:xfrm>
            <a:prstGeom prst="rect">
              <a:avLst/>
            </a:prstGeom>
            <a:noFill/>
          </p:spPr>
        </p:pic>
        <p:sp>
          <p:nvSpPr>
            <p:cNvPr id="91142" name="Line 6"/>
            <p:cNvSpPr>
              <a:spLocks noChangeShapeType="1"/>
            </p:cNvSpPr>
            <p:nvPr/>
          </p:nvSpPr>
          <p:spPr bwMode="auto">
            <a:xfrm flipV="1">
              <a:off x="431" y="2564"/>
              <a:ext cx="2066" cy="140"/>
            </a:xfrm>
            <a:prstGeom prst="line">
              <a:avLst/>
            </a:prstGeom>
            <a:noFill/>
            <a:ln w="101600">
              <a:solidFill>
                <a:srgbClr val="009530">
                  <a:alpha val="50000"/>
                </a:srgb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91143" name="Line 7"/>
            <p:cNvSpPr>
              <a:spLocks noChangeShapeType="1"/>
            </p:cNvSpPr>
            <p:nvPr/>
          </p:nvSpPr>
          <p:spPr bwMode="auto">
            <a:xfrm flipV="1">
              <a:off x="431" y="2383"/>
              <a:ext cx="2066" cy="140"/>
            </a:xfrm>
            <a:prstGeom prst="line">
              <a:avLst/>
            </a:prstGeom>
            <a:noFill/>
            <a:ln w="101600">
              <a:solidFill>
                <a:srgbClr val="42B4E6">
                  <a:alpha val="50000"/>
                </a:srgb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91144" name="Text Box 8"/>
            <p:cNvSpPr txBox="1">
              <a:spLocks noChangeArrowheads="1"/>
            </p:cNvSpPr>
            <p:nvPr/>
          </p:nvSpPr>
          <p:spPr bwMode="auto">
            <a:xfrm>
              <a:off x="2351" y="2110"/>
              <a:ext cx="52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42B4E6"/>
                  </a:solidFill>
                </a:rPr>
                <a:t>Bus X</a:t>
              </a:r>
            </a:p>
          </p:txBody>
        </p:sp>
        <p:sp>
          <p:nvSpPr>
            <p:cNvPr id="91145" name="Text Box 9"/>
            <p:cNvSpPr txBox="1">
              <a:spLocks noChangeArrowheads="1"/>
            </p:cNvSpPr>
            <p:nvPr/>
          </p:nvSpPr>
          <p:spPr bwMode="auto">
            <a:xfrm>
              <a:off x="2351" y="2609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9530"/>
                  </a:solidFill>
                </a:rPr>
                <a:t>Eth</a:t>
              </a:r>
              <a:r>
                <a:rPr lang="en-US">
                  <a:solidFill>
                    <a:srgbClr val="626469"/>
                  </a:solidFill>
                </a:rPr>
                <a:t>.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300192" y="764704"/>
            <a:ext cx="936625" cy="503238"/>
            <a:chOff x="1791" y="1570"/>
            <a:chExt cx="590" cy="317"/>
          </a:xfrm>
        </p:grpSpPr>
        <p:sp>
          <p:nvSpPr>
            <p:cNvPr id="91147" name="Oval 11"/>
            <p:cNvSpPr>
              <a:spLocks noChangeArrowheads="1"/>
            </p:cNvSpPr>
            <p:nvPr/>
          </p:nvSpPr>
          <p:spPr bwMode="auto">
            <a:xfrm>
              <a:off x="1791" y="1570"/>
              <a:ext cx="589" cy="31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91" y="1616"/>
              <a:ext cx="59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i="1" dirty="0">
                  <a:solidFill>
                    <a:srgbClr val="FFFFFF"/>
                  </a:solidFill>
                </a:rPr>
                <a:t>NEW</a:t>
              </a:r>
            </a:p>
          </p:txBody>
        </p:sp>
      </p:grpSp>
      <p:pic>
        <p:nvPicPr>
          <p:cNvPr id="91149" name="Picture 13" descr="SCH-M340-RACK-BMXXBP0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262313"/>
            <a:ext cx="1223962" cy="714375"/>
          </a:xfrm>
          <a:prstGeom prst="rect">
            <a:avLst/>
          </a:prstGeom>
          <a:noFill/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987675" y="3290888"/>
            <a:ext cx="1511300" cy="576262"/>
            <a:chOff x="1474" y="2205"/>
            <a:chExt cx="844" cy="413"/>
          </a:xfrm>
        </p:grpSpPr>
        <p:pic>
          <p:nvPicPr>
            <p:cNvPr id="91151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6" y="2205"/>
              <a:ext cx="623" cy="413"/>
            </a:xfrm>
            <a:prstGeom prst="rect">
              <a:avLst/>
            </a:prstGeom>
            <a:noFill/>
          </p:spPr>
        </p:pic>
        <p:sp>
          <p:nvSpPr>
            <p:cNvPr id="91152" name="Line 16"/>
            <p:cNvSpPr>
              <a:spLocks noChangeShapeType="1"/>
            </p:cNvSpPr>
            <p:nvPr/>
          </p:nvSpPr>
          <p:spPr bwMode="auto">
            <a:xfrm flipV="1">
              <a:off x="1474" y="2450"/>
              <a:ext cx="844" cy="63"/>
            </a:xfrm>
            <a:prstGeom prst="line">
              <a:avLst/>
            </a:prstGeom>
            <a:noFill/>
            <a:ln w="101600">
              <a:solidFill>
                <a:srgbClr val="009530">
                  <a:alpha val="50000"/>
                </a:srgb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91153" name="Line 17"/>
            <p:cNvSpPr>
              <a:spLocks noChangeShapeType="1"/>
            </p:cNvSpPr>
            <p:nvPr/>
          </p:nvSpPr>
          <p:spPr bwMode="auto">
            <a:xfrm flipV="1">
              <a:off x="1474" y="2368"/>
              <a:ext cx="844" cy="63"/>
            </a:xfrm>
            <a:prstGeom prst="line">
              <a:avLst/>
            </a:prstGeom>
            <a:noFill/>
            <a:ln w="101600">
              <a:solidFill>
                <a:srgbClr val="42B4E6">
                  <a:alpha val="50000"/>
                </a:srgb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146050" y="4149725"/>
            <a:ext cx="1871663" cy="2746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ЦПУ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146050" y="4440238"/>
            <a:ext cx="1871663" cy="2746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I/O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158750" y="5908675"/>
            <a:ext cx="1871663" cy="2746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Модули </a:t>
            </a:r>
            <a:r>
              <a:rPr lang="en-US" sz="1200" b="1" dirty="0" smtClean="0">
                <a:solidFill>
                  <a:srgbClr val="FFFFFF"/>
                </a:solidFill>
              </a:rPr>
              <a:t>Ethernet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146050" y="4730750"/>
            <a:ext cx="1871663" cy="2746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BMX CRA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150813" y="5022850"/>
            <a:ext cx="1871662" cy="2746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BME CRA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150813" y="5318125"/>
            <a:ext cx="1871662" cy="2746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BME NOC 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158750" y="5614988"/>
            <a:ext cx="1871663" cy="2746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Экспертные модули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3116263" y="4149725"/>
            <a:ext cx="1058862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3128963" y="5908675"/>
            <a:ext cx="1057275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3116263" y="4445000"/>
            <a:ext cx="1058862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3121025" y="5022850"/>
            <a:ext cx="1057275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3121025" y="5318125"/>
            <a:ext cx="1057275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68" name="Text Box 32"/>
          <p:cNvSpPr txBox="1">
            <a:spLocks noChangeArrowheads="1"/>
          </p:cNvSpPr>
          <p:nvPr/>
        </p:nvSpPr>
        <p:spPr bwMode="auto">
          <a:xfrm>
            <a:off x="3128963" y="5614988"/>
            <a:ext cx="1057275" cy="27463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r>
              <a:rPr lang="en-US" sz="1200" b="1" dirty="0" smtClean="0">
                <a:solidFill>
                  <a:srgbClr val="FFFFFF"/>
                </a:solidFill>
              </a:rPr>
              <a:t>              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70" name="Text Box 34"/>
          <p:cNvSpPr txBox="1">
            <a:spLocks noChangeArrowheads="1"/>
          </p:cNvSpPr>
          <p:nvPr/>
        </p:nvSpPr>
        <p:spPr bwMode="auto">
          <a:xfrm>
            <a:off x="2036763" y="4149725"/>
            <a:ext cx="1054100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71" name="Text Box 35"/>
          <p:cNvSpPr txBox="1">
            <a:spLocks noChangeArrowheads="1"/>
          </p:cNvSpPr>
          <p:nvPr/>
        </p:nvSpPr>
        <p:spPr bwMode="auto">
          <a:xfrm>
            <a:off x="2044700" y="5908675"/>
            <a:ext cx="1054100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Нет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72" name="Text Box 36"/>
          <p:cNvSpPr txBox="1">
            <a:spLocks noChangeArrowheads="1"/>
          </p:cNvSpPr>
          <p:nvPr/>
        </p:nvSpPr>
        <p:spPr bwMode="auto">
          <a:xfrm>
            <a:off x="2036763" y="4440238"/>
            <a:ext cx="1054100" cy="27463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73" name="Text Box 37"/>
          <p:cNvSpPr txBox="1">
            <a:spLocks noChangeArrowheads="1"/>
          </p:cNvSpPr>
          <p:nvPr/>
        </p:nvSpPr>
        <p:spPr bwMode="auto">
          <a:xfrm>
            <a:off x="2039938" y="5022850"/>
            <a:ext cx="1052512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Нет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74" name="Text Box 38"/>
          <p:cNvSpPr txBox="1">
            <a:spLocks noChangeArrowheads="1"/>
          </p:cNvSpPr>
          <p:nvPr/>
        </p:nvSpPr>
        <p:spPr bwMode="auto">
          <a:xfrm>
            <a:off x="2039938" y="5318125"/>
            <a:ext cx="1052512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75" name="Text Box 39"/>
          <p:cNvSpPr txBox="1">
            <a:spLocks noChangeArrowheads="1"/>
          </p:cNvSpPr>
          <p:nvPr/>
        </p:nvSpPr>
        <p:spPr bwMode="auto">
          <a:xfrm>
            <a:off x="2044700" y="5614988"/>
            <a:ext cx="1054100" cy="27463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77" name="Text Box 41"/>
          <p:cNvSpPr txBox="1">
            <a:spLocks noChangeArrowheads="1"/>
          </p:cNvSpPr>
          <p:nvPr/>
        </p:nvSpPr>
        <p:spPr bwMode="auto">
          <a:xfrm>
            <a:off x="3116263" y="4735513"/>
            <a:ext cx="1057275" cy="27463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78" name="Text Box 42"/>
          <p:cNvSpPr txBox="1">
            <a:spLocks noChangeArrowheads="1"/>
          </p:cNvSpPr>
          <p:nvPr/>
        </p:nvSpPr>
        <p:spPr bwMode="auto">
          <a:xfrm>
            <a:off x="2035175" y="4735513"/>
            <a:ext cx="1052513" cy="27463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1179" name="Text Box 43"/>
          <p:cNvSpPr txBox="1">
            <a:spLocks noChangeArrowheads="1"/>
          </p:cNvSpPr>
          <p:nvPr/>
        </p:nvSpPr>
        <p:spPr bwMode="auto">
          <a:xfrm>
            <a:off x="1800248" y="3867150"/>
            <a:ext cx="1439818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B10043"/>
                </a:solidFill>
                <a:latin typeface="SEOptimist" pitchFamily="50" charset="0"/>
              </a:rPr>
              <a:t>Стандартное шасси</a:t>
            </a:r>
            <a:endParaRPr lang="fr-FR" sz="1000" b="1" dirty="0">
              <a:solidFill>
                <a:srgbClr val="B10043"/>
              </a:solidFill>
              <a:latin typeface="SEOptimist" pitchFamily="50" charset="0"/>
            </a:endParaRPr>
          </a:p>
        </p:txBody>
      </p:sp>
      <p:sp>
        <p:nvSpPr>
          <p:cNvPr id="91180" name="Text Box 44"/>
          <p:cNvSpPr txBox="1">
            <a:spLocks noChangeArrowheads="1"/>
          </p:cNvSpPr>
          <p:nvPr/>
        </p:nvSpPr>
        <p:spPr bwMode="auto">
          <a:xfrm>
            <a:off x="3347864" y="3861048"/>
            <a:ext cx="1136851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000" b="1" dirty="0">
                <a:solidFill>
                  <a:srgbClr val="B10043"/>
                </a:solidFill>
                <a:latin typeface="SEOptimist" pitchFamily="50" charset="0"/>
              </a:rPr>
              <a:t>Ethernet </a:t>
            </a:r>
            <a:r>
              <a:rPr lang="ru-RU" sz="1000" b="1" dirty="0" smtClean="0">
                <a:solidFill>
                  <a:srgbClr val="B10043"/>
                </a:solidFill>
                <a:latin typeface="SEOptimist" pitchFamily="50" charset="0"/>
              </a:rPr>
              <a:t>шасси</a:t>
            </a:r>
            <a:endParaRPr lang="fr-FR" sz="1000" b="1" dirty="0">
              <a:solidFill>
                <a:srgbClr val="B10043"/>
              </a:solidFill>
              <a:latin typeface="SEOptimist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M580 </a:t>
            </a:r>
            <a:r>
              <a:rPr lang="ru-RU" dirty="0" smtClean="0"/>
              <a:t>Сетевой модуль </a:t>
            </a:r>
            <a:r>
              <a:rPr lang="en-US" dirty="0" smtClean="0"/>
              <a:t>(2Q 2014) </a:t>
            </a:r>
            <a:r>
              <a:rPr lang="en-US" dirty="0"/>
              <a:t/>
            </a:r>
            <a:br>
              <a:rPr lang="en-US" dirty="0"/>
            </a:br>
            <a:r>
              <a:rPr lang="en-US" sz="2800" i="1" dirty="0">
                <a:solidFill>
                  <a:schemeClr val="hlink"/>
                </a:solidFill>
                <a:sym typeface="Wingdings" pitchFamily="2" charset="2"/>
              </a:rPr>
              <a:t> </a:t>
            </a:r>
            <a:r>
              <a:rPr lang="en-US" sz="2400" b="1" i="1" dirty="0">
                <a:solidFill>
                  <a:schemeClr val="hlink"/>
                </a:solidFill>
                <a:sym typeface="Wingdings" pitchFamily="2" charset="2"/>
              </a:rPr>
              <a:t>2 </a:t>
            </a:r>
            <a:r>
              <a:rPr lang="ru-RU" sz="2400" b="1" i="1" dirty="0" smtClean="0">
                <a:solidFill>
                  <a:schemeClr val="hlink"/>
                </a:solidFill>
                <a:sym typeface="Wingdings" pitchFamily="2" charset="2"/>
              </a:rPr>
              <a:t>новых</a:t>
            </a:r>
            <a:r>
              <a:rPr lang="en-US" sz="2400" b="1" i="1" dirty="0" smtClean="0">
                <a:solidFill>
                  <a:schemeClr val="hlink"/>
                </a:solidFill>
                <a:sym typeface="Wingdings" pitchFamily="2" charset="2"/>
              </a:rPr>
              <a:t> </a:t>
            </a:r>
            <a:r>
              <a:rPr lang="en-US" sz="2400" b="1" i="1" dirty="0">
                <a:solidFill>
                  <a:schemeClr val="hlink"/>
                </a:solidFill>
                <a:sym typeface="Wingdings" pitchFamily="2" charset="2"/>
              </a:rPr>
              <a:t>BME </a:t>
            </a:r>
            <a:r>
              <a:rPr lang="en-US" sz="2400" b="1" i="1" dirty="0">
                <a:solidFill>
                  <a:schemeClr val="hlink"/>
                </a:solidFill>
              </a:rPr>
              <a:t>NOC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773238"/>
            <a:ext cx="4064000" cy="4525962"/>
          </a:xfrm>
        </p:spPr>
        <p:txBody>
          <a:bodyPr/>
          <a:lstStyle/>
          <a:p>
            <a:r>
              <a:rPr lang="en-US" sz="1800" dirty="0"/>
              <a:t>2 </a:t>
            </a:r>
            <a:r>
              <a:rPr lang="ru-RU" sz="1800" dirty="0" smtClean="0"/>
              <a:t>генерация </a:t>
            </a:r>
            <a:r>
              <a:rPr lang="en-US" sz="1800" dirty="0" smtClean="0"/>
              <a:t>NOC</a:t>
            </a:r>
            <a:endParaRPr lang="en-US" sz="1800" dirty="0"/>
          </a:p>
          <a:p>
            <a:pPr lvl="1"/>
            <a:r>
              <a:rPr lang="ru-RU" sz="1600" dirty="0" smtClean="0"/>
              <a:t>Стандартный</a:t>
            </a:r>
            <a:r>
              <a:rPr lang="en-US" sz="1600" dirty="0" smtClean="0"/>
              <a:t> </a:t>
            </a:r>
            <a:r>
              <a:rPr lang="en-US" sz="1600" dirty="0"/>
              <a:t>BME NOC </a:t>
            </a:r>
            <a:r>
              <a:rPr lang="ru-RU" sz="1600" dirty="0" smtClean="0"/>
              <a:t>с базовым </a:t>
            </a:r>
            <a:r>
              <a:rPr lang="ru-RU" sz="1600" dirty="0" err="1" smtClean="0"/>
              <a:t>веб-сервером</a:t>
            </a:r>
            <a:endParaRPr lang="en-US" sz="1600" dirty="0"/>
          </a:p>
          <a:p>
            <a:pPr lvl="1"/>
            <a:r>
              <a:rPr lang="ru-RU" sz="1600" dirty="0" smtClean="0"/>
              <a:t>Улучшенный</a:t>
            </a:r>
            <a:r>
              <a:rPr lang="en-US" sz="1600" dirty="0" smtClean="0"/>
              <a:t> </a:t>
            </a:r>
            <a:r>
              <a:rPr lang="en-US" sz="1600" dirty="0"/>
              <a:t>BME NOC </a:t>
            </a:r>
            <a:r>
              <a:rPr lang="ru-RU" sz="1600" dirty="0" smtClean="0"/>
              <a:t>с </a:t>
            </a:r>
            <a:r>
              <a:rPr lang="en-US" sz="1600" dirty="0" err="1" smtClean="0"/>
              <a:t>FactoryCast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800" dirty="0"/>
              <a:t>NOC Ethernet </a:t>
            </a:r>
            <a:r>
              <a:rPr lang="ru-RU" sz="1800" dirty="0" smtClean="0"/>
              <a:t>порт</a:t>
            </a:r>
            <a:r>
              <a:rPr lang="en-US" sz="1800" dirty="0" smtClean="0"/>
              <a:t>: </a:t>
            </a:r>
            <a:r>
              <a:rPr lang="ru-RU" sz="1800" dirty="0" smtClean="0"/>
              <a:t>2 порта </a:t>
            </a:r>
            <a:r>
              <a:rPr lang="en-US" sz="1800" dirty="0" smtClean="0"/>
              <a:t>DID </a:t>
            </a:r>
            <a:r>
              <a:rPr lang="en-US" sz="1800" dirty="0"/>
              <a:t>(data integrated devices, </a:t>
            </a:r>
            <a:r>
              <a:rPr lang="en-US" sz="1800" dirty="0" smtClean="0"/>
              <a:t>DIO) </a:t>
            </a:r>
            <a:r>
              <a:rPr lang="ru-RU" sz="1800" dirty="0" smtClean="0"/>
              <a:t>один сервисный порт</a:t>
            </a:r>
            <a:endParaRPr lang="en-US" sz="1800" dirty="0"/>
          </a:p>
          <a:p>
            <a:pPr lvl="1"/>
            <a:r>
              <a:rPr lang="en-US" sz="1600" dirty="0" err="1" smtClean="0"/>
              <a:t>Modbus</a:t>
            </a:r>
            <a:r>
              <a:rPr lang="en-US" sz="1600" dirty="0" smtClean="0"/>
              <a:t>/TCP </a:t>
            </a:r>
            <a:r>
              <a:rPr lang="ru-RU" sz="1600" dirty="0" smtClean="0"/>
              <a:t>сервер</a:t>
            </a:r>
            <a:endParaRPr lang="en-US" sz="1600" dirty="0"/>
          </a:p>
          <a:p>
            <a:pPr lvl="1"/>
            <a:r>
              <a:rPr lang="en-US" sz="1600" dirty="0" smtClean="0"/>
              <a:t>CIP</a:t>
            </a:r>
            <a:r>
              <a:rPr lang="ru-RU" sz="1600" dirty="0" smtClean="0"/>
              <a:t> сервер</a:t>
            </a:r>
            <a:endParaRPr lang="en-US" sz="1600" dirty="0"/>
          </a:p>
          <a:p>
            <a:pPr lvl="1"/>
            <a:r>
              <a:rPr lang="ru-RU" sz="1600" dirty="0" smtClean="0"/>
              <a:t>Нет порта </a:t>
            </a:r>
            <a:r>
              <a:rPr lang="en-US" sz="1600" dirty="0" smtClean="0"/>
              <a:t>Interlink: </a:t>
            </a:r>
            <a:r>
              <a:rPr lang="ru-RU" sz="1600" dirty="0" smtClean="0"/>
              <a:t>использование</a:t>
            </a:r>
            <a:r>
              <a:rPr lang="en-US" sz="1600" dirty="0" smtClean="0"/>
              <a:t> </a:t>
            </a:r>
            <a:r>
              <a:rPr lang="en-US" sz="1600" dirty="0"/>
              <a:t>Ethernet </a:t>
            </a:r>
            <a:r>
              <a:rPr lang="ru-RU" sz="1600" dirty="0" smtClean="0"/>
              <a:t>шасси для коммуникации с другими сетевыми модулями</a:t>
            </a:r>
            <a:endParaRPr lang="en-US" sz="1600" dirty="0"/>
          </a:p>
          <a:p>
            <a:pPr lvl="1"/>
            <a:endParaRPr lang="en-US" sz="16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82850" y="1682750"/>
            <a:ext cx="463550" cy="1165225"/>
            <a:chOff x="703" y="890"/>
            <a:chExt cx="804" cy="1692"/>
          </a:xfrm>
        </p:grpSpPr>
        <p:pic>
          <p:nvPicPr>
            <p:cNvPr id="92165" name="Picture 5" descr="Schneider-M340Converged-BMXNOC04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" y="890"/>
              <a:ext cx="804" cy="1692"/>
            </a:xfrm>
            <a:prstGeom prst="rect">
              <a:avLst/>
            </a:prstGeom>
            <a:noFill/>
          </p:spPr>
        </p:pic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1111" y="1718"/>
              <a:ext cx="272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66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2355507" y="3028950"/>
            <a:ext cx="10230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000" b="1" dirty="0">
                <a:solidFill>
                  <a:srgbClr val="B10043"/>
                </a:solidFill>
                <a:latin typeface="SEOptimist" pitchFamily="50" charset="0"/>
              </a:rPr>
              <a:t>BME NOC </a:t>
            </a:r>
          </a:p>
          <a:p>
            <a:pPr algn="ctr"/>
            <a:r>
              <a:rPr lang="ru-RU" sz="1000" b="1" dirty="0" smtClean="0">
                <a:solidFill>
                  <a:srgbClr val="B10043"/>
                </a:solidFill>
                <a:latin typeface="SEOptimist" pitchFamily="50" charset="0"/>
              </a:rPr>
              <a:t>стандартный</a:t>
            </a:r>
            <a:endParaRPr lang="en-US" sz="1000" b="1" dirty="0">
              <a:solidFill>
                <a:srgbClr val="B10043"/>
              </a:solidFill>
              <a:latin typeface="SEOptimist" pitchFamily="50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387725" y="1698625"/>
            <a:ext cx="463550" cy="1165225"/>
            <a:chOff x="703" y="890"/>
            <a:chExt cx="804" cy="1692"/>
          </a:xfrm>
        </p:grpSpPr>
        <p:pic>
          <p:nvPicPr>
            <p:cNvPr id="92170" name="Picture 10" descr="Schneider-M340Converged-BMXNOC04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" y="890"/>
              <a:ext cx="804" cy="1692"/>
            </a:xfrm>
            <a:prstGeom prst="rect">
              <a:avLst/>
            </a:prstGeom>
            <a:noFill/>
          </p:spPr>
        </p:pic>
        <p:sp>
          <p:nvSpPr>
            <p:cNvPr id="92171" name="Rectangle 11"/>
            <p:cNvSpPr>
              <a:spLocks noChangeArrowheads="1"/>
            </p:cNvSpPr>
            <p:nvPr/>
          </p:nvSpPr>
          <p:spPr bwMode="auto">
            <a:xfrm>
              <a:off x="1111" y="1718"/>
              <a:ext cx="272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66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3347864" y="2996952"/>
            <a:ext cx="10005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000" b="1" dirty="0">
                <a:solidFill>
                  <a:srgbClr val="B10043"/>
                </a:solidFill>
                <a:latin typeface="SEOptimist" pitchFamily="50" charset="0"/>
              </a:rPr>
              <a:t>BME NOC </a:t>
            </a:r>
          </a:p>
          <a:p>
            <a:pPr algn="ctr"/>
            <a:r>
              <a:rPr lang="ru-RU" sz="1000" b="1" dirty="0" smtClean="0">
                <a:solidFill>
                  <a:srgbClr val="B10043"/>
                </a:solidFill>
                <a:latin typeface="SEOptimist" pitchFamily="50" charset="0"/>
              </a:rPr>
              <a:t>улучшенный</a:t>
            </a:r>
            <a:endParaRPr lang="en-US" sz="1000" b="1" dirty="0">
              <a:solidFill>
                <a:srgbClr val="B10043"/>
              </a:solidFill>
              <a:latin typeface="SEOptimist" pitchFamily="50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995738" y="765175"/>
            <a:ext cx="936625" cy="503238"/>
            <a:chOff x="1791" y="1570"/>
            <a:chExt cx="590" cy="317"/>
          </a:xfrm>
        </p:grpSpPr>
        <p:sp>
          <p:nvSpPr>
            <p:cNvPr id="92183" name="Oval 23"/>
            <p:cNvSpPr>
              <a:spLocks noChangeArrowheads="1"/>
            </p:cNvSpPr>
            <p:nvPr/>
          </p:nvSpPr>
          <p:spPr bwMode="auto">
            <a:xfrm>
              <a:off x="1791" y="1570"/>
              <a:ext cx="589" cy="31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92184" name="Text Box 24"/>
            <p:cNvSpPr txBox="1">
              <a:spLocks noChangeArrowheads="1"/>
            </p:cNvSpPr>
            <p:nvPr/>
          </p:nvSpPr>
          <p:spPr bwMode="auto">
            <a:xfrm>
              <a:off x="1791" y="1616"/>
              <a:ext cx="59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i="1">
                  <a:solidFill>
                    <a:srgbClr val="FFFFFF"/>
                  </a:solidFill>
                </a:rPr>
                <a:t>NEW</a:t>
              </a:r>
            </a:p>
          </p:txBody>
        </p:sp>
      </p:grp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639763" y="3498850"/>
            <a:ext cx="1930400" cy="2746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Роутер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2189" name="Text Box 29"/>
          <p:cNvSpPr txBox="1">
            <a:spLocks noChangeArrowheads="1"/>
          </p:cNvSpPr>
          <p:nvPr/>
        </p:nvSpPr>
        <p:spPr bwMode="auto">
          <a:xfrm>
            <a:off x="639763" y="3789363"/>
            <a:ext cx="1930400" cy="2746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FFFF"/>
                </a:solidFill>
              </a:rPr>
              <a:t>IO </a:t>
            </a:r>
            <a:r>
              <a:rPr lang="ru-RU" sz="1200" b="1" dirty="0" smtClean="0">
                <a:solidFill>
                  <a:srgbClr val="FFFFFF"/>
                </a:solidFill>
              </a:rPr>
              <a:t>данные </a:t>
            </a:r>
            <a:r>
              <a:rPr lang="en-US" sz="1200" b="1" dirty="0" smtClean="0">
                <a:solidFill>
                  <a:srgbClr val="FFFFFF"/>
                </a:solidFill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</a:rPr>
              <a:t>байты</a:t>
            </a:r>
            <a:r>
              <a:rPr lang="en-US" sz="1200" b="1" dirty="0" smtClean="0">
                <a:solidFill>
                  <a:srgbClr val="FFFFFF"/>
                </a:solidFill>
              </a:rPr>
              <a:t>)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>
            <a:off x="639763" y="4079875"/>
            <a:ext cx="1930400" cy="2746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 smtClean="0">
                <a:solidFill>
                  <a:srgbClr val="FFFFFF"/>
                </a:solidFill>
              </a:rPr>
              <a:t>EtherNet</a:t>
            </a:r>
            <a:r>
              <a:rPr lang="en-US" sz="1200" b="1" dirty="0" smtClean="0">
                <a:solidFill>
                  <a:srgbClr val="FFFFFF"/>
                </a:solidFill>
              </a:rPr>
              <a:t>/IP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2191" name="Text Box 31"/>
          <p:cNvSpPr txBox="1">
            <a:spLocks noChangeArrowheads="1"/>
          </p:cNvSpPr>
          <p:nvPr/>
        </p:nvSpPr>
        <p:spPr bwMode="auto">
          <a:xfrm>
            <a:off x="644525" y="4371975"/>
            <a:ext cx="1930400" cy="276999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 smtClean="0">
                <a:solidFill>
                  <a:srgbClr val="FFFFFF"/>
                </a:solidFill>
              </a:rPr>
              <a:t>Modbus</a:t>
            </a:r>
            <a:r>
              <a:rPr lang="en-US" sz="1200" b="1" dirty="0" smtClean="0">
                <a:solidFill>
                  <a:srgbClr val="FFFFFF"/>
                </a:solidFill>
              </a:rPr>
              <a:t>/TCP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652463" y="4667250"/>
            <a:ext cx="1930400" cy="2746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Класс </a:t>
            </a:r>
            <a:r>
              <a:rPr lang="ru-RU" sz="1200" b="1" dirty="0" err="1" smtClean="0">
                <a:solidFill>
                  <a:srgbClr val="FFFFFF"/>
                </a:solidFill>
              </a:rPr>
              <a:t>веб-сервера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2194" name="Text Box 34"/>
          <p:cNvSpPr txBox="1">
            <a:spLocks noChangeArrowheads="1"/>
          </p:cNvSpPr>
          <p:nvPr/>
        </p:nvSpPr>
        <p:spPr bwMode="auto">
          <a:xfrm>
            <a:off x="2592388" y="3498850"/>
            <a:ext cx="1463675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Нет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2195" name="Text Box 35"/>
          <p:cNvSpPr txBox="1">
            <a:spLocks noChangeArrowheads="1"/>
          </p:cNvSpPr>
          <p:nvPr/>
        </p:nvSpPr>
        <p:spPr bwMode="auto">
          <a:xfrm>
            <a:off x="2592388" y="3794125"/>
            <a:ext cx="1463675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FFFFFF"/>
                </a:solidFill>
              </a:rPr>
              <a:t>8K In+8K Out</a:t>
            </a:r>
          </a:p>
        </p:txBody>
      </p:sp>
      <p:sp>
        <p:nvSpPr>
          <p:cNvPr id="92196" name="Text Box 36"/>
          <p:cNvSpPr txBox="1">
            <a:spLocks noChangeArrowheads="1"/>
          </p:cNvSpPr>
          <p:nvPr/>
        </p:nvSpPr>
        <p:spPr bwMode="auto">
          <a:xfrm>
            <a:off x="2597150" y="4371975"/>
            <a:ext cx="1462088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2198" name="Text Box 38"/>
          <p:cNvSpPr txBox="1">
            <a:spLocks noChangeArrowheads="1"/>
          </p:cNvSpPr>
          <p:nvPr/>
        </p:nvSpPr>
        <p:spPr bwMode="auto">
          <a:xfrm>
            <a:off x="2605088" y="4667250"/>
            <a:ext cx="1462087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FFFFFF"/>
                </a:solidFill>
              </a:rPr>
              <a:t>B                C  </a:t>
            </a:r>
          </a:p>
        </p:txBody>
      </p: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2592388" y="4084638"/>
            <a:ext cx="1462087" cy="27463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2206" name="Line 46"/>
          <p:cNvSpPr>
            <a:spLocks noChangeShapeType="1"/>
          </p:cNvSpPr>
          <p:nvPr/>
        </p:nvSpPr>
        <p:spPr bwMode="auto">
          <a:xfrm>
            <a:off x="3390900" y="4651375"/>
            <a:ext cx="0" cy="2873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755650" y="5229225"/>
            <a:ext cx="463550" cy="1165225"/>
            <a:chOff x="703" y="890"/>
            <a:chExt cx="804" cy="1692"/>
          </a:xfrm>
        </p:grpSpPr>
        <p:pic>
          <p:nvPicPr>
            <p:cNvPr id="92218" name="Picture 58" descr="Schneider-M340Converged-BMXNOC04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" y="890"/>
              <a:ext cx="804" cy="1692"/>
            </a:xfrm>
            <a:prstGeom prst="rect">
              <a:avLst/>
            </a:prstGeom>
            <a:noFill/>
          </p:spPr>
        </p:pic>
        <p:sp>
          <p:nvSpPr>
            <p:cNvPr id="92219" name="Rectangle 59"/>
            <p:cNvSpPr>
              <a:spLocks noChangeArrowheads="1"/>
            </p:cNvSpPr>
            <p:nvPr/>
          </p:nvSpPr>
          <p:spPr bwMode="auto">
            <a:xfrm>
              <a:off x="1111" y="1718"/>
              <a:ext cx="272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66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sp>
        <p:nvSpPr>
          <p:cNvPr id="92220" name="Text Box 60"/>
          <p:cNvSpPr txBox="1">
            <a:spLocks noChangeArrowheads="1"/>
          </p:cNvSpPr>
          <p:nvPr/>
        </p:nvSpPr>
        <p:spPr bwMode="auto">
          <a:xfrm>
            <a:off x="1187450" y="5949950"/>
            <a:ext cx="51847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solidFill>
                  <a:srgbClr val="B10043"/>
                </a:solidFill>
              </a:rPr>
              <a:t>Не доступен в 2013</a:t>
            </a:r>
            <a:endParaRPr lang="en-US" sz="1400" i="1" dirty="0">
              <a:solidFill>
                <a:srgbClr val="B100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rchitecture_PSX_New_04-03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5692421" cy="40242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652120" y="0"/>
            <a:ext cx="349188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2160" y="908720"/>
            <a:ext cx="2736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PlantStruxure</a:t>
            </a:r>
            <a:r>
              <a:rPr lang="en-US" sz="1600" dirty="0" smtClean="0">
                <a:solidFill>
                  <a:schemeClr val="bg1"/>
                </a:solidFill>
              </a:rPr>
              <a:t>™ </a:t>
            </a:r>
            <a:r>
              <a:rPr lang="ru-RU" sz="1600" dirty="0" smtClean="0">
                <a:solidFill>
                  <a:schemeClr val="bg1"/>
                </a:solidFill>
              </a:rPr>
              <a:t>- это единая интегрированная архитектура автоматизации промышленных или инфраструктурных объектов от</a:t>
            </a:r>
            <a:r>
              <a:rPr lang="en-US" sz="1600" dirty="0" smtClean="0">
                <a:solidFill>
                  <a:schemeClr val="bg1"/>
                </a:solidFill>
              </a:rPr>
              <a:t> Schneider. </a:t>
            </a:r>
            <a:r>
              <a:rPr lang="ru-RU" sz="1600" dirty="0" smtClean="0">
                <a:solidFill>
                  <a:schemeClr val="bg1"/>
                </a:solidFill>
              </a:rPr>
              <a:t>Она охватывает функции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ru-RU" sz="1600" dirty="0" smtClean="0">
                <a:solidFill>
                  <a:schemeClr val="bg1"/>
                </a:solidFill>
              </a:rPr>
              <a:t>телеметрии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smtClean="0">
                <a:solidFill>
                  <a:schemeClr val="bg1"/>
                </a:solidFill>
              </a:rPr>
              <a:t>ПЛК</a:t>
            </a:r>
            <a:r>
              <a:rPr lang="en-US" sz="1600" dirty="0" smtClean="0">
                <a:solidFill>
                  <a:schemeClr val="bg1"/>
                </a:solidFill>
              </a:rPr>
              <a:t>/SCADA </a:t>
            </a:r>
            <a:r>
              <a:rPr lang="ru-RU" sz="1600" dirty="0" smtClean="0">
                <a:solidFill>
                  <a:schemeClr val="bg1"/>
                </a:solidFill>
              </a:rPr>
              <a:t> и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РСУ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smtClean="0">
                <a:solidFill>
                  <a:schemeClr val="bg1"/>
                </a:solidFill>
              </a:rPr>
              <a:t>сервисное предложение на протяжении всего жизненного цикла продукции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smtClean="0">
                <a:solidFill>
                  <a:schemeClr val="bg1"/>
                </a:solidFill>
              </a:rPr>
              <a:t>От начала проектирования до модернизации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PlantStruxure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дает возможности гибкой работы со всеми уровнями предприятия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323528" y="357166"/>
            <a:ext cx="5544616" cy="13681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Сердце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err="1" smtClean="0">
                <a:solidFill>
                  <a:schemeClr val="bg1"/>
                </a:solidFill>
              </a:rPr>
              <a:t>PlantStruxure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architecture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696" y="2026877"/>
            <a:ext cx="3142428" cy="3628889"/>
          </a:xfrm>
          <a:prstGeom prst="roundRect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M580 CRA</a:t>
            </a:r>
            <a:br>
              <a:rPr lang="en-US" dirty="0"/>
            </a:br>
            <a:r>
              <a:rPr lang="en-US" sz="2400" b="1" i="1" dirty="0">
                <a:solidFill>
                  <a:schemeClr val="hlink"/>
                </a:solidFill>
                <a:sym typeface="Wingdings" pitchFamily="2" charset="2"/>
              </a:rPr>
              <a:t> 3 X80 </a:t>
            </a:r>
            <a:r>
              <a:rPr lang="ru-RU" sz="2400" b="1" i="1" dirty="0" smtClean="0">
                <a:solidFill>
                  <a:schemeClr val="hlink"/>
                </a:solidFill>
                <a:sym typeface="Wingdings" pitchFamily="2" charset="2"/>
              </a:rPr>
              <a:t>адаптера удаленного ввода</a:t>
            </a:r>
            <a:r>
              <a:rPr lang="en-US" sz="2400" b="1" i="1" dirty="0" smtClean="0">
                <a:solidFill>
                  <a:schemeClr val="hlink"/>
                </a:solidFill>
                <a:sym typeface="Wingdings" pitchFamily="2" charset="2"/>
              </a:rPr>
              <a:t>/</a:t>
            </a:r>
            <a:r>
              <a:rPr lang="ru-RU" sz="2400" b="1" i="1" dirty="0" smtClean="0">
                <a:solidFill>
                  <a:schemeClr val="hlink"/>
                </a:solidFill>
                <a:sym typeface="Wingdings" pitchFamily="2" charset="2"/>
              </a:rPr>
              <a:t>вывода</a:t>
            </a:r>
            <a:endParaRPr lang="en-US" sz="2400" b="1" i="1" dirty="0">
              <a:solidFill>
                <a:schemeClr val="hlink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773238"/>
            <a:ext cx="4068192" cy="4896122"/>
          </a:xfrm>
        </p:spPr>
        <p:txBody>
          <a:bodyPr/>
          <a:lstStyle/>
          <a:p>
            <a:r>
              <a:rPr lang="ru-RU" sz="2000" b="1" dirty="0" smtClean="0"/>
              <a:t>Улучшенный</a:t>
            </a:r>
            <a:r>
              <a:rPr lang="en-US" sz="2000" dirty="0" smtClean="0"/>
              <a:t> </a:t>
            </a:r>
            <a:r>
              <a:rPr lang="en-US" sz="2000" dirty="0"/>
              <a:t>CRA</a:t>
            </a:r>
          </a:p>
          <a:p>
            <a:pPr>
              <a:buFont typeface="Arial" charset="0"/>
              <a:buNone/>
            </a:pPr>
            <a:r>
              <a:rPr lang="en-US" sz="2000" i="1" dirty="0">
                <a:sym typeface="Wingdings" pitchFamily="2" charset="2"/>
              </a:rPr>
              <a:t>  </a:t>
            </a:r>
            <a:r>
              <a:rPr lang="en-US" sz="2000" i="1" dirty="0" smtClean="0">
                <a:sym typeface="Wingdings" pitchFamily="2" charset="2"/>
              </a:rPr>
              <a:t></a:t>
            </a:r>
            <a:r>
              <a:rPr lang="ru-RU" sz="2000" i="1" dirty="0" smtClean="0">
                <a:sym typeface="Wingdings" pitchFamily="2" charset="2"/>
              </a:rPr>
              <a:t>Стандартная версия с защитным покрытием</a:t>
            </a:r>
            <a:endParaRPr lang="en-US" sz="2000" i="1" dirty="0"/>
          </a:p>
          <a:p>
            <a:pPr lvl="1"/>
            <a:r>
              <a:rPr lang="ru-RU" sz="1600" b="1" dirty="0" smtClean="0"/>
              <a:t>Особенности</a:t>
            </a:r>
            <a:r>
              <a:rPr lang="en-US" sz="1600" dirty="0" smtClean="0"/>
              <a:t>, </a:t>
            </a:r>
            <a:r>
              <a:rPr lang="ru-RU" sz="1600" dirty="0" smtClean="0"/>
              <a:t>система простановки метки времени</a:t>
            </a:r>
            <a:r>
              <a:rPr lang="en-US" sz="1600" dirty="0" smtClean="0"/>
              <a:t> </a:t>
            </a:r>
            <a:r>
              <a:rPr lang="ru-RU" sz="1600" dirty="0" smtClean="0"/>
              <a:t>в 10 мс</a:t>
            </a:r>
            <a:endParaRPr lang="en-US" sz="1600" dirty="0"/>
          </a:p>
          <a:p>
            <a:pPr lvl="1"/>
            <a:r>
              <a:rPr lang="en-US" sz="1600" dirty="0"/>
              <a:t>Ethernet BME CRA </a:t>
            </a:r>
            <a:r>
              <a:rPr lang="ru-RU" sz="1600" dirty="0" smtClean="0"/>
              <a:t>поддерживает</a:t>
            </a:r>
            <a:r>
              <a:rPr lang="en-US" sz="1600" dirty="0" smtClean="0"/>
              <a:t> </a:t>
            </a:r>
            <a:r>
              <a:rPr lang="en-US" sz="1600" b="1" dirty="0"/>
              <a:t>“Ethernet only”</a:t>
            </a:r>
            <a:r>
              <a:rPr lang="en-US" sz="1600" dirty="0"/>
              <a:t> </a:t>
            </a:r>
            <a:r>
              <a:rPr lang="ru-RU" sz="1600" dirty="0" smtClean="0"/>
              <a:t>модули</a:t>
            </a:r>
            <a:r>
              <a:rPr lang="en-US" sz="1600" dirty="0" smtClean="0"/>
              <a:t>: HART , </a:t>
            </a:r>
            <a:r>
              <a:rPr lang="ru-RU" sz="1600" dirty="0" smtClean="0"/>
              <a:t>модуль </a:t>
            </a:r>
            <a:r>
              <a:rPr lang="ru-RU" sz="1600" dirty="0" err="1" smtClean="0"/>
              <a:t>весодозирования</a:t>
            </a:r>
            <a:r>
              <a:rPr lang="ru-RU" sz="1600" dirty="0" smtClean="0"/>
              <a:t> и будущее коммуникационные модули</a:t>
            </a:r>
            <a:r>
              <a:rPr lang="en-US" sz="1600" dirty="0" smtClean="0"/>
              <a:t>  </a:t>
            </a:r>
            <a:endParaRPr lang="en-US" sz="1600" dirty="0"/>
          </a:p>
          <a:p>
            <a:r>
              <a:rPr lang="ru-RU" sz="2000" b="1" dirty="0" smtClean="0"/>
              <a:t>Стандартный </a:t>
            </a:r>
            <a:r>
              <a:rPr lang="en-US" sz="2000" b="1" dirty="0" smtClean="0"/>
              <a:t>CRA</a:t>
            </a:r>
            <a:endParaRPr lang="en-US" sz="2000" dirty="0"/>
          </a:p>
          <a:p>
            <a:pPr lvl="1"/>
            <a:r>
              <a:rPr lang="ru-RU" sz="1600" b="1" dirty="0" smtClean="0"/>
              <a:t>Оптимизация затрат </a:t>
            </a:r>
            <a:r>
              <a:rPr lang="ru-RU" sz="1600" dirty="0" smtClean="0"/>
              <a:t>для небольших систем</a:t>
            </a:r>
            <a:endParaRPr lang="en-US" sz="1600" dirty="0"/>
          </a:p>
          <a:p>
            <a:pPr lvl="1"/>
            <a:r>
              <a:rPr lang="ru-RU" sz="1600" dirty="0" smtClean="0"/>
              <a:t>Базовые функции</a:t>
            </a:r>
            <a:endParaRPr lang="en-US" sz="1600" dirty="0"/>
          </a:p>
          <a:p>
            <a:r>
              <a:rPr lang="en-US" sz="2000" dirty="0"/>
              <a:t>CRA Ethernet </a:t>
            </a:r>
            <a:r>
              <a:rPr lang="ru-RU" sz="2000" dirty="0" smtClean="0"/>
              <a:t>порт</a:t>
            </a:r>
            <a:endParaRPr lang="en-US" sz="2000" dirty="0"/>
          </a:p>
          <a:p>
            <a:pPr lvl="1"/>
            <a:r>
              <a:rPr lang="en-US" sz="1600" dirty="0" err="1" smtClean="0"/>
              <a:t>Modbus</a:t>
            </a:r>
            <a:r>
              <a:rPr lang="en-US" sz="1600" dirty="0" smtClean="0"/>
              <a:t>/TCP </a:t>
            </a:r>
            <a:r>
              <a:rPr lang="en-US" sz="1600" dirty="0"/>
              <a:t>server</a:t>
            </a:r>
          </a:p>
          <a:p>
            <a:pPr lvl="1"/>
            <a:r>
              <a:rPr lang="en-US" sz="1600" dirty="0" smtClean="0"/>
              <a:t>CIP </a:t>
            </a:r>
            <a:r>
              <a:rPr lang="ru-RU" sz="1600" dirty="0" smtClean="0"/>
              <a:t>сервер</a:t>
            </a:r>
            <a:endParaRPr lang="en-US" sz="1600" dirty="0"/>
          </a:p>
          <a:p>
            <a:endParaRPr lang="en-US" sz="16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21013" y="1268413"/>
            <a:ext cx="463550" cy="1165225"/>
            <a:chOff x="703" y="890"/>
            <a:chExt cx="804" cy="1692"/>
          </a:xfrm>
        </p:grpSpPr>
        <p:pic>
          <p:nvPicPr>
            <p:cNvPr id="90117" name="Picture 5" descr="Schneider-M340Converged-BMXNOC04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890"/>
              <a:ext cx="804" cy="1692"/>
            </a:xfrm>
            <a:prstGeom prst="rect">
              <a:avLst/>
            </a:prstGeom>
            <a:noFill/>
          </p:spPr>
        </p:pic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1111" y="1718"/>
              <a:ext cx="272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66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157413" y="1255713"/>
            <a:ext cx="463550" cy="1165225"/>
            <a:chOff x="1622" y="935"/>
            <a:chExt cx="804" cy="1692"/>
          </a:xfrm>
        </p:grpSpPr>
        <p:pic>
          <p:nvPicPr>
            <p:cNvPr id="90120" name="Picture 8" descr="Schneider-M340Converged-BMXNOC04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2" y="935"/>
              <a:ext cx="804" cy="1692"/>
            </a:xfrm>
            <a:prstGeom prst="rect">
              <a:avLst/>
            </a:prstGeom>
            <a:noFill/>
          </p:spPr>
        </p:pic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2030" y="1763"/>
              <a:ext cx="272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66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2030" y="1525"/>
              <a:ext cx="272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66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1755815" y="2622550"/>
            <a:ext cx="11079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009530"/>
                </a:solidFill>
              </a:rPr>
              <a:t>BMXCRA31200</a:t>
            </a:r>
            <a:endParaRPr lang="fr-FR" sz="1000" b="1" dirty="0">
              <a:solidFill>
                <a:srgbClr val="000000"/>
              </a:solidFill>
              <a:latin typeface="SEOptimist" pitchFamily="50" charset="0"/>
            </a:endParaRPr>
          </a:p>
          <a:p>
            <a:pPr algn="ctr"/>
            <a:r>
              <a:rPr lang="ru-RU" sz="1000" b="1" u="sng" dirty="0" smtClean="0">
                <a:solidFill>
                  <a:srgbClr val="000000"/>
                </a:solidFill>
                <a:latin typeface="SEOptimist" pitchFamily="50" charset="0"/>
              </a:rPr>
              <a:t>Стандартный</a:t>
            </a:r>
            <a:endParaRPr lang="fr-FR" sz="1000" b="1" u="sng" dirty="0">
              <a:solidFill>
                <a:srgbClr val="000000"/>
              </a:solidFill>
              <a:latin typeface="SEOptimist" pitchFamily="50" charset="0"/>
            </a:endParaRP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771775" y="2614613"/>
            <a:ext cx="1092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009530"/>
                </a:solidFill>
              </a:rPr>
              <a:t>BMXCRA31210</a:t>
            </a:r>
            <a:endParaRPr lang="fr-FR" sz="1000" b="1" dirty="0">
              <a:solidFill>
                <a:srgbClr val="000000"/>
              </a:solidFill>
            </a:endParaRPr>
          </a:p>
          <a:p>
            <a:pPr algn="ctr"/>
            <a:r>
              <a:rPr lang="ru-RU" sz="1000" b="1" u="sng" dirty="0" smtClean="0">
                <a:solidFill>
                  <a:srgbClr val="000000"/>
                </a:solidFill>
                <a:latin typeface="SEOptimist" pitchFamily="50" charset="0"/>
              </a:rPr>
              <a:t>Улучшенный</a:t>
            </a:r>
            <a:endParaRPr lang="fr-FR" sz="1000" b="1" u="sng" dirty="0">
              <a:solidFill>
                <a:srgbClr val="000000"/>
              </a:solidFill>
              <a:latin typeface="SEOptimist" pitchFamily="50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54450" y="1289050"/>
            <a:ext cx="463550" cy="1165225"/>
            <a:chOff x="703" y="890"/>
            <a:chExt cx="804" cy="1692"/>
          </a:xfrm>
        </p:grpSpPr>
        <p:pic>
          <p:nvPicPr>
            <p:cNvPr id="90126" name="Picture 14" descr="Schneider-M340Converged-BMXNOC04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890"/>
              <a:ext cx="804" cy="1692"/>
            </a:xfrm>
            <a:prstGeom prst="rect">
              <a:avLst/>
            </a:prstGeom>
            <a:noFill/>
          </p:spPr>
        </p:pic>
        <p:sp>
          <p:nvSpPr>
            <p:cNvPr id="90127" name="Rectangle 15"/>
            <p:cNvSpPr>
              <a:spLocks noChangeArrowheads="1"/>
            </p:cNvSpPr>
            <p:nvPr/>
          </p:nvSpPr>
          <p:spPr bwMode="auto">
            <a:xfrm>
              <a:off x="1111" y="1718"/>
              <a:ext cx="272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66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140200" y="1054100"/>
            <a:ext cx="936625" cy="503238"/>
            <a:chOff x="1791" y="1570"/>
            <a:chExt cx="590" cy="317"/>
          </a:xfrm>
        </p:grpSpPr>
        <p:sp>
          <p:nvSpPr>
            <p:cNvPr id="90129" name="Oval 17"/>
            <p:cNvSpPr>
              <a:spLocks noChangeArrowheads="1"/>
            </p:cNvSpPr>
            <p:nvPr/>
          </p:nvSpPr>
          <p:spPr bwMode="auto">
            <a:xfrm>
              <a:off x="1791" y="1570"/>
              <a:ext cx="589" cy="31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90130" name="Text Box 18"/>
            <p:cNvSpPr txBox="1">
              <a:spLocks noChangeArrowheads="1"/>
            </p:cNvSpPr>
            <p:nvPr/>
          </p:nvSpPr>
          <p:spPr bwMode="auto">
            <a:xfrm>
              <a:off x="1791" y="1616"/>
              <a:ext cx="59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i="1">
                  <a:solidFill>
                    <a:srgbClr val="FFFFFF"/>
                  </a:solidFill>
                </a:rPr>
                <a:t>NEW</a:t>
              </a:r>
            </a:p>
          </p:txBody>
        </p:sp>
      </p:grp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3679825" y="2305050"/>
            <a:ext cx="10810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000" b="1" dirty="0">
                <a:solidFill>
                  <a:srgbClr val="B10043"/>
                </a:solidFill>
                <a:latin typeface="SEOptimist" pitchFamily="50" charset="0"/>
              </a:rPr>
              <a:t>Ethernet </a:t>
            </a:r>
          </a:p>
          <a:p>
            <a:pPr algn="ctr"/>
            <a:r>
              <a:rPr lang="fr-FR" sz="1000" b="1" dirty="0">
                <a:solidFill>
                  <a:srgbClr val="B10043"/>
                </a:solidFill>
                <a:latin typeface="SEOptimist" pitchFamily="50" charset="0"/>
              </a:rPr>
              <a:t>BME CRA31210</a:t>
            </a:r>
            <a:r>
              <a:rPr lang="fr-FR" sz="1000" b="1" dirty="0">
                <a:solidFill>
                  <a:srgbClr val="000000"/>
                </a:solidFill>
                <a:latin typeface="SEOptimist" pitchFamily="50" charset="0"/>
              </a:rPr>
              <a:t> </a:t>
            </a:r>
          </a:p>
          <a:p>
            <a:pPr algn="ctr"/>
            <a:r>
              <a:rPr lang="ru-RU" sz="1000" b="1" u="sng" dirty="0" smtClean="0">
                <a:solidFill>
                  <a:srgbClr val="000000"/>
                </a:solidFill>
                <a:latin typeface="SEOptimist" pitchFamily="50" charset="0"/>
              </a:rPr>
              <a:t>Улучшенный</a:t>
            </a:r>
            <a:endParaRPr lang="fr-FR" sz="1000" b="1" u="sng" dirty="0">
              <a:solidFill>
                <a:srgbClr val="000000"/>
              </a:solidFill>
              <a:latin typeface="SEOptimist" pitchFamily="50" charset="0"/>
            </a:endParaRP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161925" y="3432175"/>
            <a:ext cx="1871663" cy="2746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Метка времен </a:t>
            </a:r>
            <a:r>
              <a:rPr lang="en-US" sz="1200" b="1" dirty="0" smtClean="0">
                <a:solidFill>
                  <a:srgbClr val="FFFFFF"/>
                </a:solidFill>
              </a:rPr>
              <a:t>10 </a:t>
            </a:r>
            <a:r>
              <a:rPr lang="ru-RU" sz="1200" b="1" dirty="0" smtClean="0">
                <a:solidFill>
                  <a:srgbClr val="FFFFFF"/>
                </a:solidFill>
              </a:rPr>
              <a:t>мс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161925" y="3722688"/>
            <a:ext cx="1871663" cy="2746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CCOTF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174625" y="5191125"/>
            <a:ext cx="1871663" cy="276999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Совместим с </a:t>
            </a:r>
            <a:r>
              <a:rPr lang="en-US" sz="1200" b="1" dirty="0" smtClean="0">
                <a:solidFill>
                  <a:srgbClr val="FFFFFF"/>
                </a:solidFill>
              </a:rPr>
              <a:t>Bus  X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161925" y="4013200"/>
            <a:ext cx="1871663" cy="2746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Экспертные модули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66688" y="4305300"/>
            <a:ext cx="1871662" cy="2746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Макс</a:t>
            </a: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ru-RU" sz="1200" b="1" dirty="0" smtClean="0">
                <a:solidFill>
                  <a:srgbClr val="FFFFFF"/>
                </a:solidFill>
              </a:rPr>
              <a:t>аналог </a:t>
            </a: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en-US" sz="1200" b="1" dirty="0">
                <a:solidFill>
                  <a:srgbClr val="FFFFFF"/>
                </a:solidFill>
              </a:rPr>
              <a:t>I/O</a:t>
            </a: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166688" y="4600575"/>
            <a:ext cx="1871662" cy="2746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Макс </a:t>
            </a:r>
            <a:r>
              <a:rPr lang="ru-RU" sz="1200" b="1" dirty="0" err="1" smtClean="0">
                <a:solidFill>
                  <a:srgbClr val="FFFFFF"/>
                </a:solidFill>
              </a:rPr>
              <a:t>дискр</a:t>
            </a: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en-US" sz="1200" b="1" dirty="0">
                <a:solidFill>
                  <a:srgbClr val="FFFFFF"/>
                </a:solidFill>
              </a:rPr>
              <a:t>I/O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174625" y="4897438"/>
            <a:ext cx="1871663" cy="2746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Сервисный порт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179511" y="5492751"/>
            <a:ext cx="1873127" cy="276999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Совместим с </a:t>
            </a:r>
            <a:r>
              <a:rPr lang="en-US" sz="1200" b="1" dirty="0" smtClean="0">
                <a:solidFill>
                  <a:srgbClr val="FFFFFF"/>
                </a:solidFill>
              </a:rPr>
              <a:t>Ether 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2052638" y="3432175"/>
            <a:ext cx="641350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Нет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2052638" y="3722688"/>
            <a:ext cx="641350" cy="27463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Нет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2057400" y="5191125"/>
            <a:ext cx="641350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2052638" y="4013200"/>
            <a:ext cx="641350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Нет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2054225" y="4305300"/>
            <a:ext cx="641350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2054225" y="4600575"/>
            <a:ext cx="641350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2057400" y="4897438"/>
            <a:ext cx="641350" cy="27463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Нет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2058988" y="5492750"/>
            <a:ext cx="641350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2709863" y="3432175"/>
            <a:ext cx="1773237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2709863" y="3722688"/>
            <a:ext cx="1773237" cy="27463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52" name="Text Box 40"/>
          <p:cNvSpPr txBox="1">
            <a:spLocks noChangeArrowheads="1"/>
          </p:cNvSpPr>
          <p:nvPr/>
        </p:nvSpPr>
        <p:spPr bwMode="auto">
          <a:xfrm>
            <a:off x="2709863" y="4013200"/>
            <a:ext cx="1773237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53" name="Text Box 41"/>
          <p:cNvSpPr txBox="1">
            <a:spLocks noChangeArrowheads="1"/>
          </p:cNvSpPr>
          <p:nvPr/>
        </p:nvSpPr>
        <p:spPr bwMode="auto">
          <a:xfrm>
            <a:off x="2714625" y="4305300"/>
            <a:ext cx="1771650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256</a:t>
            </a:r>
          </a:p>
        </p:txBody>
      </p: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2714625" y="4600575"/>
            <a:ext cx="1771650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</a:rPr>
              <a:t>1024</a:t>
            </a:r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2722563" y="4897438"/>
            <a:ext cx="1771650" cy="27463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56" name="Text Box 44"/>
          <p:cNvSpPr txBox="1">
            <a:spLocks noChangeArrowheads="1"/>
          </p:cNvSpPr>
          <p:nvPr/>
        </p:nvSpPr>
        <p:spPr bwMode="auto">
          <a:xfrm>
            <a:off x="2727325" y="5492750"/>
            <a:ext cx="1773238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r>
              <a:rPr lang="en-US" sz="1200" b="1" dirty="0" smtClean="0">
                <a:solidFill>
                  <a:srgbClr val="FFFFFF"/>
                </a:solidFill>
              </a:rPr>
              <a:t>              </a:t>
            </a: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57" name="Line 45"/>
          <p:cNvSpPr>
            <a:spLocks noChangeShapeType="1"/>
          </p:cNvSpPr>
          <p:nvPr/>
        </p:nvSpPr>
        <p:spPr bwMode="auto">
          <a:xfrm>
            <a:off x="3608388" y="5476875"/>
            <a:ext cx="0" cy="2873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90161" name="Line 49"/>
          <p:cNvSpPr>
            <a:spLocks noChangeShapeType="1"/>
          </p:cNvSpPr>
          <p:nvPr/>
        </p:nvSpPr>
        <p:spPr bwMode="auto">
          <a:xfrm>
            <a:off x="3606800" y="5780088"/>
            <a:ext cx="0" cy="2873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722563" y="5168900"/>
            <a:ext cx="1771650" cy="296863"/>
            <a:chOff x="1715" y="3256"/>
            <a:chExt cx="1116" cy="187"/>
          </a:xfrm>
        </p:grpSpPr>
        <p:sp>
          <p:nvSpPr>
            <p:cNvPr id="90151" name="Text Box 39"/>
            <p:cNvSpPr txBox="1">
              <a:spLocks noChangeArrowheads="1"/>
            </p:cNvSpPr>
            <p:nvPr/>
          </p:nvSpPr>
          <p:spPr bwMode="auto">
            <a:xfrm>
              <a:off x="1715" y="3270"/>
              <a:ext cx="1116" cy="173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</a:rPr>
                <a:t>    </a:t>
              </a:r>
              <a:r>
                <a:rPr lang="ru-RU" sz="12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1200" b="1" dirty="0" smtClean="0">
                  <a:solidFill>
                    <a:srgbClr val="FFFFFF"/>
                  </a:solidFill>
                </a:rPr>
                <a:t> </a:t>
              </a:r>
              <a:r>
                <a:rPr lang="ru-RU" sz="1200" b="1" dirty="0" smtClean="0">
                  <a:solidFill>
                    <a:srgbClr val="FFFFFF"/>
                  </a:solidFill>
                </a:rPr>
                <a:t>Да</a:t>
              </a:r>
              <a:r>
                <a:rPr lang="en-US" sz="1200" b="1" dirty="0" smtClean="0">
                  <a:solidFill>
                    <a:srgbClr val="FFFFFF"/>
                  </a:solidFill>
                </a:rPr>
                <a:t>              </a:t>
              </a:r>
              <a:r>
                <a:rPr lang="ru-RU" sz="1200" b="1" dirty="0" smtClean="0">
                  <a:solidFill>
                    <a:srgbClr val="FFFFFF"/>
                  </a:solidFill>
                </a:rPr>
                <a:t>Нет</a:t>
              </a:r>
              <a:r>
                <a:rPr lang="en-US" sz="1200" b="1" dirty="0" smtClean="0">
                  <a:solidFill>
                    <a:srgbClr val="FFFFFF"/>
                  </a:solidFill>
                </a:rPr>
                <a:t>          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0162" name="Line 50"/>
            <p:cNvSpPr>
              <a:spLocks noChangeShapeType="1"/>
            </p:cNvSpPr>
            <p:nvPr/>
          </p:nvSpPr>
          <p:spPr bwMode="auto">
            <a:xfrm>
              <a:off x="2276" y="3256"/>
              <a:ext cx="0" cy="18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sp>
        <p:nvSpPr>
          <p:cNvPr id="90164" name="Text Box 52"/>
          <p:cNvSpPr txBox="1">
            <a:spLocks noChangeArrowheads="1"/>
          </p:cNvSpPr>
          <p:nvPr/>
        </p:nvSpPr>
        <p:spPr bwMode="auto">
          <a:xfrm>
            <a:off x="188913" y="5792788"/>
            <a:ext cx="1871662" cy="2746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Задачи </a:t>
            </a:r>
            <a:r>
              <a:rPr lang="en-US" sz="1200" b="1" dirty="0" smtClean="0">
                <a:solidFill>
                  <a:srgbClr val="FFFFFF"/>
                </a:solidFill>
              </a:rPr>
              <a:t>Fast </a:t>
            </a:r>
            <a:r>
              <a:rPr lang="ru-RU" sz="1200" b="1" dirty="0" smtClean="0">
                <a:solidFill>
                  <a:srgbClr val="FFFFFF"/>
                </a:solidFill>
              </a:rPr>
              <a:t>и </a:t>
            </a:r>
            <a:r>
              <a:rPr lang="en-US" sz="1200" b="1" dirty="0" smtClean="0">
                <a:solidFill>
                  <a:srgbClr val="FFFFFF"/>
                </a:solidFill>
              </a:rPr>
              <a:t>Aux 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65" name="Text Box 53"/>
          <p:cNvSpPr txBox="1">
            <a:spLocks noChangeArrowheads="1"/>
          </p:cNvSpPr>
          <p:nvPr/>
        </p:nvSpPr>
        <p:spPr bwMode="auto">
          <a:xfrm>
            <a:off x="2073275" y="5791200"/>
            <a:ext cx="641350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Не т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66" name="Text Box 54"/>
          <p:cNvSpPr txBox="1">
            <a:spLocks noChangeArrowheads="1"/>
          </p:cNvSpPr>
          <p:nvPr/>
        </p:nvSpPr>
        <p:spPr bwMode="auto">
          <a:xfrm>
            <a:off x="2730500" y="5792788"/>
            <a:ext cx="1773238" cy="27463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r>
              <a:rPr lang="en-US" sz="1200" b="1" dirty="0" smtClean="0">
                <a:solidFill>
                  <a:srgbClr val="FFFFFF"/>
                </a:solidFill>
              </a:rPr>
              <a:t>               </a:t>
            </a: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67" name="Line 55"/>
          <p:cNvSpPr>
            <a:spLocks noChangeShapeType="1"/>
          </p:cNvSpPr>
          <p:nvPr/>
        </p:nvSpPr>
        <p:spPr bwMode="auto">
          <a:xfrm>
            <a:off x="3611563" y="5778500"/>
            <a:ext cx="0" cy="2873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90168" name="Text Box 56"/>
          <p:cNvSpPr txBox="1">
            <a:spLocks noChangeArrowheads="1"/>
          </p:cNvSpPr>
          <p:nvPr/>
        </p:nvSpPr>
        <p:spPr bwMode="auto">
          <a:xfrm>
            <a:off x="193675" y="6073775"/>
            <a:ext cx="1871663" cy="2746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Модули </a:t>
            </a:r>
            <a:r>
              <a:rPr lang="en-US" sz="1200" b="1" dirty="0" smtClean="0">
                <a:solidFill>
                  <a:srgbClr val="FFFFFF"/>
                </a:solidFill>
              </a:rPr>
              <a:t>Ethernet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69" name="Text Box 57"/>
          <p:cNvSpPr txBox="1">
            <a:spLocks noChangeArrowheads="1"/>
          </p:cNvSpPr>
          <p:nvPr/>
        </p:nvSpPr>
        <p:spPr bwMode="auto">
          <a:xfrm>
            <a:off x="2078038" y="6072188"/>
            <a:ext cx="641350" cy="27463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Нет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70" name="Text Box 58"/>
          <p:cNvSpPr txBox="1">
            <a:spLocks noChangeArrowheads="1"/>
          </p:cNvSpPr>
          <p:nvPr/>
        </p:nvSpPr>
        <p:spPr bwMode="auto">
          <a:xfrm>
            <a:off x="2735263" y="6073775"/>
            <a:ext cx="1773237" cy="2746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FFFFFF"/>
                </a:solidFill>
              </a:rPr>
              <a:t>Нет</a:t>
            </a:r>
            <a:r>
              <a:rPr lang="en-US" sz="1200" b="1" dirty="0" smtClean="0">
                <a:solidFill>
                  <a:srgbClr val="FFFFFF"/>
                </a:solidFill>
              </a:rPr>
              <a:t>               </a:t>
            </a:r>
            <a:r>
              <a:rPr lang="ru-RU" sz="1200" b="1" dirty="0" smtClean="0">
                <a:solidFill>
                  <a:srgbClr val="FFFFFF"/>
                </a:solidFill>
              </a:rPr>
              <a:t>Да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0171" name="Line 59"/>
          <p:cNvSpPr>
            <a:spLocks noChangeShapeType="1"/>
          </p:cNvSpPr>
          <p:nvPr/>
        </p:nvSpPr>
        <p:spPr bwMode="auto">
          <a:xfrm>
            <a:off x="3616325" y="6059488"/>
            <a:ext cx="0" cy="2873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M580 </a:t>
            </a:r>
            <a:r>
              <a:rPr lang="ru-RU" sz="3200" dirty="0" smtClean="0"/>
              <a:t>платформа с </a:t>
            </a:r>
            <a:r>
              <a:rPr lang="en-US" sz="3200" dirty="0" smtClean="0"/>
              <a:t>X80 </a:t>
            </a:r>
            <a:r>
              <a:rPr lang="en-US" sz="3200" dirty="0"/>
              <a:t>ERT </a:t>
            </a:r>
            <a:r>
              <a:rPr lang="ru-RU" sz="3200" dirty="0" smtClean="0"/>
              <a:t>модулем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2400" i="1" dirty="0">
                <a:solidFill>
                  <a:schemeClr val="hlink"/>
                </a:solidFill>
                <a:sym typeface="Wingdings" pitchFamily="2" charset="2"/>
              </a:rPr>
              <a:t> </a:t>
            </a:r>
            <a:r>
              <a:rPr lang="ru-RU" sz="2400" b="1" i="1" dirty="0" smtClean="0">
                <a:solidFill>
                  <a:schemeClr val="hlink"/>
                </a:solidFill>
              </a:rPr>
              <a:t>Простое управление </a:t>
            </a:r>
            <a:r>
              <a:rPr lang="en-US" sz="2400" b="1" i="1" dirty="0" smtClean="0">
                <a:solidFill>
                  <a:schemeClr val="hlink"/>
                </a:solidFill>
              </a:rPr>
              <a:t>SOE</a:t>
            </a:r>
            <a:r>
              <a:rPr lang="en-US" sz="2400" b="1" i="1" dirty="0">
                <a:solidFill>
                  <a:schemeClr val="hlink"/>
                </a:solidFill>
              </a:rPr>
              <a:t>, </a:t>
            </a:r>
            <a:r>
              <a:rPr lang="en-US" sz="2400" b="1" i="1" dirty="0" smtClean="0">
                <a:solidFill>
                  <a:schemeClr val="hlink"/>
                </a:solidFill>
              </a:rPr>
              <a:t>I/O </a:t>
            </a:r>
            <a:r>
              <a:rPr lang="ru-RU" sz="2400" b="1" i="1" dirty="0" smtClean="0">
                <a:solidFill>
                  <a:schemeClr val="hlink"/>
                </a:solidFill>
              </a:rPr>
              <a:t>в </a:t>
            </a:r>
            <a:r>
              <a:rPr lang="en-US" sz="2400" b="1" i="1" dirty="0" smtClean="0">
                <a:solidFill>
                  <a:schemeClr val="hlink"/>
                </a:solidFill>
              </a:rPr>
              <a:t>SCADA</a:t>
            </a:r>
            <a:endParaRPr lang="en-US" sz="2400" b="1" i="1" dirty="0">
              <a:solidFill>
                <a:schemeClr val="hlink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73238"/>
            <a:ext cx="4064000" cy="4525962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ru-RU" sz="2000" dirty="0" smtClean="0">
                <a:ea typeface="SimSun" pitchFamily="2" charset="-122"/>
              </a:rPr>
              <a:t>Технические особенности продукта</a:t>
            </a:r>
            <a:endParaRPr lang="en-US" altLang="zh-CN" sz="2000" dirty="0">
              <a:ea typeface="SimSun" pitchFamily="2" charset="-122"/>
            </a:endParaRPr>
          </a:p>
          <a:p>
            <a:pPr lvl="1"/>
            <a:r>
              <a:rPr lang="en-US" altLang="zh-CN" sz="1600" dirty="0">
                <a:ea typeface="SimSun" pitchFamily="2" charset="-122"/>
              </a:rPr>
              <a:t>16 </a:t>
            </a:r>
            <a:r>
              <a:rPr lang="ru-RU" altLang="zh-CN" sz="1600" dirty="0" smtClean="0">
                <a:ea typeface="SimSun" pitchFamily="2" charset="-122"/>
              </a:rPr>
              <a:t>каналов</a:t>
            </a:r>
            <a:r>
              <a:rPr lang="en-US" altLang="zh-CN" sz="1600" dirty="0" smtClean="0">
                <a:ea typeface="SimSun" pitchFamily="2" charset="-122"/>
              </a:rPr>
              <a:t> </a:t>
            </a:r>
            <a:r>
              <a:rPr lang="ru-RU" altLang="zh-CN" sz="1600" dirty="0" smtClean="0">
                <a:ea typeface="SimSun" pitchFamily="2" charset="-122"/>
              </a:rPr>
              <a:t>метки времени</a:t>
            </a:r>
            <a:r>
              <a:rPr lang="en-US" altLang="zh-CN" sz="1600" dirty="0" smtClean="0">
                <a:ea typeface="SimSun" pitchFamily="2" charset="-122"/>
              </a:rPr>
              <a:t>  </a:t>
            </a:r>
            <a:r>
              <a:rPr lang="en-US" altLang="zh-CN" sz="1600" dirty="0">
                <a:ea typeface="SimSun" pitchFamily="2" charset="-122"/>
              </a:rPr>
              <a:t>(</a:t>
            </a:r>
            <a:r>
              <a:rPr lang="en-US" altLang="zh-CN" sz="1600" b="1" dirty="0">
                <a:solidFill>
                  <a:schemeClr val="accent2"/>
                </a:solidFill>
                <a:ea typeface="SimSun" pitchFamily="2" charset="-122"/>
              </a:rPr>
              <a:t>1ms</a:t>
            </a:r>
            <a:r>
              <a:rPr lang="en-US" altLang="zh-CN" sz="1600" dirty="0">
                <a:ea typeface="SimSun" pitchFamily="2" charset="-122"/>
              </a:rPr>
              <a:t> </a:t>
            </a:r>
            <a:r>
              <a:rPr lang="ru-RU" altLang="zh-CN" sz="1600" dirty="0" smtClean="0">
                <a:ea typeface="SimSun" pitchFamily="2" charset="-122"/>
              </a:rPr>
              <a:t>разрешение</a:t>
            </a:r>
            <a:r>
              <a:rPr lang="en-US" altLang="zh-CN" sz="1600" dirty="0" smtClean="0">
                <a:ea typeface="SimSun" pitchFamily="2" charset="-122"/>
              </a:rPr>
              <a:t>)</a:t>
            </a:r>
            <a:endParaRPr lang="en-US" altLang="zh-CN" sz="1600" dirty="0">
              <a:ea typeface="SimSun" pitchFamily="2" charset="-122"/>
            </a:endParaRPr>
          </a:p>
          <a:p>
            <a:pPr lvl="1"/>
            <a:r>
              <a:rPr lang="en-US" altLang="zh-CN" sz="1600" dirty="0">
                <a:ea typeface="SimSun" pitchFamily="2" charset="-122"/>
              </a:rPr>
              <a:t>12 </a:t>
            </a:r>
            <a:r>
              <a:rPr lang="ru-RU" altLang="zh-CN" sz="1600" dirty="0" smtClean="0">
                <a:ea typeface="SimSun" pitchFamily="2" charset="-122"/>
              </a:rPr>
              <a:t>каналов</a:t>
            </a:r>
            <a:r>
              <a:rPr lang="en-US" altLang="zh-CN" sz="1600" dirty="0" smtClean="0">
                <a:ea typeface="SimSun" pitchFamily="2" charset="-122"/>
              </a:rPr>
              <a:t> </a:t>
            </a:r>
            <a:r>
              <a:rPr lang="ru-RU" altLang="zh-CN" sz="1600" dirty="0" smtClean="0">
                <a:ea typeface="SimSun" pitchFamily="2" charset="-122"/>
              </a:rPr>
              <a:t>счетчика </a:t>
            </a:r>
            <a:r>
              <a:rPr lang="en-US" altLang="zh-CN" sz="1600" dirty="0" smtClean="0">
                <a:ea typeface="SimSun" pitchFamily="2" charset="-122"/>
              </a:rPr>
              <a:t>(&lt;=</a:t>
            </a:r>
            <a:r>
              <a:rPr lang="en-US" altLang="zh-CN" sz="1600" dirty="0">
                <a:ea typeface="SimSun" pitchFamily="2" charset="-122"/>
              </a:rPr>
              <a:t>500Hz)</a:t>
            </a:r>
          </a:p>
          <a:p>
            <a:pPr lvl="1"/>
            <a:r>
              <a:rPr lang="ru-RU" altLang="zh-CN" sz="1600" dirty="0" smtClean="0">
                <a:ea typeface="SimSun" pitchFamily="2" charset="-122"/>
              </a:rPr>
              <a:t>Синхронизация времени с </a:t>
            </a:r>
            <a:r>
              <a:rPr lang="en-US" altLang="zh-CN" sz="1600" dirty="0" smtClean="0">
                <a:ea typeface="SimSun" pitchFamily="2" charset="-122"/>
              </a:rPr>
              <a:t>GPS</a:t>
            </a:r>
            <a:endParaRPr lang="en-US" altLang="zh-CN" sz="1600" dirty="0">
              <a:ea typeface="SimSun" pitchFamily="2" charset="-122"/>
            </a:endParaRPr>
          </a:p>
          <a:p>
            <a:pPr lvl="2"/>
            <a:r>
              <a:rPr lang="en-US" altLang="zh-CN" sz="1600" dirty="0">
                <a:ea typeface="SimSun" pitchFamily="2" charset="-122"/>
              </a:rPr>
              <a:t>DCF77</a:t>
            </a:r>
          </a:p>
          <a:p>
            <a:pPr lvl="2"/>
            <a:r>
              <a:rPr lang="en-US" altLang="zh-CN" sz="1600" dirty="0">
                <a:ea typeface="SimSun" pitchFamily="2" charset="-122"/>
              </a:rPr>
              <a:t>IRIG-B</a:t>
            </a:r>
          </a:p>
          <a:p>
            <a:pPr lvl="1"/>
            <a:r>
              <a:rPr lang="ru-RU" altLang="zh-CN" sz="1600" dirty="0" smtClean="0">
                <a:ea typeface="SimSun" pitchFamily="2" charset="-122"/>
              </a:rPr>
              <a:t>Хранение более </a:t>
            </a:r>
            <a:r>
              <a:rPr lang="en-US" altLang="zh-CN" sz="1600" dirty="0" smtClean="0">
                <a:ea typeface="SimSun" pitchFamily="2" charset="-122"/>
              </a:rPr>
              <a:t>&gt;256</a:t>
            </a:r>
            <a:r>
              <a:rPr lang="ru-RU" altLang="zh-CN" sz="1600" dirty="0" smtClean="0">
                <a:ea typeface="SimSun" pitchFamily="2" charset="-122"/>
              </a:rPr>
              <a:t> событий</a:t>
            </a:r>
            <a:endParaRPr lang="en-US" altLang="zh-CN" sz="1600" dirty="0">
              <a:ea typeface="SimSun" pitchFamily="2" charset="-122"/>
            </a:endParaRPr>
          </a:p>
          <a:p>
            <a:pPr lvl="2">
              <a:buFont typeface="Arial" charset="0"/>
              <a:buNone/>
            </a:pPr>
            <a:endParaRPr lang="en-US" sz="1600" dirty="0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 </a:t>
            </a:r>
            <a:r>
              <a:rPr lang="ru-RU" altLang="zh-CN" sz="1800" dirty="0" smtClean="0">
                <a:ea typeface="SimSun" pitchFamily="2" charset="-122"/>
              </a:rPr>
              <a:t>Типовая архитектура</a:t>
            </a:r>
            <a:endParaRPr lang="en-US" altLang="zh-CN" sz="1800" dirty="0">
              <a:ea typeface="SimSun" pitchFamily="2" charset="-122"/>
            </a:endParaRPr>
          </a:p>
          <a:p>
            <a:pPr lvl="1"/>
            <a:r>
              <a:rPr lang="en-US" sz="1600" dirty="0"/>
              <a:t>M580 </a:t>
            </a:r>
            <a:r>
              <a:rPr lang="ru-RU" sz="1600" dirty="0" smtClean="0"/>
              <a:t>ЦПУ</a:t>
            </a:r>
            <a:r>
              <a:rPr lang="en-US" sz="1600" dirty="0" smtClean="0"/>
              <a:t> </a:t>
            </a:r>
            <a:r>
              <a:rPr lang="en-US" sz="1600" dirty="0"/>
              <a:t>+ X80 RIO SOE </a:t>
            </a:r>
            <a:r>
              <a:rPr lang="ru-RU" sz="1600" dirty="0" smtClean="0"/>
              <a:t>решение</a:t>
            </a:r>
            <a:r>
              <a:rPr lang="en-US" altLang="zh-CN" sz="1600" dirty="0" smtClean="0">
                <a:ea typeface="SimSun" pitchFamily="2" charset="-122"/>
              </a:rPr>
              <a:t>.</a:t>
            </a:r>
            <a:endParaRPr lang="en-US" sz="1600" dirty="0"/>
          </a:p>
          <a:p>
            <a:pPr lvl="1"/>
            <a:r>
              <a:rPr lang="en-US" sz="1600" dirty="0"/>
              <a:t>M340 SOE </a:t>
            </a:r>
            <a:r>
              <a:rPr lang="ru-RU" sz="1600" dirty="0" smtClean="0"/>
              <a:t>решение</a:t>
            </a:r>
            <a:endParaRPr lang="en-US" altLang="zh-CN" sz="1600" dirty="0">
              <a:ea typeface="SimSun" pitchFamily="2" charset="-122"/>
            </a:endParaRPr>
          </a:p>
          <a:p>
            <a:pPr lvl="1"/>
            <a:endParaRPr lang="en-US" sz="16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9388" y="2781300"/>
            <a:ext cx="4535487" cy="3686175"/>
            <a:chOff x="113" y="754"/>
            <a:chExt cx="4409" cy="346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13" y="754"/>
              <a:ext cx="4409" cy="3348"/>
              <a:chOff x="113" y="754"/>
              <a:chExt cx="4409" cy="3348"/>
            </a:xfrm>
          </p:grpSpPr>
          <p:pic>
            <p:nvPicPr>
              <p:cNvPr id="95241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3" y="754"/>
                <a:ext cx="4409" cy="3348"/>
              </a:xfrm>
              <a:prstGeom prst="rect">
                <a:avLst/>
              </a:prstGeom>
              <a:noFill/>
            </p:spPr>
          </p:pic>
          <p:sp>
            <p:nvSpPr>
              <p:cNvPr id="95242" name="Line 10"/>
              <p:cNvSpPr>
                <a:spLocks noChangeShapeType="1"/>
              </p:cNvSpPr>
              <p:nvPr/>
            </p:nvSpPr>
            <p:spPr bwMode="auto">
              <a:xfrm>
                <a:off x="328" y="2976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solidFill>
                    <a:srgbClr val="626469"/>
                  </a:solidFill>
                </a:endParaRPr>
              </a:p>
            </p:txBody>
          </p:sp>
          <p:sp>
            <p:nvSpPr>
              <p:cNvPr id="95243" name="Line 11"/>
              <p:cNvSpPr>
                <a:spLocks noChangeShapeType="1"/>
              </p:cNvSpPr>
              <p:nvPr/>
            </p:nvSpPr>
            <p:spPr bwMode="auto">
              <a:xfrm flipH="1">
                <a:off x="1066" y="2931"/>
                <a:ext cx="90" cy="18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fr-FR">
                  <a:solidFill>
                    <a:srgbClr val="626469"/>
                  </a:solidFill>
                </a:endParaRPr>
              </a:p>
            </p:txBody>
          </p:sp>
        </p:grpSp>
        <p:sp>
          <p:nvSpPr>
            <p:cNvPr id="95244" name="Text Box 12"/>
            <p:cNvSpPr txBox="1">
              <a:spLocks noChangeArrowheads="1"/>
            </p:cNvSpPr>
            <p:nvPr/>
          </p:nvSpPr>
          <p:spPr bwMode="auto">
            <a:xfrm>
              <a:off x="432" y="3702"/>
              <a:ext cx="635" cy="51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626469"/>
                  </a:solidFill>
                </a:rPr>
                <a:t>CRA</a:t>
              </a:r>
            </a:p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626469"/>
                  </a:solidFill>
                </a:rPr>
                <a:t>10ms</a:t>
              </a:r>
            </a:p>
          </p:txBody>
        </p:sp>
        <p:sp>
          <p:nvSpPr>
            <p:cNvPr id="95245" name="Text Box 13"/>
            <p:cNvSpPr txBox="1">
              <a:spLocks noChangeArrowheads="1"/>
            </p:cNvSpPr>
            <p:nvPr/>
          </p:nvSpPr>
          <p:spPr bwMode="auto">
            <a:xfrm>
              <a:off x="929" y="3702"/>
              <a:ext cx="638" cy="51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626469"/>
                  </a:solidFill>
                </a:rPr>
                <a:t>ERT</a:t>
              </a:r>
            </a:p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626469"/>
                  </a:solidFill>
                </a:rPr>
                <a:t>1ms</a:t>
              </a:r>
            </a:p>
          </p:txBody>
        </p:sp>
      </p:grpSp>
      <p:pic>
        <p:nvPicPr>
          <p:cNvPr id="95246" name="Picture 14" descr="Hyd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404813"/>
            <a:ext cx="646113" cy="64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X80 HART </a:t>
            </a:r>
            <a:endParaRPr lang="en-US" sz="2800" b="1" i="1" dirty="0">
              <a:solidFill>
                <a:schemeClr val="hlink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548680"/>
            <a:ext cx="4064000" cy="4525963"/>
          </a:xfrm>
        </p:spPr>
        <p:txBody>
          <a:bodyPr/>
          <a:lstStyle/>
          <a:p>
            <a:r>
              <a:rPr lang="ru-RU" altLang="zh-CN" sz="1800" dirty="0" smtClean="0">
                <a:ea typeface="SimSun" pitchFamily="2" charset="-122"/>
              </a:rPr>
              <a:t>Проект включает два аналоговых </a:t>
            </a:r>
            <a:r>
              <a:rPr lang="en-US" altLang="zh-CN" sz="1800" dirty="0" smtClean="0">
                <a:ea typeface="SimSun" pitchFamily="2" charset="-122"/>
              </a:rPr>
              <a:t>HART </a:t>
            </a:r>
            <a:r>
              <a:rPr lang="ru-RU" altLang="zh-CN" sz="1800" dirty="0" smtClean="0">
                <a:ea typeface="SimSun" pitchFamily="2" charset="-122"/>
              </a:rPr>
              <a:t>модуля</a:t>
            </a:r>
            <a:endParaRPr lang="en-US" altLang="zh-CN" sz="1800" dirty="0">
              <a:ea typeface="SimSun" pitchFamily="2" charset="-122"/>
            </a:endParaRPr>
          </a:p>
          <a:p>
            <a:endParaRPr lang="en-US" altLang="zh-CN" sz="1800" dirty="0">
              <a:ea typeface="SimSun" pitchFamily="2" charset="-122"/>
            </a:endParaRP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363" y="3287713"/>
            <a:ext cx="3889375" cy="3436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3886200" cy="4514850"/>
          </a:xfrm>
          <a:prstGeom prst="rect">
            <a:avLst/>
          </a:prstGeom>
          <a:noFill/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805488"/>
            <a:ext cx="3171825" cy="752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11638" y="1700212"/>
            <a:ext cx="4932366" cy="1511299"/>
            <a:chOff x="431" y="2024"/>
            <a:chExt cx="3107" cy="952"/>
          </a:xfrm>
        </p:grpSpPr>
        <p:pic>
          <p:nvPicPr>
            <p:cNvPr id="9933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" y="2024"/>
              <a:ext cx="1524" cy="912"/>
            </a:xfrm>
            <a:prstGeom prst="rect">
              <a:avLst/>
            </a:prstGeom>
            <a:noFill/>
          </p:spPr>
        </p:pic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 flipV="1">
              <a:off x="431" y="2564"/>
              <a:ext cx="2066" cy="140"/>
            </a:xfrm>
            <a:prstGeom prst="line">
              <a:avLst/>
            </a:prstGeom>
            <a:noFill/>
            <a:ln w="101600">
              <a:solidFill>
                <a:srgbClr val="009530">
                  <a:alpha val="50000"/>
                </a:srgb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99339" name="Line 11"/>
            <p:cNvSpPr>
              <a:spLocks noChangeShapeType="1"/>
            </p:cNvSpPr>
            <p:nvPr/>
          </p:nvSpPr>
          <p:spPr bwMode="auto">
            <a:xfrm flipV="1">
              <a:off x="431" y="2383"/>
              <a:ext cx="2066" cy="140"/>
            </a:xfrm>
            <a:prstGeom prst="line">
              <a:avLst/>
            </a:prstGeom>
            <a:noFill/>
            <a:ln w="101600">
              <a:solidFill>
                <a:srgbClr val="42B4E6">
                  <a:alpha val="50000"/>
                </a:srgb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99340" name="Text Box 12"/>
            <p:cNvSpPr txBox="1">
              <a:spLocks noChangeArrowheads="1"/>
            </p:cNvSpPr>
            <p:nvPr/>
          </p:nvSpPr>
          <p:spPr bwMode="auto">
            <a:xfrm>
              <a:off x="2351" y="2156"/>
              <a:ext cx="1187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rgbClr val="42B4E6"/>
                  </a:solidFill>
                </a:rPr>
                <a:t>Аналоговые данные </a:t>
              </a:r>
              <a:r>
                <a:rPr lang="en-US" sz="1200" b="1" dirty="0" smtClean="0">
                  <a:solidFill>
                    <a:srgbClr val="42B4E6"/>
                  </a:solidFill>
                </a:rPr>
                <a:t>Bus </a:t>
              </a:r>
              <a:r>
                <a:rPr lang="en-US" sz="1200" b="1" dirty="0">
                  <a:solidFill>
                    <a:srgbClr val="42B4E6"/>
                  </a:solidFill>
                </a:rPr>
                <a:t>X</a:t>
              </a:r>
            </a:p>
          </p:txBody>
        </p:sp>
        <p:sp>
          <p:nvSpPr>
            <p:cNvPr id="99341" name="Text Box 13"/>
            <p:cNvSpPr txBox="1">
              <a:spLocks noChangeArrowheads="1"/>
            </p:cNvSpPr>
            <p:nvPr/>
          </p:nvSpPr>
          <p:spPr bwMode="auto">
            <a:xfrm>
              <a:off x="2336" y="2569"/>
              <a:ext cx="1074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rgbClr val="009530"/>
                  </a:solidFill>
                </a:rPr>
                <a:t>Диагностическая информация через</a:t>
              </a:r>
              <a:r>
                <a:rPr lang="en-US" sz="1200" b="1" dirty="0" smtClean="0">
                  <a:solidFill>
                    <a:srgbClr val="009530"/>
                  </a:solidFill>
                </a:rPr>
                <a:t> </a:t>
              </a:r>
              <a:r>
                <a:rPr lang="en-US" sz="1200" b="1" dirty="0">
                  <a:solidFill>
                    <a:srgbClr val="009530"/>
                  </a:solidFill>
                </a:rPr>
                <a:t>Eth 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59338" y="2060575"/>
            <a:ext cx="534987" cy="1295400"/>
            <a:chOff x="703" y="890"/>
            <a:chExt cx="804" cy="1692"/>
          </a:xfrm>
        </p:grpSpPr>
        <p:pic>
          <p:nvPicPr>
            <p:cNvPr id="99343" name="Picture 15" descr="Schneider-M340Converged-BMXNOC04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3" y="890"/>
              <a:ext cx="804" cy="1692"/>
            </a:xfrm>
            <a:prstGeom prst="rect">
              <a:avLst/>
            </a:prstGeom>
            <a:noFill/>
          </p:spPr>
        </p:pic>
        <p:sp>
          <p:nvSpPr>
            <p:cNvPr id="99344" name="Rectangle 16"/>
            <p:cNvSpPr>
              <a:spLocks noChangeArrowheads="1"/>
            </p:cNvSpPr>
            <p:nvPr/>
          </p:nvSpPr>
          <p:spPr bwMode="auto">
            <a:xfrm>
              <a:off x="1111" y="1718"/>
              <a:ext cx="272" cy="2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66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pic>
        <p:nvPicPr>
          <p:cNvPr id="99345" name="Picture 17" descr="pf106136 copie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8813" y="1782763"/>
            <a:ext cx="1273175" cy="151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95536" y="980728"/>
            <a:ext cx="432886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000" bIns="10800">
            <a:normAutofit fontScale="85000" lnSpcReduction="20000"/>
          </a:bodyPr>
          <a:lstStyle/>
          <a:p>
            <a:pPr marL="180975" indent="-180975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n-lt"/>
                <a:ea typeface="宋体" pitchFamily="2" charset="-122"/>
              </a:rPr>
              <a:t> HART </a:t>
            </a:r>
            <a:r>
              <a:rPr lang="ru-RU" altLang="zh-CN" sz="2000" dirty="0" smtClean="0">
                <a:solidFill>
                  <a:schemeClr val="accent1"/>
                </a:solidFill>
                <a:latin typeface="+mn-lt"/>
                <a:ea typeface="宋体" pitchFamily="2" charset="-122"/>
              </a:rPr>
              <a:t>– основная коммуникационная технология для измерения параметров технологического процесса в перерабатывающей промышленности</a:t>
            </a:r>
            <a:endParaRPr lang="ru-RU" altLang="zh-CN" sz="2000" dirty="0">
              <a:solidFill>
                <a:schemeClr val="accent1"/>
              </a:solidFill>
              <a:latin typeface="+mn-lt"/>
              <a:ea typeface="宋体" pitchFamily="2" charset="-122"/>
            </a:endParaRPr>
          </a:p>
          <a:p>
            <a:pPr marL="180975" indent="-180975">
              <a:spcBef>
                <a:spcPct val="20000"/>
              </a:spcBef>
              <a:buClr>
                <a:schemeClr val="accent1"/>
              </a:buClr>
              <a:defRPr/>
            </a:pPr>
            <a:endParaRPr lang="en-US" altLang="zh-CN" sz="2000" dirty="0">
              <a:solidFill>
                <a:schemeClr val="accent1"/>
              </a:solidFill>
              <a:latin typeface="+mn-lt"/>
              <a:ea typeface="宋体" pitchFamily="2" charset="-122"/>
            </a:endParaRPr>
          </a:p>
          <a:p>
            <a:pPr marL="180975" indent="-180975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  <a:defRPr/>
            </a:pPr>
            <a:r>
              <a:rPr lang="ru-RU" altLang="zh-CN" sz="2000" dirty="0" smtClean="0">
                <a:solidFill>
                  <a:schemeClr val="accent1"/>
                </a:solidFill>
                <a:latin typeface="+mn-lt"/>
                <a:ea typeface="宋体" pitchFamily="2" charset="-122"/>
              </a:rPr>
              <a:t>Использование стандарта </a:t>
            </a:r>
            <a:r>
              <a:rPr lang="en-US" altLang="zh-CN" sz="2000" dirty="0" smtClean="0">
                <a:solidFill>
                  <a:schemeClr val="accent1"/>
                </a:solidFill>
                <a:latin typeface="+mn-lt"/>
                <a:ea typeface="宋体" pitchFamily="2" charset="-122"/>
              </a:rPr>
              <a:t>Bell </a:t>
            </a:r>
            <a:r>
              <a:rPr lang="en-US" altLang="zh-CN" sz="2000" dirty="0">
                <a:solidFill>
                  <a:schemeClr val="accent1"/>
                </a:solidFill>
                <a:latin typeface="+mn-lt"/>
                <a:ea typeface="宋体" pitchFamily="2" charset="-122"/>
              </a:rPr>
              <a:t>202 FSK </a:t>
            </a:r>
            <a:endParaRPr lang="ru-RU" altLang="zh-CN" sz="2000" dirty="0" smtClean="0">
              <a:solidFill>
                <a:schemeClr val="accent1"/>
              </a:solidFill>
              <a:latin typeface="+mn-lt"/>
              <a:ea typeface="宋体" pitchFamily="2" charset="-122"/>
            </a:endParaRPr>
          </a:p>
          <a:p>
            <a:pPr marL="180975" indent="-180975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altLang="zh-CN" sz="2000" dirty="0" smtClean="0">
                <a:solidFill>
                  <a:schemeClr val="accent1"/>
                </a:solidFill>
                <a:latin typeface="+mn-lt"/>
                <a:ea typeface="宋体" pitchFamily="2" charset="-122"/>
              </a:rPr>
              <a:t>    Цифровой коммуникационный сигнал накладывается на верхнюю часть аналогового диапазона 4-20 мА</a:t>
            </a:r>
          </a:p>
          <a:p>
            <a:pPr marL="180975" indent="-180975">
              <a:spcBef>
                <a:spcPct val="20000"/>
              </a:spcBef>
              <a:buClr>
                <a:schemeClr val="accent1"/>
              </a:buClr>
              <a:defRPr/>
            </a:pPr>
            <a:endParaRPr lang="en-US" altLang="zh-CN" sz="2000" dirty="0">
              <a:solidFill>
                <a:schemeClr val="accent1"/>
              </a:solidFill>
              <a:latin typeface="+mn-lt"/>
              <a:ea typeface="宋体" pitchFamily="2" charset="-122"/>
            </a:endParaRPr>
          </a:p>
          <a:p>
            <a:pPr marL="180975" indent="-180975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  <a:defRPr/>
            </a:pPr>
            <a:r>
              <a:rPr lang="ru-RU" altLang="zh-CN" sz="2000" dirty="0" smtClean="0">
                <a:solidFill>
                  <a:schemeClr val="accent1"/>
                </a:solidFill>
                <a:latin typeface="+mn-lt"/>
                <a:ea typeface="宋体" pitchFamily="2" charset="-122"/>
              </a:rPr>
              <a:t>Передача цифровой информации по тем же каналам данных (что и аналоговая)</a:t>
            </a:r>
            <a:endParaRPr lang="en-US" altLang="zh-CN" sz="2000" dirty="0">
              <a:solidFill>
                <a:schemeClr val="accent1"/>
              </a:solidFill>
              <a:latin typeface="+mn-lt"/>
              <a:ea typeface="宋体" pitchFamily="2" charset="-122"/>
            </a:endParaRPr>
          </a:p>
          <a:p>
            <a:pPr marL="180975" indent="-180975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  <a:defRPr/>
            </a:pPr>
            <a:endParaRPr lang="en-US" altLang="zh-CN" sz="2000" dirty="0">
              <a:solidFill>
                <a:schemeClr val="accent1"/>
              </a:solidFill>
              <a:latin typeface="+mn-lt"/>
              <a:ea typeface="宋体" pitchFamily="2" charset="-122"/>
            </a:endParaRPr>
          </a:p>
          <a:p>
            <a:pPr marL="180975" indent="-180975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  <a:defRPr/>
            </a:pPr>
            <a:r>
              <a:rPr lang="ru-RU" altLang="zh-CN" sz="2000" dirty="0" smtClean="0">
                <a:solidFill>
                  <a:schemeClr val="accent1"/>
                </a:solidFill>
                <a:latin typeface="+mn-lt"/>
                <a:ea typeface="宋体" pitchFamily="2" charset="-122"/>
              </a:rPr>
              <a:t>Это дает возможности для оптимизации работы предприятия </a:t>
            </a:r>
            <a:endParaRPr lang="en-US" altLang="zh-CN" sz="2000" dirty="0">
              <a:solidFill>
                <a:schemeClr val="accent1"/>
              </a:solidFill>
              <a:latin typeface="+mn-lt"/>
              <a:ea typeface="宋体" pitchFamily="2" charset="-122"/>
            </a:endParaRPr>
          </a:p>
          <a:p>
            <a:pPr marL="180975" indent="-180975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  <a:defRPr/>
            </a:pPr>
            <a:endParaRPr lang="en-US" altLang="zh-CN" sz="2000" dirty="0">
              <a:solidFill>
                <a:schemeClr val="accent1"/>
              </a:solidFill>
              <a:latin typeface="+mn-lt"/>
              <a:ea typeface="宋体" pitchFamily="2" charset="-122"/>
            </a:endParaRPr>
          </a:p>
          <a:p>
            <a:pPr marL="180975" indent="-180975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  <a:defRPr/>
            </a:pPr>
            <a:endParaRPr lang="zh-CN" altLang="en-US" sz="2000" dirty="0" err="1">
              <a:solidFill>
                <a:schemeClr val="accent1"/>
              </a:solidFill>
              <a:latin typeface="+mn-lt"/>
              <a:ea typeface="宋体" pitchFamily="2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725" y="1465263"/>
            <a:ext cx="22066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98463" y="77788"/>
            <a:ext cx="8294687" cy="1150937"/>
          </a:xfrm>
        </p:spPr>
        <p:txBody>
          <a:bodyPr/>
          <a:lstStyle/>
          <a:p>
            <a:r>
              <a:rPr lang="ru-RU" altLang="zh-CN" dirty="0" smtClean="0">
                <a:ea typeface="宋体" pitchFamily="2" charset="-122"/>
              </a:rPr>
              <a:t>Что такое </a:t>
            </a:r>
            <a:r>
              <a:rPr lang="en-US" altLang="zh-CN" dirty="0" smtClean="0">
                <a:ea typeface="宋体" pitchFamily="2" charset="-122"/>
              </a:rPr>
              <a:t>HART	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5588" y="3552825"/>
            <a:ext cx="32591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10"/>
          <p:cNvSpPr>
            <a:spLocks noChangeArrowheads="1"/>
          </p:cNvSpPr>
          <p:nvPr/>
        </p:nvSpPr>
        <p:spPr bwMode="auto">
          <a:xfrm>
            <a:off x="5049838" y="1139825"/>
            <a:ext cx="3789362" cy="51847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800">
              <a:latin typeface="SEOptimist"/>
            </a:endParaRPr>
          </a:p>
          <a:p>
            <a:pPr algn="ctr"/>
            <a:endParaRPr lang="en-US" sz="2800">
              <a:latin typeface="SEOptimist"/>
            </a:endParaRPr>
          </a:p>
          <a:p>
            <a:pPr algn="ctr"/>
            <a:endParaRPr lang="en-US" sz="2800">
              <a:latin typeface="SEOptimist"/>
            </a:endParaRPr>
          </a:p>
          <a:p>
            <a:pPr algn="ctr"/>
            <a:endParaRPr lang="en-US" sz="2800">
              <a:latin typeface="SEOptimist"/>
            </a:endParaRPr>
          </a:p>
          <a:p>
            <a:pPr algn="ctr"/>
            <a:endParaRPr lang="en-US" sz="2800">
              <a:latin typeface="SEOptimist"/>
            </a:endParaRPr>
          </a:p>
          <a:p>
            <a:pPr algn="ctr"/>
            <a:endParaRPr lang="en-US" sz="2800">
              <a:latin typeface="SEOptimist"/>
            </a:endParaRPr>
          </a:p>
        </p:txBody>
      </p:sp>
      <p:pic>
        <p:nvPicPr>
          <p:cNvPr id="307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0700" y="2112963"/>
            <a:ext cx="2657475" cy="1284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072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027613"/>
            <a:ext cx="1828800" cy="12207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0728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6638" y="4953000"/>
            <a:ext cx="1198562" cy="11001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0729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5264150"/>
            <a:ext cx="1225550" cy="984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77788"/>
            <a:ext cx="8294687" cy="1150937"/>
          </a:xfrm>
        </p:spPr>
        <p:txBody>
          <a:bodyPr/>
          <a:lstStyle/>
          <a:p>
            <a:r>
              <a:rPr lang="ru-RU" altLang="zh-CN" dirty="0" smtClean="0">
                <a:ea typeface="宋体" pitchFamily="2" charset="-122"/>
              </a:rPr>
              <a:t>Тенденции рынка </a:t>
            </a:r>
            <a:r>
              <a:rPr lang="en-US" altLang="zh-CN" dirty="0" smtClean="0">
                <a:ea typeface="宋体" pitchFamily="2" charset="-122"/>
              </a:rPr>
              <a:t>HART	</a:t>
            </a: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3" y="2420938"/>
            <a:ext cx="378936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4948238"/>
            <a:ext cx="18415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defTabSz="762000" eaLnBrk="0" hangingPunct="0"/>
            <a:endParaRPr lang="zh-CN" altLang="en-US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517525" y="1196975"/>
            <a:ext cx="3854450" cy="7191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ea typeface="宋体" pitchFamily="2" charset="-122"/>
              </a:rPr>
              <a:t>Принятый стандарт в автоматизации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4772025" y="1196975"/>
            <a:ext cx="3854450" cy="7191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ea typeface="宋体" pitchFamily="2" charset="-122"/>
              </a:rPr>
              <a:t>Рынок постоянно растет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0" y="1914525"/>
            <a:ext cx="31273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indent="127000" defTabSz="762000" eaLnBrk="0" hangingPunct="0"/>
            <a:endParaRPr lang="zh-CN" altLang="en-US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7113" y="2420938"/>
            <a:ext cx="375443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3962400" y="5540375"/>
            <a:ext cx="416492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1000" b="1" i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I</a:t>
            </a:r>
            <a:r>
              <a:rPr lang="ru-RU" altLang="zh-CN" sz="1000" b="1" i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Установленная база </a:t>
            </a:r>
            <a:r>
              <a:rPr lang="en-US" altLang="zh-CN" sz="1000" b="1" i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HART </a:t>
            </a:r>
            <a:r>
              <a:rPr lang="ru-RU" altLang="zh-CN" sz="1000" b="1" i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устройств в 2011 году - 35 </a:t>
            </a:r>
            <a:r>
              <a:rPr lang="ru-RU" altLang="zh-CN" sz="1000" b="1" i="1" dirty="0" err="1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млн</a:t>
            </a:r>
            <a:r>
              <a:rPr lang="en-US" altLang="zh-CN" sz="1000" b="1" i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, </a:t>
            </a:r>
            <a:endParaRPr lang="ru-RU" altLang="zh-CN" sz="1000" b="1" i="1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r>
              <a:rPr lang="ru-RU" altLang="zh-CN" sz="1000" b="1" i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в 2012 году – 37</a:t>
            </a:r>
            <a:r>
              <a:rPr lang="en-US" altLang="zh-CN" sz="1000" b="1" i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,3 </a:t>
            </a:r>
            <a:r>
              <a:rPr lang="ru-RU" altLang="zh-CN" sz="1000" b="1" i="1" dirty="0" err="1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млн</a:t>
            </a:r>
            <a:r>
              <a:rPr lang="en-US" altLang="zh-CN" sz="1000" b="1" i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.</a:t>
            </a: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555625" y="5562600"/>
            <a:ext cx="3482975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altLang="zh-CN" sz="1000" b="1" i="1" dirty="0" smtClean="0">
                <a:solidFill>
                  <a:srgbClr val="000000"/>
                </a:solidFill>
                <a:ea typeface="宋体" pitchFamily="2" charset="-122"/>
              </a:rPr>
              <a:t>Информация </a:t>
            </a:r>
            <a:r>
              <a:rPr lang="en-US" altLang="zh-CN" sz="1000" b="1" i="1" dirty="0" smtClean="0">
                <a:solidFill>
                  <a:srgbClr val="000000"/>
                </a:solidFill>
                <a:ea typeface="宋体" pitchFamily="2" charset="-122"/>
              </a:rPr>
              <a:t>ARC</a:t>
            </a:r>
            <a:endParaRPr lang="zh-CN" altLang="en-US" sz="1000" b="1" dirty="0">
              <a:solidFill>
                <a:srgbClr val="000000"/>
              </a:solidFill>
              <a:ea typeface="宋体" pitchFamily="2" charset="-122"/>
            </a:endParaRPr>
          </a:p>
          <a:p>
            <a:endParaRPr lang="zh-CN" altLang="en-US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60350"/>
            <a:ext cx="8280400" cy="649288"/>
          </a:xfrm>
        </p:spPr>
        <p:txBody>
          <a:bodyPr/>
          <a:lstStyle/>
          <a:p>
            <a:r>
              <a:rPr lang="ru-RU" altLang="zh-CN" dirty="0" smtClean="0">
                <a:ea typeface="宋体" pitchFamily="2" charset="-122"/>
              </a:rPr>
              <a:t>Преимущества </a:t>
            </a:r>
            <a:r>
              <a:rPr lang="en-US" altLang="zh-CN" dirty="0" smtClean="0">
                <a:ea typeface="宋体" pitchFamily="2" charset="-122"/>
              </a:rPr>
              <a:t>HART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107971" name="AutoShape 3"/>
          <p:cNvSpPr>
            <a:spLocks noChangeArrowheads="1"/>
          </p:cNvSpPr>
          <p:nvPr/>
        </p:nvSpPr>
        <p:spPr bwMode="gray">
          <a:xfrm>
            <a:off x="395536" y="1484784"/>
            <a:ext cx="2532063" cy="4419600"/>
          </a:xfrm>
          <a:prstGeom prst="rightArrow">
            <a:avLst>
              <a:gd name="adj1" fmla="val 62787"/>
              <a:gd name="adj2" fmla="val 41259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4820" name="AutoShape 5"/>
          <p:cNvSpPr>
            <a:spLocks noChangeArrowheads="1"/>
          </p:cNvSpPr>
          <p:nvPr/>
        </p:nvSpPr>
        <p:spPr bwMode="auto">
          <a:xfrm>
            <a:off x="2915816" y="1052736"/>
            <a:ext cx="5256584" cy="5256584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15816" y="3262313"/>
            <a:ext cx="5220122" cy="1030783"/>
            <a:chOff x="2304" y="1200"/>
            <a:chExt cx="3102" cy="774"/>
          </a:xfrm>
        </p:grpSpPr>
        <p:sp>
          <p:nvSpPr>
            <p:cNvPr id="1107975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1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915816" y="4270375"/>
            <a:ext cx="5220122" cy="1030833"/>
            <a:chOff x="2304" y="2058"/>
            <a:chExt cx="3102" cy="774"/>
          </a:xfrm>
        </p:grpSpPr>
        <p:sp>
          <p:nvSpPr>
            <p:cNvPr id="1107978" name="AutoShape 10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9" name="AutoShape 11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15816" y="5283200"/>
            <a:ext cx="5220122" cy="1026120"/>
            <a:chOff x="2304" y="2880"/>
            <a:chExt cx="3102" cy="774"/>
          </a:xfrm>
        </p:grpSpPr>
        <p:sp>
          <p:nvSpPr>
            <p:cNvPr id="1107981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7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24" name="Text Box 15"/>
          <p:cNvSpPr txBox="1">
            <a:spLocks noChangeArrowheads="1"/>
          </p:cNvSpPr>
          <p:nvPr/>
        </p:nvSpPr>
        <p:spPr bwMode="gray">
          <a:xfrm>
            <a:off x="3491880" y="5341938"/>
            <a:ext cx="446308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altLang="zh-CN" sz="1600" b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Постоянная проверка </a:t>
            </a:r>
            <a:r>
              <a:rPr lang="ru-RU" altLang="zh-CN" sz="16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целостности петли</a:t>
            </a:r>
            <a:r>
              <a:rPr lang="ru-RU" altLang="zh-CN" sz="1600" b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endParaRPr lang="en-US" altLang="zh-CN" sz="1600" b="1" dirty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4825" name="Text Box 16"/>
          <p:cNvSpPr txBox="1">
            <a:spLocks noChangeArrowheads="1"/>
          </p:cNvSpPr>
          <p:nvPr/>
        </p:nvSpPr>
        <p:spPr bwMode="gray">
          <a:xfrm>
            <a:off x="3563889" y="3303588"/>
            <a:ext cx="442441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altLang="zh-CN" sz="1600" b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Уменьшение времени </a:t>
            </a:r>
            <a:r>
              <a:rPr lang="ru-RU" altLang="zh-CN" sz="16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поиска и устранения неисправности</a:t>
            </a: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1600" dirty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3482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24" y="3650134"/>
            <a:ext cx="22066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915816" y="1052736"/>
            <a:ext cx="5220122" cy="1115789"/>
            <a:chOff x="2304" y="1200"/>
            <a:chExt cx="3102" cy="774"/>
          </a:xfrm>
        </p:grpSpPr>
        <p:sp>
          <p:nvSpPr>
            <p:cNvPr id="34834" name="AutoShape 19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solidFill>
              <a:srgbClr val="CCFFFF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5" name="AutoShape 20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28" name="Text Box 21"/>
          <p:cNvSpPr txBox="1">
            <a:spLocks noChangeArrowheads="1"/>
          </p:cNvSpPr>
          <p:nvPr/>
        </p:nvSpPr>
        <p:spPr bwMode="gray">
          <a:xfrm>
            <a:off x="3563888" y="1124744"/>
            <a:ext cx="446449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Arial" pitchFamily="34" charset="0"/>
              <a:buNone/>
            </a:pPr>
            <a:r>
              <a:rPr lang="ru-RU" altLang="zh-CN" sz="1600" b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Использование полного</a:t>
            </a:r>
            <a:r>
              <a:rPr lang="en-US" altLang="zh-CN" sz="1600" b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6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набора данных интеллектуального устройства для оперативной оптимизации</a:t>
            </a:r>
            <a:endParaRPr lang="en-US" altLang="zh-CN" sz="1600" dirty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 eaLnBrk="0" hangingPunct="0"/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915816" y="2132856"/>
            <a:ext cx="5220122" cy="1152128"/>
            <a:chOff x="2304" y="1200"/>
            <a:chExt cx="3102" cy="774"/>
          </a:xfrm>
        </p:grpSpPr>
        <p:sp>
          <p:nvSpPr>
            <p:cNvPr id="34832" name="AutoShape 23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solidFill>
              <a:srgbClr val="FFFF99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3" name="AutoShape 24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30" name="Text Box 25"/>
          <p:cNvSpPr txBox="1">
            <a:spLocks noChangeArrowheads="1"/>
          </p:cNvSpPr>
          <p:nvPr/>
        </p:nvSpPr>
        <p:spPr bwMode="gray">
          <a:xfrm>
            <a:off x="3491880" y="2204864"/>
            <a:ext cx="460595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Arial" pitchFamily="34" charset="0"/>
              <a:buNone/>
            </a:pPr>
            <a:r>
              <a:rPr lang="ru-RU" altLang="zh-CN" sz="1600" b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Раннее предупреждение </a:t>
            </a:r>
            <a:r>
              <a:rPr lang="ru-RU" altLang="zh-CN" sz="16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об отклонении в работе устройства и производственного процесса</a:t>
            </a: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1600" dirty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4831" name="Text Box 26"/>
          <p:cNvSpPr txBox="1">
            <a:spLocks noChangeArrowheads="1"/>
          </p:cNvSpPr>
          <p:nvPr/>
        </p:nvSpPr>
        <p:spPr bwMode="gray">
          <a:xfrm>
            <a:off x="3563888" y="4348163"/>
            <a:ext cx="44895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altLang="zh-CN" sz="1600" b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Повышение производительности </a:t>
            </a:r>
            <a:r>
              <a:rPr lang="ru-RU" altLang="zh-CN" sz="16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и эффективности системы</a:t>
            </a:r>
            <a:r>
              <a:rPr lang="ru-RU" altLang="zh-CN" sz="1600" b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endParaRPr lang="en-US" altLang="zh-CN" dirty="0"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dirty="0" smtClean="0">
                <a:ea typeface="宋体" pitchFamily="2" charset="-122"/>
              </a:rPr>
              <a:t>Уникальные возможности</a:t>
            </a:r>
            <a:endParaRPr lang="fr-FR" altLang="zh-CN" dirty="0" smtClean="0">
              <a:ea typeface="宋体" pitchFamily="2" charset="-122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80400" cy="4525963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HART </a:t>
            </a:r>
            <a:r>
              <a:rPr lang="ru-RU" altLang="zh-CN" dirty="0" smtClean="0">
                <a:ea typeface="宋体" pitchFamily="2" charset="-122"/>
              </a:rPr>
              <a:t>интегрирован в систему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ru-RU" altLang="zh-CN" dirty="0" smtClean="0">
                <a:ea typeface="宋体" pitchFamily="2" charset="-122"/>
              </a:rPr>
              <a:t>ввода</a:t>
            </a:r>
            <a:r>
              <a:rPr lang="en-US" altLang="zh-CN" dirty="0" smtClean="0">
                <a:ea typeface="宋体" pitchFamily="2" charset="-122"/>
              </a:rPr>
              <a:t>/</a:t>
            </a:r>
            <a:r>
              <a:rPr lang="ru-RU" altLang="zh-CN" dirty="0" smtClean="0">
                <a:ea typeface="宋体" pitchFamily="2" charset="-122"/>
              </a:rPr>
              <a:t>вывода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ru-RU" altLang="zh-CN" dirty="0" smtClean="0">
                <a:ea typeface="宋体" pitchFamily="2" charset="-122"/>
              </a:rPr>
              <a:t>благодаря </a:t>
            </a:r>
            <a:r>
              <a:rPr lang="en-US" altLang="zh-CN" dirty="0" smtClean="0">
                <a:ea typeface="宋体" pitchFamily="2" charset="-122"/>
              </a:rPr>
              <a:t>Ethernet</a:t>
            </a:r>
            <a:r>
              <a:rPr lang="ru-RU" altLang="zh-CN" dirty="0" smtClean="0">
                <a:ea typeface="宋体" pitchFamily="2" charset="-122"/>
              </a:rPr>
              <a:t> и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ru-RU" altLang="zh-CN" dirty="0" smtClean="0">
                <a:ea typeface="宋体" pitchFamily="2" charset="-122"/>
              </a:rPr>
              <a:t>архитектуру </a:t>
            </a:r>
            <a:r>
              <a:rPr lang="en-US" altLang="zh-CN" dirty="0" err="1" smtClean="0">
                <a:ea typeface="宋体" pitchFamily="2" charset="-122"/>
              </a:rPr>
              <a:t>PlantStruxure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ru-RU" altLang="zh-CN" dirty="0" smtClean="0">
                <a:ea typeface="宋体" pitchFamily="2" charset="-122"/>
              </a:rPr>
              <a:t>для автоматизации промышленных процессов</a:t>
            </a:r>
            <a:endParaRPr lang="en-US" altLang="zh-CN" dirty="0" smtClean="0">
              <a:ea typeface="宋体" pitchFamily="2" charset="-122"/>
            </a:endParaRPr>
          </a:p>
        </p:txBody>
      </p:sp>
      <p:pic>
        <p:nvPicPr>
          <p:cNvPr id="4198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2479675"/>
            <a:ext cx="5472112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8138" y="4759325"/>
            <a:ext cx="20748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2238" y="2586038"/>
            <a:ext cx="229076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5943600" y="4114800"/>
            <a:ext cx="557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VS.</a:t>
            </a:r>
          </a:p>
        </p:txBody>
      </p:sp>
      <p:sp>
        <p:nvSpPr>
          <p:cNvPr id="41991" name="TextBox 7"/>
          <p:cNvSpPr txBox="1">
            <a:spLocks noChangeArrowheads="1"/>
          </p:cNvSpPr>
          <p:nvPr/>
        </p:nvSpPr>
        <p:spPr bwMode="auto">
          <a:xfrm>
            <a:off x="7162800" y="2362200"/>
            <a:ext cx="804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PlantPAx</a:t>
            </a:r>
          </a:p>
        </p:txBody>
      </p:sp>
      <p:sp>
        <p:nvSpPr>
          <p:cNvPr id="41992" name="TextBox 8"/>
          <p:cNvSpPr txBox="1">
            <a:spLocks noChangeArrowheads="1"/>
          </p:cNvSpPr>
          <p:nvPr/>
        </p:nvSpPr>
        <p:spPr bwMode="auto">
          <a:xfrm>
            <a:off x="7296150" y="4495800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PCS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dirty="0" smtClean="0">
                <a:ea typeface="宋体" pitchFamily="2" charset="-122"/>
              </a:rPr>
              <a:t>Архитектура системы </a:t>
            </a:r>
            <a:r>
              <a:rPr lang="en-US" altLang="zh-CN" dirty="0" smtClean="0">
                <a:ea typeface="宋体" pitchFamily="2" charset="-122"/>
              </a:rPr>
              <a:t>X80 HART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3671887" cy="2305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zh-CN" sz="1400" dirty="0" smtClean="0">
                <a:ea typeface="宋体" pitchFamily="2" charset="-122"/>
              </a:rPr>
              <a:t>Управление предприятием</a:t>
            </a:r>
            <a:endParaRPr lang="en-US" altLang="zh-CN" sz="1400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400" dirty="0" smtClean="0">
                <a:ea typeface="宋体" pitchFamily="2" charset="-122"/>
              </a:rPr>
              <a:t>AMS, SCADA</a:t>
            </a:r>
          </a:p>
          <a:p>
            <a:pPr lvl="1">
              <a:lnSpc>
                <a:spcPct val="90000"/>
              </a:lnSpc>
            </a:pPr>
            <a:r>
              <a:rPr lang="en-US" altLang="zh-CN" sz="1400" dirty="0" smtClean="0">
                <a:ea typeface="宋体" pitchFamily="2" charset="-122"/>
              </a:rPr>
              <a:t>Unity Pro</a:t>
            </a:r>
          </a:p>
          <a:p>
            <a:pPr>
              <a:lnSpc>
                <a:spcPct val="90000"/>
              </a:lnSpc>
            </a:pPr>
            <a:r>
              <a:rPr lang="ru-RU" altLang="zh-CN" sz="1400" dirty="0" smtClean="0">
                <a:ea typeface="宋体" pitchFamily="2" charset="-122"/>
              </a:rPr>
              <a:t>Сеть управления</a:t>
            </a:r>
            <a:endParaRPr lang="en-US" altLang="zh-CN" sz="1400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400" dirty="0" smtClean="0">
                <a:ea typeface="宋体" pitchFamily="2" charset="-122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ru-RU" altLang="zh-CN" sz="1400" dirty="0" smtClean="0">
                <a:ea typeface="宋体" pitchFamily="2" charset="-122"/>
              </a:rPr>
              <a:t>Контроллер</a:t>
            </a:r>
            <a:endParaRPr lang="en-US" altLang="zh-CN" sz="1400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400" dirty="0" smtClean="0">
                <a:ea typeface="宋体" pitchFamily="2" charset="-122"/>
              </a:rPr>
              <a:t>2014: M580 </a:t>
            </a:r>
            <a:r>
              <a:rPr lang="ru-RU" altLang="zh-CN" sz="1400" dirty="0" smtClean="0">
                <a:ea typeface="宋体" pitchFamily="2" charset="-122"/>
              </a:rPr>
              <a:t>и</a:t>
            </a:r>
            <a:r>
              <a:rPr lang="en-US" altLang="zh-CN" sz="1400" dirty="0" smtClean="0">
                <a:ea typeface="宋体" pitchFamily="2" charset="-122"/>
              </a:rPr>
              <a:t> Quantum </a:t>
            </a:r>
            <a:r>
              <a:rPr lang="ru-RU" altLang="zh-CN" sz="1400" dirty="0" smtClean="0">
                <a:ea typeface="宋体" pitchFamily="2" charset="-122"/>
              </a:rPr>
              <a:t>+</a:t>
            </a:r>
            <a:r>
              <a:rPr lang="en-US" altLang="zh-CN" sz="1400" dirty="0" smtClean="0">
                <a:ea typeface="宋体" pitchFamily="2" charset="-122"/>
              </a:rPr>
              <a:t> HSBY</a:t>
            </a:r>
            <a:r>
              <a:rPr lang="en-US" altLang="zh-CN" sz="1400" baseline="30000" dirty="0" smtClean="0">
                <a:ea typeface="宋体" pitchFamily="2" charset="-122"/>
              </a:rPr>
              <a:t>*1</a:t>
            </a:r>
          </a:p>
          <a:p>
            <a:pPr lvl="1">
              <a:lnSpc>
                <a:spcPct val="90000"/>
              </a:lnSpc>
            </a:pPr>
            <a:r>
              <a:rPr lang="en-US" altLang="zh-CN" sz="1400" dirty="0" smtClean="0">
                <a:ea typeface="宋体" pitchFamily="2" charset="-122"/>
              </a:rPr>
              <a:t>2015: M580 HSBY</a:t>
            </a:r>
            <a:r>
              <a:rPr lang="en-US" altLang="zh-CN" sz="1400" baseline="30000" dirty="0" smtClean="0">
                <a:ea typeface="宋体" pitchFamily="2" charset="-122"/>
              </a:rPr>
              <a:t>*2</a:t>
            </a:r>
            <a:endParaRPr lang="pt-BR" altLang="zh-CN" sz="1400" dirty="0" smtClean="0">
              <a:ea typeface="宋体" pitchFamily="2" charset="-122"/>
            </a:endParaRPr>
          </a:p>
        </p:txBody>
      </p: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3995738" y="981075"/>
            <a:ext cx="36718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000" bIns="10800"/>
          <a:lstStyle/>
          <a:p>
            <a:pPr marL="180975" indent="-1809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</a:pPr>
            <a:r>
              <a:rPr lang="en-US" altLang="zh-CN" sz="1400" dirty="0">
                <a:solidFill>
                  <a:schemeClr val="accent1"/>
                </a:solidFill>
                <a:ea typeface="宋体" pitchFamily="2" charset="-122"/>
              </a:rPr>
              <a:t>X80 </a:t>
            </a:r>
            <a:r>
              <a:rPr lang="en-US" altLang="zh-CN" sz="1400" dirty="0" smtClean="0">
                <a:solidFill>
                  <a:schemeClr val="accent1"/>
                </a:solidFill>
                <a:ea typeface="宋体" pitchFamily="2" charset="-122"/>
              </a:rPr>
              <a:t>HART</a:t>
            </a:r>
            <a:r>
              <a:rPr lang="ru-RU" altLang="zh-CN" sz="1400" dirty="0" smtClean="0">
                <a:solidFill>
                  <a:schemeClr val="accent1"/>
                </a:solidFill>
                <a:ea typeface="宋体" pitchFamily="2" charset="-122"/>
              </a:rPr>
              <a:t> модуль</a:t>
            </a:r>
            <a:endParaRPr lang="en-US" altLang="zh-CN" sz="1400" dirty="0">
              <a:solidFill>
                <a:schemeClr val="accent1"/>
              </a:solidFill>
              <a:ea typeface="宋体" pitchFamily="2" charset="-122"/>
            </a:endParaRPr>
          </a:p>
          <a:p>
            <a:pPr marL="541338" lvl="1" indent="-180975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altLang="zh-CN" sz="1400" dirty="0" smtClean="0">
                <a:ea typeface="宋体" pitchFamily="2" charset="-122"/>
              </a:rPr>
              <a:t>В локальном шасси</a:t>
            </a:r>
            <a:r>
              <a:rPr lang="en-US" altLang="zh-CN" sz="1400" dirty="0" smtClean="0">
                <a:ea typeface="宋体" pitchFamily="2" charset="-122"/>
              </a:rPr>
              <a:t> M580</a:t>
            </a:r>
            <a:endParaRPr lang="en-US" altLang="zh-CN" sz="1400" dirty="0">
              <a:ea typeface="宋体" pitchFamily="2" charset="-122"/>
            </a:endParaRPr>
          </a:p>
          <a:p>
            <a:pPr marL="541338" lvl="1" indent="-180975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altLang="zh-CN" sz="1400" dirty="0" smtClean="0">
                <a:ea typeface="宋体" pitchFamily="2" charset="-122"/>
              </a:rPr>
              <a:t>В удаленном шасси </a:t>
            </a:r>
            <a:r>
              <a:rPr lang="en-US" altLang="zh-CN" sz="1400" dirty="0" smtClean="0">
                <a:ea typeface="宋体" pitchFamily="2" charset="-122"/>
              </a:rPr>
              <a:t>X80 RIO</a:t>
            </a:r>
            <a:endParaRPr lang="en-US" altLang="zh-CN" sz="1400" dirty="0">
              <a:ea typeface="宋体" pitchFamily="2" charset="-122"/>
            </a:endParaRPr>
          </a:p>
          <a:p>
            <a:pPr marL="541338" lvl="1" indent="-180975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endParaRPr lang="en-US" altLang="zh-CN" sz="1400" dirty="0">
              <a:ea typeface="宋体" pitchFamily="2" charset="-122"/>
            </a:endParaRPr>
          </a:p>
          <a:p>
            <a:pPr marL="180975" indent="-1809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●"/>
            </a:pPr>
            <a:r>
              <a:rPr lang="en-US" altLang="zh-CN" sz="1400" dirty="0" smtClean="0">
                <a:solidFill>
                  <a:schemeClr val="accent1"/>
                </a:solidFill>
                <a:ea typeface="宋体" pitchFamily="2" charset="-122"/>
              </a:rPr>
              <a:t>HART-</a:t>
            </a:r>
            <a:r>
              <a:rPr lang="ru-RU" altLang="zh-CN" sz="1400" dirty="0" smtClean="0">
                <a:solidFill>
                  <a:schemeClr val="accent1"/>
                </a:solidFill>
                <a:ea typeface="宋体" pitchFamily="2" charset="-122"/>
              </a:rPr>
              <a:t>совместимые устройства</a:t>
            </a:r>
            <a:endParaRPr lang="en-US" altLang="zh-CN" sz="1400" dirty="0">
              <a:solidFill>
                <a:schemeClr val="accent1"/>
              </a:solidFill>
              <a:ea typeface="宋体" pitchFamily="2" charset="-122"/>
            </a:endParaRPr>
          </a:p>
          <a:p>
            <a:pPr marL="541338" lvl="1" indent="-180975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altLang="zh-CN" sz="1400" dirty="0" smtClean="0">
                <a:ea typeface="宋体" pitchFamily="2" charset="-122"/>
              </a:rPr>
              <a:t>Стандартные </a:t>
            </a:r>
            <a:r>
              <a:rPr lang="en-US" altLang="zh-CN" sz="1400" dirty="0" smtClean="0">
                <a:ea typeface="宋体" pitchFamily="2" charset="-122"/>
              </a:rPr>
              <a:t>HART </a:t>
            </a:r>
            <a:r>
              <a:rPr lang="ru-RU" altLang="zh-CN" sz="1400" dirty="0" smtClean="0">
                <a:ea typeface="宋体" pitchFamily="2" charset="-122"/>
              </a:rPr>
              <a:t>устройства </a:t>
            </a:r>
            <a:endParaRPr lang="en-US" altLang="zh-CN" sz="1400" dirty="0">
              <a:ea typeface="宋体" pitchFamily="2" charset="-122"/>
            </a:endParaRPr>
          </a:p>
          <a:p>
            <a:pPr marL="541338" lvl="1" indent="-180975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●"/>
            </a:pPr>
            <a:r>
              <a:rPr lang="ru-RU" altLang="zh-CN" sz="1400" dirty="0" smtClean="0">
                <a:ea typeface="宋体" pitchFamily="2" charset="-122"/>
              </a:rPr>
              <a:t>Подключение «точка-точка»</a:t>
            </a:r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440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213100"/>
            <a:ext cx="3168650" cy="2965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0825" y="3146425"/>
            <a:ext cx="5476875" cy="3330575"/>
            <a:chOff x="158" y="1842"/>
            <a:chExt cx="3450" cy="2098"/>
          </a:xfrm>
        </p:grpSpPr>
        <p:pic>
          <p:nvPicPr>
            <p:cNvPr id="4403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1842"/>
              <a:ext cx="3450" cy="20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4040" name="Rectangle 11"/>
            <p:cNvSpPr>
              <a:spLocks noChangeArrowheads="1"/>
            </p:cNvSpPr>
            <p:nvPr/>
          </p:nvSpPr>
          <p:spPr bwMode="auto">
            <a:xfrm>
              <a:off x="671" y="2251"/>
              <a:ext cx="136" cy="9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altLang="zh-CN">
                <a:ea typeface="宋体" pitchFamily="2" charset="-122"/>
              </a:endParaRPr>
            </a:p>
          </p:txBody>
        </p:sp>
      </p:grp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5029200" y="6383338"/>
            <a:ext cx="40989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*1. HART module supported only on X80 RIO for  CPU HSBY system</a:t>
            </a:r>
          </a:p>
          <a:p>
            <a:r>
              <a:rPr lang="en-US" sz="1000"/>
              <a:t>*2. Contact M580 PM (Florent)  for M580 HSBY schedule</a:t>
            </a:r>
          </a:p>
          <a:p>
            <a:endParaRPr 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1075"/>
            <a:ext cx="8296275" cy="5876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dirty="0" smtClean="0">
                <a:ea typeface="宋体" pitchFamily="2" charset="-122"/>
              </a:rPr>
              <a:t>Целевые применения</a:t>
            </a:r>
            <a:endParaRPr lang="en-US" altLang="zh-CN" dirty="0" smtClean="0">
              <a:ea typeface="宋体" pitchFamily="2" charset="-122"/>
            </a:endParaRPr>
          </a:p>
        </p:txBody>
      </p:sp>
      <p:grpSp>
        <p:nvGrpSpPr>
          <p:cNvPr id="2" name="Group 170"/>
          <p:cNvGrpSpPr>
            <a:grpSpLocks noChangeAspect="1"/>
          </p:cNvGrpSpPr>
          <p:nvPr/>
        </p:nvGrpSpPr>
        <p:grpSpPr bwMode="auto">
          <a:xfrm>
            <a:off x="684213" y="1712913"/>
            <a:ext cx="401637" cy="314325"/>
            <a:chOff x="2880" y="1253"/>
            <a:chExt cx="1716" cy="1343"/>
          </a:xfrm>
        </p:grpSpPr>
        <p:sp>
          <p:nvSpPr>
            <p:cNvPr id="50189" name="AutoShape 171"/>
            <p:cNvSpPr>
              <a:spLocks noChangeAspect="1" noChangeArrowheads="1"/>
            </p:cNvSpPr>
            <p:nvPr/>
          </p:nvSpPr>
          <p:spPr bwMode="auto">
            <a:xfrm>
              <a:off x="2880" y="1253"/>
              <a:ext cx="1716" cy="13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50190" name="Freeform 172"/>
            <p:cNvSpPr>
              <a:spLocks/>
            </p:cNvSpPr>
            <p:nvPr/>
          </p:nvSpPr>
          <p:spPr bwMode="auto">
            <a:xfrm>
              <a:off x="2906" y="1282"/>
              <a:ext cx="1666" cy="1283"/>
            </a:xfrm>
            <a:custGeom>
              <a:avLst/>
              <a:gdLst>
                <a:gd name="T0" fmla="*/ 2798 w 1299"/>
                <a:gd name="T1" fmla="*/ 83 h 1000"/>
                <a:gd name="T2" fmla="*/ 2711 w 1299"/>
                <a:gd name="T3" fmla="*/ 219 h 1000"/>
                <a:gd name="T4" fmla="*/ 1300 w 1299"/>
                <a:gd name="T5" fmla="*/ 961 h 1000"/>
                <a:gd name="T6" fmla="*/ 448 w 1299"/>
                <a:gd name="T7" fmla="*/ 1043 h 1000"/>
                <a:gd name="T8" fmla="*/ 285 w 1299"/>
                <a:gd name="T9" fmla="*/ 1927 h 1000"/>
                <a:gd name="T10" fmla="*/ 786 w 1299"/>
                <a:gd name="T11" fmla="*/ 2107 h 1000"/>
                <a:gd name="T12" fmla="*/ 281 w 1299"/>
                <a:gd name="T13" fmla="*/ 2143 h 1000"/>
                <a:gd name="T14" fmla="*/ 281 w 1299"/>
                <a:gd name="T15" fmla="*/ 2710 h 1000"/>
                <a:gd name="T16" fmla="*/ 2374 w 1299"/>
                <a:gd name="T17" fmla="*/ 2427 h 1000"/>
                <a:gd name="T18" fmla="*/ 1637 w 1299"/>
                <a:gd name="T19" fmla="*/ 2143 h 1000"/>
                <a:gd name="T20" fmla="*/ 1660 w 1299"/>
                <a:gd name="T21" fmla="*/ 2107 h 1000"/>
                <a:gd name="T22" fmla="*/ 1762 w 1299"/>
                <a:gd name="T23" fmla="*/ 1357 h 1000"/>
                <a:gd name="T24" fmla="*/ 2183 w 1299"/>
                <a:gd name="T25" fmla="*/ 861 h 1000"/>
                <a:gd name="T26" fmla="*/ 2846 w 1299"/>
                <a:gd name="T27" fmla="*/ 594 h 1000"/>
                <a:gd name="T28" fmla="*/ 2709 w 1299"/>
                <a:gd name="T29" fmla="*/ 488 h 1000"/>
                <a:gd name="T30" fmla="*/ 2107 w 1299"/>
                <a:gd name="T31" fmla="*/ 658 h 1000"/>
                <a:gd name="T32" fmla="*/ 1607 w 1299"/>
                <a:gd name="T33" fmla="*/ 1157 h 1000"/>
                <a:gd name="T34" fmla="*/ 1539 w 1299"/>
                <a:gd name="T35" fmla="*/ 1356 h 1000"/>
                <a:gd name="T36" fmla="*/ 1611 w 1299"/>
                <a:gd name="T37" fmla="*/ 1892 h 1000"/>
                <a:gd name="T38" fmla="*/ 1420 w 1299"/>
                <a:gd name="T39" fmla="*/ 2000 h 1000"/>
                <a:gd name="T40" fmla="*/ 1530 w 1299"/>
                <a:gd name="T41" fmla="*/ 2363 h 1000"/>
                <a:gd name="T42" fmla="*/ 2156 w 1299"/>
                <a:gd name="T43" fmla="*/ 2427 h 1000"/>
                <a:gd name="T44" fmla="*/ 281 w 1299"/>
                <a:gd name="T45" fmla="*/ 2492 h 1000"/>
                <a:gd name="T46" fmla="*/ 281 w 1299"/>
                <a:gd name="T47" fmla="*/ 2363 h 1000"/>
                <a:gd name="T48" fmla="*/ 1003 w 1299"/>
                <a:gd name="T49" fmla="*/ 2252 h 1000"/>
                <a:gd name="T50" fmla="*/ 896 w 1299"/>
                <a:gd name="T51" fmla="*/ 1892 h 1000"/>
                <a:gd name="T52" fmla="*/ 500 w 1299"/>
                <a:gd name="T53" fmla="*/ 1261 h 1000"/>
                <a:gd name="T54" fmla="*/ 1468 w 1299"/>
                <a:gd name="T55" fmla="*/ 1179 h 1000"/>
                <a:gd name="T56" fmla="*/ 1897 w 1299"/>
                <a:gd name="T57" fmla="*/ 633 h 1000"/>
                <a:gd name="T58" fmla="*/ 2831 w 1299"/>
                <a:gd name="T59" fmla="*/ 409 h 1000"/>
                <a:gd name="T60" fmla="*/ 2874 w 1299"/>
                <a:gd name="T61" fmla="*/ 367 h 1000"/>
                <a:gd name="T62" fmla="*/ 3016 w 1299"/>
                <a:gd name="T63" fmla="*/ 334 h 1000"/>
                <a:gd name="T64" fmla="*/ 3154 w 1299"/>
                <a:gd name="T65" fmla="*/ 1427 h 1000"/>
                <a:gd name="T66" fmla="*/ 3294 w 1299"/>
                <a:gd name="T67" fmla="*/ 1547 h 1000"/>
                <a:gd name="T68" fmla="*/ 3285 w 1299"/>
                <a:gd name="T69" fmla="*/ 1635 h 1000"/>
                <a:gd name="T70" fmla="*/ 3201 w 1299"/>
                <a:gd name="T71" fmla="*/ 1703 h 1000"/>
                <a:gd name="T72" fmla="*/ 2679 w 1299"/>
                <a:gd name="T73" fmla="*/ 1991 h 1000"/>
                <a:gd name="T74" fmla="*/ 2831 w 1299"/>
                <a:gd name="T75" fmla="*/ 2090 h 1000"/>
                <a:gd name="T76" fmla="*/ 3277 w 1299"/>
                <a:gd name="T77" fmla="*/ 1904 h 1000"/>
                <a:gd name="T78" fmla="*/ 3515 w 1299"/>
                <a:gd name="T79" fmla="*/ 1581 h 1000"/>
                <a:gd name="T80" fmla="*/ 3342 w 1299"/>
                <a:gd name="T81" fmla="*/ 1274 h 1000"/>
                <a:gd name="T82" fmla="*/ 3301 w 1299"/>
                <a:gd name="T83" fmla="*/ 1255 h 1000"/>
                <a:gd name="T84" fmla="*/ 3196 w 1299"/>
                <a:gd name="T85" fmla="*/ 203 h 1000"/>
                <a:gd name="T86" fmla="*/ 3038 w 1299"/>
                <a:gd name="T87" fmla="*/ 51 h 10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99"/>
                <a:gd name="T133" fmla="*/ 0 h 1000"/>
                <a:gd name="T134" fmla="*/ 1299 w 1299"/>
                <a:gd name="T135" fmla="*/ 1000 h 10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99" h="1000">
                  <a:moveTo>
                    <a:pt x="1075" y="1"/>
                  </a:moveTo>
                  <a:cubicBezTo>
                    <a:pt x="1055" y="4"/>
                    <a:pt x="1040" y="18"/>
                    <a:pt x="1034" y="31"/>
                  </a:cubicBezTo>
                  <a:cubicBezTo>
                    <a:pt x="1034" y="30"/>
                    <a:pt x="1035" y="29"/>
                    <a:pt x="1035" y="29"/>
                  </a:cubicBezTo>
                  <a:cubicBezTo>
                    <a:pt x="1035" y="29"/>
                    <a:pt x="1013" y="64"/>
                    <a:pt x="1002" y="81"/>
                  </a:cubicBezTo>
                  <a:cubicBezTo>
                    <a:pt x="976" y="87"/>
                    <a:pt x="683" y="155"/>
                    <a:pt x="683" y="155"/>
                  </a:cubicBezTo>
                  <a:cubicBezTo>
                    <a:pt x="577" y="180"/>
                    <a:pt x="509" y="247"/>
                    <a:pt x="481" y="355"/>
                  </a:cubicBezTo>
                  <a:cubicBezTo>
                    <a:pt x="481" y="355"/>
                    <a:pt x="477" y="370"/>
                    <a:pt x="473" y="385"/>
                  </a:cubicBezTo>
                  <a:cubicBezTo>
                    <a:pt x="422" y="385"/>
                    <a:pt x="165" y="385"/>
                    <a:pt x="165" y="385"/>
                  </a:cubicBezTo>
                  <a:cubicBezTo>
                    <a:pt x="132" y="385"/>
                    <a:pt x="105" y="413"/>
                    <a:pt x="105" y="446"/>
                  </a:cubicBezTo>
                  <a:cubicBezTo>
                    <a:pt x="105" y="446"/>
                    <a:pt x="105" y="712"/>
                    <a:pt x="105" y="712"/>
                  </a:cubicBezTo>
                  <a:cubicBezTo>
                    <a:pt x="105" y="749"/>
                    <a:pt x="134" y="778"/>
                    <a:pt x="170" y="778"/>
                  </a:cubicBezTo>
                  <a:cubicBezTo>
                    <a:pt x="170" y="778"/>
                    <a:pt x="246" y="778"/>
                    <a:pt x="291" y="778"/>
                  </a:cubicBezTo>
                  <a:cubicBezTo>
                    <a:pt x="291" y="785"/>
                    <a:pt x="291" y="785"/>
                    <a:pt x="291" y="791"/>
                  </a:cubicBezTo>
                  <a:cubicBezTo>
                    <a:pt x="236" y="791"/>
                    <a:pt x="104" y="791"/>
                    <a:pt x="104" y="791"/>
                  </a:cubicBezTo>
                  <a:cubicBezTo>
                    <a:pt x="46" y="791"/>
                    <a:pt x="0" y="838"/>
                    <a:pt x="0" y="896"/>
                  </a:cubicBezTo>
                  <a:cubicBezTo>
                    <a:pt x="0" y="953"/>
                    <a:pt x="46" y="1000"/>
                    <a:pt x="104" y="1000"/>
                  </a:cubicBezTo>
                  <a:cubicBezTo>
                    <a:pt x="773" y="1000"/>
                    <a:pt x="773" y="1000"/>
                    <a:pt x="773" y="1000"/>
                  </a:cubicBezTo>
                  <a:cubicBezTo>
                    <a:pt x="831" y="1000"/>
                    <a:pt x="877" y="953"/>
                    <a:pt x="877" y="896"/>
                  </a:cubicBezTo>
                  <a:cubicBezTo>
                    <a:pt x="877" y="838"/>
                    <a:pt x="831" y="791"/>
                    <a:pt x="773" y="791"/>
                  </a:cubicBezTo>
                  <a:cubicBezTo>
                    <a:pt x="773" y="791"/>
                    <a:pt x="658" y="791"/>
                    <a:pt x="605" y="791"/>
                  </a:cubicBezTo>
                  <a:cubicBezTo>
                    <a:pt x="605" y="785"/>
                    <a:pt x="605" y="785"/>
                    <a:pt x="605" y="778"/>
                  </a:cubicBezTo>
                  <a:cubicBezTo>
                    <a:pt x="608" y="778"/>
                    <a:pt x="614" y="778"/>
                    <a:pt x="614" y="778"/>
                  </a:cubicBezTo>
                  <a:cubicBezTo>
                    <a:pt x="648" y="778"/>
                    <a:pt x="675" y="751"/>
                    <a:pt x="675" y="717"/>
                  </a:cubicBezTo>
                  <a:cubicBezTo>
                    <a:pt x="675" y="627"/>
                    <a:pt x="667" y="555"/>
                    <a:pt x="651" y="501"/>
                  </a:cubicBezTo>
                  <a:cubicBezTo>
                    <a:pt x="657" y="486"/>
                    <a:pt x="669" y="455"/>
                    <a:pt x="669" y="455"/>
                  </a:cubicBezTo>
                  <a:cubicBezTo>
                    <a:pt x="692" y="391"/>
                    <a:pt x="739" y="346"/>
                    <a:pt x="807" y="318"/>
                  </a:cubicBezTo>
                  <a:cubicBezTo>
                    <a:pt x="812" y="317"/>
                    <a:pt x="1023" y="257"/>
                    <a:pt x="1023" y="257"/>
                  </a:cubicBezTo>
                  <a:cubicBezTo>
                    <a:pt x="1041" y="252"/>
                    <a:pt x="1052" y="236"/>
                    <a:pt x="1052" y="219"/>
                  </a:cubicBezTo>
                  <a:cubicBezTo>
                    <a:pt x="1052" y="215"/>
                    <a:pt x="1052" y="212"/>
                    <a:pt x="1051" y="208"/>
                  </a:cubicBezTo>
                  <a:cubicBezTo>
                    <a:pt x="1045" y="187"/>
                    <a:pt x="1023" y="174"/>
                    <a:pt x="1001" y="180"/>
                  </a:cubicBezTo>
                  <a:cubicBezTo>
                    <a:pt x="782" y="242"/>
                    <a:pt x="782" y="242"/>
                    <a:pt x="782" y="242"/>
                  </a:cubicBezTo>
                  <a:cubicBezTo>
                    <a:pt x="781" y="242"/>
                    <a:pt x="780" y="243"/>
                    <a:pt x="779" y="243"/>
                  </a:cubicBezTo>
                  <a:cubicBezTo>
                    <a:pt x="689" y="279"/>
                    <a:pt x="625" y="342"/>
                    <a:pt x="594" y="427"/>
                  </a:cubicBezTo>
                  <a:cubicBezTo>
                    <a:pt x="594" y="427"/>
                    <a:pt x="594" y="427"/>
                    <a:pt x="594" y="427"/>
                  </a:cubicBezTo>
                  <a:cubicBezTo>
                    <a:pt x="572" y="486"/>
                    <a:pt x="572" y="486"/>
                    <a:pt x="572" y="486"/>
                  </a:cubicBezTo>
                  <a:cubicBezTo>
                    <a:pt x="570" y="490"/>
                    <a:pt x="569" y="495"/>
                    <a:pt x="569" y="500"/>
                  </a:cubicBezTo>
                  <a:cubicBezTo>
                    <a:pt x="569" y="504"/>
                    <a:pt x="570" y="509"/>
                    <a:pt x="571" y="513"/>
                  </a:cubicBezTo>
                  <a:cubicBezTo>
                    <a:pt x="586" y="556"/>
                    <a:pt x="593" y="618"/>
                    <a:pt x="595" y="698"/>
                  </a:cubicBezTo>
                  <a:cubicBezTo>
                    <a:pt x="581" y="698"/>
                    <a:pt x="565" y="698"/>
                    <a:pt x="565" y="698"/>
                  </a:cubicBezTo>
                  <a:cubicBezTo>
                    <a:pt x="543" y="698"/>
                    <a:pt x="525" y="716"/>
                    <a:pt x="525" y="738"/>
                  </a:cubicBezTo>
                  <a:cubicBezTo>
                    <a:pt x="525" y="831"/>
                    <a:pt x="525" y="831"/>
                    <a:pt x="525" y="831"/>
                  </a:cubicBezTo>
                  <a:cubicBezTo>
                    <a:pt x="525" y="854"/>
                    <a:pt x="543" y="872"/>
                    <a:pt x="565" y="872"/>
                  </a:cubicBezTo>
                  <a:cubicBezTo>
                    <a:pt x="773" y="872"/>
                    <a:pt x="773" y="872"/>
                    <a:pt x="773" y="872"/>
                  </a:cubicBezTo>
                  <a:cubicBezTo>
                    <a:pt x="786" y="872"/>
                    <a:pt x="797" y="882"/>
                    <a:pt x="797" y="896"/>
                  </a:cubicBezTo>
                  <a:cubicBezTo>
                    <a:pt x="797" y="909"/>
                    <a:pt x="786" y="920"/>
                    <a:pt x="773" y="920"/>
                  </a:cubicBezTo>
                  <a:cubicBezTo>
                    <a:pt x="104" y="920"/>
                    <a:pt x="104" y="920"/>
                    <a:pt x="104" y="920"/>
                  </a:cubicBezTo>
                  <a:cubicBezTo>
                    <a:pt x="91" y="920"/>
                    <a:pt x="80" y="909"/>
                    <a:pt x="80" y="896"/>
                  </a:cubicBezTo>
                  <a:cubicBezTo>
                    <a:pt x="80" y="882"/>
                    <a:pt x="91" y="872"/>
                    <a:pt x="104" y="872"/>
                  </a:cubicBezTo>
                  <a:cubicBezTo>
                    <a:pt x="331" y="872"/>
                    <a:pt x="331" y="872"/>
                    <a:pt x="331" y="872"/>
                  </a:cubicBezTo>
                  <a:cubicBezTo>
                    <a:pt x="353" y="872"/>
                    <a:pt x="371" y="854"/>
                    <a:pt x="371" y="831"/>
                  </a:cubicBezTo>
                  <a:cubicBezTo>
                    <a:pt x="371" y="738"/>
                    <a:pt x="371" y="738"/>
                    <a:pt x="371" y="738"/>
                  </a:cubicBezTo>
                  <a:cubicBezTo>
                    <a:pt x="371" y="716"/>
                    <a:pt x="353" y="698"/>
                    <a:pt x="331" y="698"/>
                  </a:cubicBezTo>
                  <a:cubicBezTo>
                    <a:pt x="331" y="698"/>
                    <a:pt x="208" y="698"/>
                    <a:pt x="185" y="698"/>
                  </a:cubicBezTo>
                  <a:cubicBezTo>
                    <a:pt x="185" y="654"/>
                    <a:pt x="185" y="516"/>
                    <a:pt x="185" y="465"/>
                  </a:cubicBezTo>
                  <a:cubicBezTo>
                    <a:pt x="219" y="465"/>
                    <a:pt x="504" y="465"/>
                    <a:pt x="504" y="465"/>
                  </a:cubicBezTo>
                  <a:cubicBezTo>
                    <a:pt x="523" y="465"/>
                    <a:pt x="539" y="453"/>
                    <a:pt x="543" y="435"/>
                  </a:cubicBezTo>
                  <a:cubicBezTo>
                    <a:pt x="559" y="375"/>
                    <a:pt x="559" y="375"/>
                    <a:pt x="559" y="375"/>
                  </a:cubicBezTo>
                  <a:cubicBezTo>
                    <a:pt x="579" y="296"/>
                    <a:pt x="624" y="251"/>
                    <a:pt x="701" y="233"/>
                  </a:cubicBezTo>
                  <a:cubicBezTo>
                    <a:pt x="701" y="233"/>
                    <a:pt x="1035" y="155"/>
                    <a:pt x="1035" y="155"/>
                  </a:cubicBezTo>
                  <a:cubicBezTo>
                    <a:pt x="1039" y="155"/>
                    <a:pt x="1043" y="153"/>
                    <a:pt x="1046" y="151"/>
                  </a:cubicBezTo>
                  <a:cubicBezTo>
                    <a:pt x="1048" y="149"/>
                    <a:pt x="1048" y="149"/>
                    <a:pt x="1048" y="149"/>
                  </a:cubicBezTo>
                  <a:cubicBezTo>
                    <a:pt x="1054" y="146"/>
                    <a:pt x="1058" y="142"/>
                    <a:pt x="1062" y="136"/>
                  </a:cubicBezTo>
                  <a:cubicBezTo>
                    <a:pt x="1062" y="136"/>
                    <a:pt x="1075" y="115"/>
                    <a:pt x="1087" y="96"/>
                  </a:cubicBezTo>
                  <a:cubicBezTo>
                    <a:pt x="1100" y="108"/>
                    <a:pt x="1106" y="114"/>
                    <a:pt x="1115" y="123"/>
                  </a:cubicBezTo>
                  <a:cubicBezTo>
                    <a:pt x="1117" y="151"/>
                    <a:pt x="1142" y="493"/>
                    <a:pt x="1142" y="493"/>
                  </a:cubicBezTo>
                  <a:cubicBezTo>
                    <a:pt x="1143" y="508"/>
                    <a:pt x="1152" y="521"/>
                    <a:pt x="1166" y="527"/>
                  </a:cubicBezTo>
                  <a:cubicBezTo>
                    <a:pt x="1166" y="527"/>
                    <a:pt x="1198" y="541"/>
                    <a:pt x="1200" y="542"/>
                  </a:cubicBezTo>
                  <a:cubicBezTo>
                    <a:pt x="1206" y="545"/>
                    <a:pt x="1211" y="554"/>
                    <a:pt x="1217" y="571"/>
                  </a:cubicBezTo>
                  <a:cubicBezTo>
                    <a:pt x="1218" y="575"/>
                    <a:pt x="1219" y="579"/>
                    <a:pt x="1219" y="583"/>
                  </a:cubicBezTo>
                  <a:cubicBezTo>
                    <a:pt x="1219" y="590"/>
                    <a:pt x="1217" y="597"/>
                    <a:pt x="1214" y="603"/>
                  </a:cubicBezTo>
                  <a:cubicBezTo>
                    <a:pt x="1208" y="615"/>
                    <a:pt x="1198" y="624"/>
                    <a:pt x="1186" y="627"/>
                  </a:cubicBezTo>
                  <a:cubicBezTo>
                    <a:pt x="1185" y="628"/>
                    <a:pt x="1184" y="628"/>
                    <a:pt x="1183" y="628"/>
                  </a:cubicBezTo>
                  <a:cubicBezTo>
                    <a:pt x="1015" y="698"/>
                    <a:pt x="1015" y="698"/>
                    <a:pt x="1015" y="698"/>
                  </a:cubicBezTo>
                  <a:cubicBezTo>
                    <a:pt x="1000" y="704"/>
                    <a:pt x="990" y="719"/>
                    <a:pt x="990" y="735"/>
                  </a:cubicBezTo>
                  <a:cubicBezTo>
                    <a:pt x="990" y="740"/>
                    <a:pt x="991" y="745"/>
                    <a:pt x="993" y="750"/>
                  </a:cubicBezTo>
                  <a:cubicBezTo>
                    <a:pt x="1002" y="770"/>
                    <a:pt x="1025" y="780"/>
                    <a:pt x="1046" y="772"/>
                  </a:cubicBezTo>
                  <a:cubicBezTo>
                    <a:pt x="1214" y="702"/>
                    <a:pt x="1214" y="702"/>
                    <a:pt x="1214" y="702"/>
                  </a:cubicBezTo>
                  <a:cubicBezTo>
                    <a:pt x="1213" y="703"/>
                    <a:pt x="1212" y="703"/>
                    <a:pt x="1211" y="703"/>
                  </a:cubicBezTo>
                  <a:cubicBezTo>
                    <a:pt x="1243" y="693"/>
                    <a:pt x="1270" y="670"/>
                    <a:pt x="1285" y="640"/>
                  </a:cubicBezTo>
                  <a:cubicBezTo>
                    <a:pt x="1294" y="622"/>
                    <a:pt x="1299" y="602"/>
                    <a:pt x="1299" y="583"/>
                  </a:cubicBezTo>
                  <a:cubicBezTo>
                    <a:pt x="1299" y="571"/>
                    <a:pt x="1297" y="558"/>
                    <a:pt x="1293" y="546"/>
                  </a:cubicBezTo>
                  <a:cubicBezTo>
                    <a:pt x="1284" y="519"/>
                    <a:pt x="1270" y="487"/>
                    <a:pt x="1235" y="470"/>
                  </a:cubicBezTo>
                  <a:cubicBezTo>
                    <a:pt x="1234" y="470"/>
                    <a:pt x="1234" y="469"/>
                    <a:pt x="1233" y="469"/>
                  </a:cubicBezTo>
                  <a:cubicBezTo>
                    <a:pt x="1233" y="469"/>
                    <a:pt x="1226" y="466"/>
                    <a:pt x="1220" y="463"/>
                  </a:cubicBezTo>
                  <a:cubicBezTo>
                    <a:pt x="1217" y="421"/>
                    <a:pt x="1194" y="101"/>
                    <a:pt x="1194" y="101"/>
                  </a:cubicBezTo>
                  <a:cubicBezTo>
                    <a:pt x="1193" y="91"/>
                    <a:pt x="1189" y="82"/>
                    <a:pt x="1181" y="75"/>
                  </a:cubicBezTo>
                  <a:cubicBezTo>
                    <a:pt x="1122" y="18"/>
                    <a:pt x="1122" y="18"/>
                    <a:pt x="1122" y="18"/>
                  </a:cubicBezTo>
                  <a:cubicBezTo>
                    <a:pt x="1122" y="19"/>
                    <a:pt x="1122" y="19"/>
                    <a:pt x="1123" y="19"/>
                  </a:cubicBezTo>
                  <a:cubicBezTo>
                    <a:pt x="1104" y="0"/>
                    <a:pt x="1085" y="0"/>
                    <a:pt x="1075" y="1"/>
                  </a:cubicBezTo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73"/>
          <p:cNvGrpSpPr>
            <a:grpSpLocks noChangeAspect="1"/>
          </p:cNvGrpSpPr>
          <p:nvPr/>
        </p:nvGrpSpPr>
        <p:grpSpPr bwMode="auto">
          <a:xfrm>
            <a:off x="727075" y="2773363"/>
            <a:ext cx="347663" cy="347662"/>
            <a:chOff x="521" y="1933"/>
            <a:chExt cx="1428" cy="1428"/>
          </a:xfrm>
        </p:grpSpPr>
        <p:sp>
          <p:nvSpPr>
            <p:cNvPr id="50187" name="AutoShape 174"/>
            <p:cNvSpPr>
              <a:spLocks noChangeAspect="1" noChangeArrowheads="1"/>
            </p:cNvSpPr>
            <p:nvPr/>
          </p:nvSpPr>
          <p:spPr bwMode="auto">
            <a:xfrm>
              <a:off x="521" y="1933"/>
              <a:ext cx="1428" cy="14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50188" name="Freeform 175"/>
            <p:cNvSpPr>
              <a:spLocks/>
            </p:cNvSpPr>
            <p:nvPr/>
          </p:nvSpPr>
          <p:spPr bwMode="auto">
            <a:xfrm>
              <a:off x="550" y="1950"/>
              <a:ext cx="1367" cy="1393"/>
            </a:xfrm>
            <a:custGeom>
              <a:avLst/>
              <a:gdLst>
                <a:gd name="T0" fmla="*/ 679 w 1342"/>
                <a:gd name="T1" fmla="*/ 0 h 1366"/>
                <a:gd name="T2" fmla="*/ 645 w 1342"/>
                <a:gd name="T3" fmla="*/ 16 h 1366"/>
                <a:gd name="T4" fmla="*/ 436 w 1342"/>
                <a:gd name="T5" fmla="*/ 559 h 1366"/>
                <a:gd name="T6" fmla="*/ 508 w 1342"/>
                <a:gd name="T7" fmla="*/ 942 h 1366"/>
                <a:gd name="T8" fmla="*/ 449 w 1342"/>
                <a:gd name="T9" fmla="*/ 942 h 1366"/>
                <a:gd name="T10" fmla="*/ 405 w 1342"/>
                <a:gd name="T11" fmla="*/ 985 h 1366"/>
                <a:gd name="T12" fmla="*/ 405 w 1342"/>
                <a:gd name="T13" fmla="*/ 1134 h 1366"/>
                <a:gd name="T14" fmla="*/ 44 w 1342"/>
                <a:gd name="T15" fmla="*/ 1134 h 1366"/>
                <a:gd name="T16" fmla="*/ 0 w 1342"/>
                <a:gd name="T17" fmla="*/ 1177 h 1366"/>
                <a:gd name="T18" fmla="*/ 0 w 1342"/>
                <a:gd name="T19" fmla="*/ 1434 h 1366"/>
                <a:gd name="T20" fmla="*/ 44 w 1342"/>
                <a:gd name="T21" fmla="*/ 1478 h 1366"/>
                <a:gd name="T22" fmla="*/ 1214 w 1342"/>
                <a:gd name="T23" fmla="*/ 1478 h 1366"/>
                <a:gd name="T24" fmla="*/ 1258 w 1342"/>
                <a:gd name="T25" fmla="*/ 1434 h 1366"/>
                <a:gd name="T26" fmla="*/ 1214 w 1342"/>
                <a:gd name="T27" fmla="*/ 1390 h 1366"/>
                <a:gd name="T28" fmla="*/ 87 w 1342"/>
                <a:gd name="T29" fmla="*/ 1390 h 1366"/>
                <a:gd name="T30" fmla="*/ 87 w 1342"/>
                <a:gd name="T31" fmla="*/ 1220 h 1366"/>
                <a:gd name="T32" fmla="*/ 449 w 1342"/>
                <a:gd name="T33" fmla="*/ 1220 h 1366"/>
                <a:gd name="T34" fmla="*/ 493 w 1342"/>
                <a:gd name="T35" fmla="*/ 1177 h 1366"/>
                <a:gd name="T36" fmla="*/ 493 w 1342"/>
                <a:gd name="T37" fmla="*/ 1029 h 1366"/>
                <a:gd name="T38" fmla="*/ 598 w 1342"/>
                <a:gd name="T39" fmla="*/ 1029 h 1366"/>
                <a:gd name="T40" fmla="*/ 638 w 1342"/>
                <a:gd name="T41" fmla="*/ 999 h 1366"/>
                <a:gd name="T42" fmla="*/ 640 w 1342"/>
                <a:gd name="T43" fmla="*/ 985 h 1366"/>
                <a:gd name="T44" fmla="*/ 623 w 1342"/>
                <a:gd name="T45" fmla="*/ 951 h 1366"/>
                <a:gd name="T46" fmla="*/ 521 w 1342"/>
                <a:gd name="T47" fmla="*/ 559 h 1366"/>
                <a:gd name="T48" fmla="*/ 679 w 1342"/>
                <a:gd name="T49" fmla="*/ 119 h 1366"/>
                <a:gd name="T50" fmla="*/ 837 w 1342"/>
                <a:gd name="T51" fmla="*/ 559 h 1366"/>
                <a:gd name="T52" fmla="*/ 735 w 1342"/>
                <a:gd name="T53" fmla="*/ 951 h 1366"/>
                <a:gd name="T54" fmla="*/ 718 w 1342"/>
                <a:gd name="T55" fmla="*/ 985 h 1366"/>
                <a:gd name="T56" fmla="*/ 721 w 1342"/>
                <a:gd name="T57" fmla="*/ 999 h 1366"/>
                <a:gd name="T58" fmla="*/ 761 w 1342"/>
                <a:gd name="T59" fmla="*/ 1029 h 1366"/>
                <a:gd name="T60" fmla="*/ 878 w 1342"/>
                <a:gd name="T61" fmla="*/ 1029 h 1366"/>
                <a:gd name="T62" fmla="*/ 878 w 1342"/>
                <a:gd name="T63" fmla="*/ 1177 h 1366"/>
                <a:gd name="T64" fmla="*/ 922 w 1342"/>
                <a:gd name="T65" fmla="*/ 1220 h 1366"/>
                <a:gd name="T66" fmla="*/ 1359 w 1342"/>
                <a:gd name="T67" fmla="*/ 1220 h 1366"/>
                <a:gd name="T68" fmla="*/ 1359 w 1342"/>
                <a:gd name="T69" fmla="*/ 1434 h 1366"/>
                <a:gd name="T70" fmla="*/ 1402 w 1342"/>
                <a:gd name="T71" fmla="*/ 1478 h 1366"/>
                <a:gd name="T72" fmla="*/ 1444 w 1342"/>
                <a:gd name="T73" fmla="*/ 1434 h 1366"/>
                <a:gd name="T74" fmla="*/ 1444 w 1342"/>
                <a:gd name="T75" fmla="*/ 1177 h 1366"/>
                <a:gd name="T76" fmla="*/ 1402 w 1342"/>
                <a:gd name="T77" fmla="*/ 1134 h 1366"/>
                <a:gd name="T78" fmla="*/ 965 w 1342"/>
                <a:gd name="T79" fmla="*/ 1134 h 1366"/>
                <a:gd name="T80" fmla="*/ 965 w 1342"/>
                <a:gd name="T81" fmla="*/ 985 h 1366"/>
                <a:gd name="T82" fmla="*/ 922 w 1342"/>
                <a:gd name="T83" fmla="*/ 942 h 1366"/>
                <a:gd name="T84" fmla="*/ 851 w 1342"/>
                <a:gd name="T85" fmla="*/ 942 h 1366"/>
                <a:gd name="T86" fmla="*/ 924 w 1342"/>
                <a:gd name="T87" fmla="*/ 559 h 1366"/>
                <a:gd name="T88" fmla="*/ 714 w 1342"/>
                <a:gd name="T89" fmla="*/ 16 h 1366"/>
                <a:gd name="T90" fmla="*/ 679 w 1342"/>
                <a:gd name="T91" fmla="*/ 0 h 13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42"/>
                <a:gd name="T139" fmla="*/ 0 h 1366"/>
                <a:gd name="T140" fmla="*/ 1342 w 1342"/>
                <a:gd name="T141" fmla="*/ 1366 h 13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42" h="1366">
                  <a:moveTo>
                    <a:pt x="631" y="0"/>
                  </a:moveTo>
                  <a:cubicBezTo>
                    <a:pt x="619" y="0"/>
                    <a:pt x="607" y="6"/>
                    <a:pt x="599" y="16"/>
                  </a:cubicBezTo>
                  <a:cubicBezTo>
                    <a:pt x="591" y="26"/>
                    <a:pt x="404" y="275"/>
                    <a:pt x="404" y="517"/>
                  </a:cubicBezTo>
                  <a:cubicBezTo>
                    <a:pt x="404" y="668"/>
                    <a:pt x="428" y="791"/>
                    <a:pt x="472" y="871"/>
                  </a:cubicBezTo>
                  <a:cubicBezTo>
                    <a:pt x="445" y="871"/>
                    <a:pt x="417" y="871"/>
                    <a:pt x="417" y="871"/>
                  </a:cubicBezTo>
                  <a:cubicBezTo>
                    <a:pt x="394" y="871"/>
                    <a:pt x="377" y="889"/>
                    <a:pt x="377" y="911"/>
                  </a:cubicBezTo>
                  <a:cubicBezTo>
                    <a:pt x="377" y="911"/>
                    <a:pt x="377" y="1000"/>
                    <a:pt x="377" y="1048"/>
                  </a:cubicBezTo>
                  <a:cubicBezTo>
                    <a:pt x="313" y="1048"/>
                    <a:pt x="40" y="1048"/>
                    <a:pt x="40" y="1048"/>
                  </a:cubicBezTo>
                  <a:cubicBezTo>
                    <a:pt x="18" y="1048"/>
                    <a:pt x="0" y="1066"/>
                    <a:pt x="0" y="1088"/>
                  </a:cubicBezTo>
                  <a:cubicBezTo>
                    <a:pt x="0" y="1326"/>
                    <a:pt x="0" y="1326"/>
                    <a:pt x="0" y="1326"/>
                  </a:cubicBezTo>
                  <a:cubicBezTo>
                    <a:pt x="0" y="1348"/>
                    <a:pt x="18" y="1366"/>
                    <a:pt x="40" y="1366"/>
                  </a:cubicBezTo>
                  <a:cubicBezTo>
                    <a:pt x="1128" y="1366"/>
                    <a:pt x="1128" y="1366"/>
                    <a:pt x="1128" y="1366"/>
                  </a:cubicBezTo>
                  <a:cubicBezTo>
                    <a:pt x="1150" y="1366"/>
                    <a:pt x="1168" y="1348"/>
                    <a:pt x="1168" y="1326"/>
                  </a:cubicBezTo>
                  <a:cubicBezTo>
                    <a:pt x="1168" y="1304"/>
                    <a:pt x="1150" y="1286"/>
                    <a:pt x="1128" y="1286"/>
                  </a:cubicBezTo>
                  <a:cubicBezTo>
                    <a:pt x="1128" y="1286"/>
                    <a:pt x="155" y="1286"/>
                    <a:pt x="80" y="1286"/>
                  </a:cubicBezTo>
                  <a:cubicBezTo>
                    <a:pt x="80" y="1242"/>
                    <a:pt x="80" y="1172"/>
                    <a:pt x="80" y="1128"/>
                  </a:cubicBezTo>
                  <a:cubicBezTo>
                    <a:pt x="144" y="1128"/>
                    <a:pt x="417" y="1128"/>
                    <a:pt x="417" y="1128"/>
                  </a:cubicBezTo>
                  <a:cubicBezTo>
                    <a:pt x="439" y="1128"/>
                    <a:pt x="457" y="1110"/>
                    <a:pt x="457" y="1088"/>
                  </a:cubicBezTo>
                  <a:cubicBezTo>
                    <a:pt x="457" y="1088"/>
                    <a:pt x="457" y="999"/>
                    <a:pt x="457" y="951"/>
                  </a:cubicBezTo>
                  <a:cubicBezTo>
                    <a:pt x="497" y="951"/>
                    <a:pt x="555" y="951"/>
                    <a:pt x="555" y="951"/>
                  </a:cubicBezTo>
                  <a:cubicBezTo>
                    <a:pt x="572" y="951"/>
                    <a:pt x="587" y="940"/>
                    <a:pt x="593" y="924"/>
                  </a:cubicBezTo>
                  <a:cubicBezTo>
                    <a:pt x="594" y="920"/>
                    <a:pt x="595" y="916"/>
                    <a:pt x="595" y="911"/>
                  </a:cubicBezTo>
                  <a:cubicBezTo>
                    <a:pt x="595" y="899"/>
                    <a:pt x="589" y="887"/>
                    <a:pt x="579" y="880"/>
                  </a:cubicBezTo>
                  <a:cubicBezTo>
                    <a:pt x="520" y="834"/>
                    <a:pt x="484" y="695"/>
                    <a:pt x="484" y="517"/>
                  </a:cubicBezTo>
                  <a:cubicBezTo>
                    <a:pt x="484" y="359"/>
                    <a:pt x="580" y="190"/>
                    <a:pt x="631" y="111"/>
                  </a:cubicBezTo>
                  <a:cubicBezTo>
                    <a:pt x="683" y="190"/>
                    <a:pt x="778" y="359"/>
                    <a:pt x="778" y="517"/>
                  </a:cubicBezTo>
                  <a:cubicBezTo>
                    <a:pt x="778" y="695"/>
                    <a:pt x="742" y="834"/>
                    <a:pt x="683" y="880"/>
                  </a:cubicBezTo>
                  <a:cubicBezTo>
                    <a:pt x="673" y="887"/>
                    <a:pt x="667" y="899"/>
                    <a:pt x="667" y="911"/>
                  </a:cubicBezTo>
                  <a:cubicBezTo>
                    <a:pt x="667" y="916"/>
                    <a:pt x="668" y="920"/>
                    <a:pt x="670" y="924"/>
                  </a:cubicBezTo>
                  <a:cubicBezTo>
                    <a:pt x="675" y="940"/>
                    <a:pt x="690" y="951"/>
                    <a:pt x="707" y="951"/>
                  </a:cubicBezTo>
                  <a:cubicBezTo>
                    <a:pt x="707" y="951"/>
                    <a:pt x="773" y="951"/>
                    <a:pt x="816" y="951"/>
                  </a:cubicBezTo>
                  <a:cubicBezTo>
                    <a:pt x="816" y="999"/>
                    <a:pt x="816" y="1088"/>
                    <a:pt x="816" y="1088"/>
                  </a:cubicBezTo>
                  <a:cubicBezTo>
                    <a:pt x="816" y="1110"/>
                    <a:pt x="834" y="1128"/>
                    <a:pt x="856" y="1128"/>
                  </a:cubicBezTo>
                  <a:cubicBezTo>
                    <a:pt x="856" y="1128"/>
                    <a:pt x="1196" y="1128"/>
                    <a:pt x="1262" y="1128"/>
                  </a:cubicBezTo>
                  <a:cubicBezTo>
                    <a:pt x="1262" y="1183"/>
                    <a:pt x="1262" y="1326"/>
                    <a:pt x="1262" y="1326"/>
                  </a:cubicBezTo>
                  <a:cubicBezTo>
                    <a:pt x="1262" y="1348"/>
                    <a:pt x="1280" y="1366"/>
                    <a:pt x="1302" y="1366"/>
                  </a:cubicBezTo>
                  <a:cubicBezTo>
                    <a:pt x="1325" y="1366"/>
                    <a:pt x="1342" y="1348"/>
                    <a:pt x="1342" y="1326"/>
                  </a:cubicBezTo>
                  <a:cubicBezTo>
                    <a:pt x="1342" y="1088"/>
                    <a:pt x="1342" y="1088"/>
                    <a:pt x="1342" y="1088"/>
                  </a:cubicBezTo>
                  <a:cubicBezTo>
                    <a:pt x="1342" y="1066"/>
                    <a:pt x="1325" y="1048"/>
                    <a:pt x="1302" y="1048"/>
                  </a:cubicBezTo>
                  <a:cubicBezTo>
                    <a:pt x="1302" y="1048"/>
                    <a:pt x="962" y="1048"/>
                    <a:pt x="896" y="1048"/>
                  </a:cubicBezTo>
                  <a:cubicBezTo>
                    <a:pt x="896" y="1000"/>
                    <a:pt x="896" y="911"/>
                    <a:pt x="896" y="911"/>
                  </a:cubicBezTo>
                  <a:cubicBezTo>
                    <a:pt x="896" y="889"/>
                    <a:pt x="878" y="871"/>
                    <a:pt x="856" y="871"/>
                  </a:cubicBezTo>
                  <a:cubicBezTo>
                    <a:pt x="856" y="871"/>
                    <a:pt x="822" y="871"/>
                    <a:pt x="790" y="871"/>
                  </a:cubicBezTo>
                  <a:cubicBezTo>
                    <a:pt x="834" y="791"/>
                    <a:pt x="858" y="668"/>
                    <a:pt x="858" y="517"/>
                  </a:cubicBezTo>
                  <a:cubicBezTo>
                    <a:pt x="858" y="275"/>
                    <a:pt x="671" y="26"/>
                    <a:pt x="663" y="16"/>
                  </a:cubicBezTo>
                  <a:cubicBezTo>
                    <a:pt x="655" y="6"/>
                    <a:pt x="644" y="0"/>
                    <a:pt x="631" y="0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76"/>
          <p:cNvGrpSpPr>
            <a:grpSpLocks noChangeAspect="1"/>
          </p:cNvGrpSpPr>
          <p:nvPr/>
        </p:nvGrpSpPr>
        <p:grpSpPr bwMode="auto">
          <a:xfrm>
            <a:off x="739775" y="3811588"/>
            <a:ext cx="346075" cy="320675"/>
            <a:chOff x="1644" y="1019"/>
            <a:chExt cx="737" cy="680"/>
          </a:xfrm>
        </p:grpSpPr>
        <p:sp>
          <p:nvSpPr>
            <p:cNvPr id="50185" name="AutoShape 177"/>
            <p:cNvSpPr>
              <a:spLocks noChangeAspect="1" noChangeArrowheads="1"/>
            </p:cNvSpPr>
            <p:nvPr/>
          </p:nvSpPr>
          <p:spPr bwMode="auto">
            <a:xfrm>
              <a:off x="1644" y="1019"/>
              <a:ext cx="737" cy="6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50186" name="Freeform 178"/>
            <p:cNvSpPr>
              <a:spLocks/>
            </p:cNvSpPr>
            <p:nvPr/>
          </p:nvSpPr>
          <p:spPr bwMode="auto">
            <a:xfrm>
              <a:off x="1678" y="1058"/>
              <a:ext cx="660" cy="608"/>
            </a:xfrm>
            <a:custGeom>
              <a:avLst/>
              <a:gdLst>
                <a:gd name="T0" fmla="*/ 25 w 938"/>
                <a:gd name="T1" fmla="*/ 30 h 864"/>
                <a:gd name="T2" fmla="*/ 54 w 938"/>
                <a:gd name="T3" fmla="*/ 59 h 864"/>
                <a:gd name="T4" fmla="*/ 74 w 938"/>
                <a:gd name="T5" fmla="*/ 58 h 864"/>
                <a:gd name="T6" fmla="*/ 74 w 938"/>
                <a:gd name="T7" fmla="*/ 94 h 864"/>
                <a:gd name="T8" fmla="*/ 9 w 938"/>
                <a:gd name="T9" fmla="*/ 94 h 864"/>
                <a:gd name="T10" fmla="*/ 0 w 938"/>
                <a:gd name="T11" fmla="*/ 104 h 864"/>
                <a:gd name="T12" fmla="*/ 9 w 938"/>
                <a:gd name="T13" fmla="*/ 113 h 864"/>
                <a:gd name="T14" fmla="*/ 83 w 938"/>
                <a:gd name="T15" fmla="*/ 113 h 864"/>
                <a:gd name="T16" fmla="*/ 92 w 938"/>
                <a:gd name="T17" fmla="*/ 104 h 864"/>
                <a:gd name="T18" fmla="*/ 92 w 938"/>
                <a:gd name="T19" fmla="*/ 49 h 864"/>
                <a:gd name="T20" fmla="*/ 89 w 938"/>
                <a:gd name="T21" fmla="*/ 43 h 864"/>
                <a:gd name="T22" fmla="*/ 83 w 938"/>
                <a:gd name="T23" fmla="*/ 41 h 864"/>
                <a:gd name="T24" fmla="*/ 54 w 938"/>
                <a:gd name="T25" fmla="*/ 41 h 864"/>
                <a:gd name="T26" fmla="*/ 43 w 938"/>
                <a:gd name="T27" fmla="*/ 30 h 864"/>
                <a:gd name="T28" fmla="*/ 54 w 938"/>
                <a:gd name="T29" fmla="*/ 18 h 864"/>
                <a:gd name="T30" fmla="*/ 141 w 938"/>
                <a:gd name="T31" fmla="*/ 18 h 864"/>
                <a:gd name="T32" fmla="*/ 153 w 938"/>
                <a:gd name="T33" fmla="*/ 30 h 864"/>
                <a:gd name="T34" fmla="*/ 141 w 938"/>
                <a:gd name="T35" fmla="*/ 41 h 864"/>
                <a:gd name="T36" fmla="*/ 113 w 938"/>
                <a:gd name="T37" fmla="*/ 41 h 864"/>
                <a:gd name="T38" fmla="*/ 106 w 938"/>
                <a:gd name="T39" fmla="*/ 44 h 864"/>
                <a:gd name="T40" fmla="*/ 103 w 938"/>
                <a:gd name="T41" fmla="*/ 50 h 864"/>
                <a:gd name="T42" fmla="*/ 103 w 938"/>
                <a:gd name="T43" fmla="*/ 103 h 864"/>
                <a:gd name="T44" fmla="*/ 113 w 938"/>
                <a:gd name="T45" fmla="*/ 113 h 864"/>
                <a:gd name="T46" fmla="*/ 146 w 938"/>
                <a:gd name="T47" fmla="*/ 113 h 864"/>
                <a:gd name="T48" fmla="*/ 212 w 938"/>
                <a:gd name="T49" fmla="*/ 178 h 864"/>
                <a:gd name="T50" fmla="*/ 212 w 938"/>
                <a:gd name="T51" fmla="*/ 194 h 864"/>
                <a:gd name="T52" fmla="*/ 172 w 938"/>
                <a:gd name="T53" fmla="*/ 194 h 864"/>
                <a:gd name="T54" fmla="*/ 172 w 938"/>
                <a:gd name="T55" fmla="*/ 178 h 864"/>
                <a:gd name="T56" fmla="*/ 146 w 938"/>
                <a:gd name="T57" fmla="*/ 153 h 864"/>
                <a:gd name="T58" fmla="*/ 9 w 938"/>
                <a:gd name="T59" fmla="*/ 153 h 864"/>
                <a:gd name="T60" fmla="*/ 0 w 938"/>
                <a:gd name="T61" fmla="*/ 161 h 864"/>
                <a:gd name="T62" fmla="*/ 9 w 938"/>
                <a:gd name="T63" fmla="*/ 170 h 864"/>
                <a:gd name="T64" fmla="*/ 146 w 938"/>
                <a:gd name="T65" fmla="*/ 170 h 864"/>
                <a:gd name="T66" fmla="*/ 153 w 938"/>
                <a:gd name="T67" fmla="*/ 178 h 864"/>
                <a:gd name="T68" fmla="*/ 153 w 938"/>
                <a:gd name="T69" fmla="*/ 203 h 864"/>
                <a:gd name="T70" fmla="*/ 163 w 938"/>
                <a:gd name="T71" fmla="*/ 212 h 864"/>
                <a:gd name="T72" fmla="*/ 222 w 938"/>
                <a:gd name="T73" fmla="*/ 212 h 864"/>
                <a:gd name="T74" fmla="*/ 229 w 938"/>
                <a:gd name="T75" fmla="*/ 203 h 864"/>
                <a:gd name="T76" fmla="*/ 229 w 938"/>
                <a:gd name="T77" fmla="*/ 178 h 864"/>
                <a:gd name="T78" fmla="*/ 146 w 938"/>
                <a:gd name="T79" fmla="*/ 94 h 864"/>
                <a:gd name="T80" fmla="*/ 122 w 938"/>
                <a:gd name="T81" fmla="*/ 94 h 864"/>
                <a:gd name="T82" fmla="*/ 122 w 938"/>
                <a:gd name="T83" fmla="*/ 59 h 864"/>
                <a:gd name="T84" fmla="*/ 141 w 938"/>
                <a:gd name="T85" fmla="*/ 59 h 864"/>
                <a:gd name="T86" fmla="*/ 171 w 938"/>
                <a:gd name="T87" fmla="*/ 30 h 864"/>
                <a:gd name="T88" fmla="*/ 141 w 938"/>
                <a:gd name="T89" fmla="*/ 0 h 864"/>
                <a:gd name="T90" fmla="*/ 54 w 938"/>
                <a:gd name="T91" fmla="*/ 0 h 864"/>
                <a:gd name="T92" fmla="*/ 25 w 938"/>
                <a:gd name="T93" fmla="*/ 30 h 8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8"/>
                <a:gd name="T142" fmla="*/ 0 h 864"/>
                <a:gd name="T143" fmla="*/ 938 w 938"/>
                <a:gd name="T144" fmla="*/ 864 h 8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8" h="864">
                  <a:moveTo>
                    <a:pt x="102" y="120"/>
                  </a:moveTo>
                  <a:cubicBezTo>
                    <a:pt x="102" y="186"/>
                    <a:pt x="156" y="240"/>
                    <a:pt x="222" y="240"/>
                  </a:cubicBezTo>
                  <a:cubicBezTo>
                    <a:pt x="222" y="240"/>
                    <a:pt x="268" y="239"/>
                    <a:pt x="302" y="239"/>
                  </a:cubicBezTo>
                  <a:cubicBezTo>
                    <a:pt x="302" y="280"/>
                    <a:pt x="302" y="345"/>
                    <a:pt x="302" y="386"/>
                  </a:cubicBezTo>
                  <a:cubicBezTo>
                    <a:pt x="245" y="386"/>
                    <a:pt x="36" y="386"/>
                    <a:pt x="36" y="386"/>
                  </a:cubicBezTo>
                  <a:cubicBezTo>
                    <a:pt x="16" y="386"/>
                    <a:pt x="0" y="403"/>
                    <a:pt x="0" y="423"/>
                  </a:cubicBezTo>
                  <a:cubicBezTo>
                    <a:pt x="0" y="443"/>
                    <a:pt x="16" y="460"/>
                    <a:pt x="36" y="460"/>
                  </a:cubicBezTo>
                  <a:cubicBezTo>
                    <a:pt x="338" y="460"/>
                    <a:pt x="338" y="460"/>
                    <a:pt x="338" y="460"/>
                  </a:cubicBezTo>
                  <a:cubicBezTo>
                    <a:pt x="359" y="460"/>
                    <a:pt x="375" y="443"/>
                    <a:pt x="375" y="423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5" y="192"/>
                    <a:pt x="371" y="183"/>
                    <a:pt x="364" y="176"/>
                  </a:cubicBezTo>
                  <a:cubicBezTo>
                    <a:pt x="357" y="169"/>
                    <a:pt x="348" y="165"/>
                    <a:pt x="338" y="165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197" y="166"/>
                    <a:pt x="176" y="145"/>
                    <a:pt x="176" y="120"/>
                  </a:cubicBezTo>
                  <a:cubicBezTo>
                    <a:pt x="176" y="94"/>
                    <a:pt x="197" y="74"/>
                    <a:pt x="222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601" y="74"/>
                    <a:pt x="622" y="95"/>
                    <a:pt x="622" y="120"/>
                  </a:cubicBezTo>
                  <a:cubicBezTo>
                    <a:pt x="622" y="146"/>
                    <a:pt x="601" y="167"/>
                    <a:pt x="576" y="167"/>
                  </a:cubicBezTo>
                  <a:cubicBezTo>
                    <a:pt x="576" y="167"/>
                    <a:pt x="459" y="167"/>
                    <a:pt x="459" y="167"/>
                  </a:cubicBezTo>
                  <a:cubicBezTo>
                    <a:pt x="449" y="167"/>
                    <a:pt x="440" y="170"/>
                    <a:pt x="433" y="177"/>
                  </a:cubicBezTo>
                  <a:cubicBezTo>
                    <a:pt x="426" y="184"/>
                    <a:pt x="422" y="194"/>
                    <a:pt x="422" y="203"/>
                  </a:cubicBezTo>
                  <a:cubicBezTo>
                    <a:pt x="422" y="420"/>
                    <a:pt x="422" y="420"/>
                    <a:pt x="422" y="420"/>
                  </a:cubicBezTo>
                  <a:cubicBezTo>
                    <a:pt x="422" y="441"/>
                    <a:pt x="439" y="457"/>
                    <a:pt x="459" y="457"/>
                  </a:cubicBezTo>
                  <a:cubicBezTo>
                    <a:pt x="595" y="457"/>
                    <a:pt x="595" y="457"/>
                    <a:pt x="595" y="457"/>
                  </a:cubicBezTo>
                  <a:cubicBezTo>
                    <a:pt x="744" y="457"/>
                    <a:pt x="865" y="578"/>
                    <a:pt x="865" y="727"/>
                  </a:cubicBezTo>
                  <a:cubicBezTo>
                    <a:pt x="865" y="727"/>
                    <a:pt x="865" y="761"/>
                    <a:pt x="865" y="791"/>
                  </a:cubicBezTo>
                  <a:cubicBezTo>
                    <a:pt x="822" y="791"/>
                    <a:pt x="744" y="791"/>
                    <a:pt x="701" y="791"/>
                  </a:cubicBezTo>
                  <a:cubicBezTo>
                    <a:pt x="701" y="761"/>
                    <a:pt x="701" y="727"/>
                    <a:pt x="701" y="727"/>
                  </a:cubicBezTo>
                  <a:cubicBezTo>
                    <a:pt x="701" y="669"/>
                    <a:pt x="653" y="621"/>
                    <a:pt x="595" y="621"/>
                  </a:cubicBezTo>
                  <a:cubicBezTo>
                    <a:pt x="36" y="621"/>
                    <a:pt x="36" y="621"/>
                    <a:pt x="36" y="621"/>
                  </a:cubicBezTo>
                  <a:cubicBezTo>
                    <a:pt x="16" y="621"/>
                    <a:pt x="0" y="638"/>
                    <a:pt x="0" y="658"/>
                  </a:cubicBezTo>
                  <a:cubicBezTo>
                    <a:pt x="0" y="679"/>
                    <a:pt x="16" y="695"/>
                    <a:pt x="36" y="695"/>
                  </a:cubicBezTo>
                  <a:cubicBezTo>
                    <a:pt x="595" y="695"/>
                    <a:pt x="595" y="695"/>
                    <a:pt x="595" y="695"/>
                  </a:cubicBezTo>
                  <a:cubicBezTo>
                    <a:pt x="613" y="695"/>
                    <a:pt x="627" y="709"/>
                    <a:pt x="627" y="727"/>
                  </a:cubicBezTo>
                  <a:cubicBezTo>
                    <a:pt x="627" y="727"/>
                    <a:pt x="627" y="827"/>
                    <a:pt x="627" y="827"/>
                  </a:cubicBezTo>
                  <a:cubicBezTo>
                    <a:pt x="627" y="848"/>
                    <a:pt x="644" y="864"/>
                    <a:pt x="664" y="864"/>
                  </a:cubicBezTo>
                  <a:cubicBezTo>
                    <a:pt x="902" y="864"/>
                    <a:pt x="902" y="864"/>
                    <a:pt x="902" y="864"/>
                  </a:cubicBezTo>
                  <a:cubicBezTo>
                    <a:pt x="922" y="864"/>
                    <a:pt x="938" y="848"/>
                    <a:pt x="938" y="827"/>
                  </a:cubicBezTo>
                  <a:cubicBezTo>
                    <a:pt x="938" y="727"/>
                    <a:pt x="938" y="727"/>
                    <a:pt x="938" y="727"/>
                  </a:cubicBezTo>
                  <a:cubicBezTo>
                    <a:pt x="938" y="538"/>
                    <a:pt x="784" y="384"/>
                    <a:pt x="595" y="384"/>
                  </a:cubicBezTo>
                  <a:cubicBezTo>
                    <a:pt x="595" y="384"/>
                    <a:pt x="536" y="384"/>
                    <a:pt x="496" y="384"/>
                  </a:cubicBezTo>
                  <a:cubicBezTo>
                    <a:pt x="496" y="343"/>
                    <a:pt x="496" y="281"/>
                    <a:pt x="496" y="240"/>
                  </a:cubicBezTo>
                  <a:cubicBezTo>
                    <a:pt x="530" y="240"/>
                    <a:pt x="576" y="240"/>
                    <a:pt x="576" y="240"/>
                  </a:cubicBezTo>
                  <a:cubicBezTo>
                    <a:pt x="642" y="240"/>
                    <a:pt x="696" y="187"/>
                    <a:pt x="696" y="120"/>
                  </a:cubicBezTo>
                  <a:cubicBezTo>
                    <a:pt x="696" y="54"/>
                    <a:pt x="642" y="0"/>
                    <a:pt x="576" y="0"/>
                  </a:cubicBezTo>
                  <a:cubicBezTo>
                    <a:pt x="576" y="0"/>
                    <a:pt x="222" y="0"/>
                    <a:pt x="222" y="0"/>
                  </a:cubicBezTo>
                  <a:cubicBezTo>
                    <a:pt x="156" y="0"/>
                    <a:pt x="102" y="54"/>
                    <a:pt x="102" y="120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79"/>
          <p:cNvGrpSpPr>
            <a:grpSpLocks noChangeAspect="1"/>
          </p:cNvGrpSpPr>
          <p:nvPr/>
        </p:nvGrpSpPr>
        <p:grpSpPr bwMode="auto">
          <a:xfrm>
            <a:off x="727075" y="4933950"/>
            <a:ext cx="346075" cy="277813"/>
            <a:chOff x="2064" y="2160"/>
            <a:chExt cx="1700" cy="1365"/>
          </a:xfrm>
        </p:grpSpPr>
        <p:sp>
          <p:nvSpPr>
            <p:cNvPr id="50183" name="AutoShape 180"/>
            <p:cNvSpPr>
              <a:spLocks noChangeAspect="1" noChangeArrowheads="1"/>
            </p:cNvSpPr>
            <p:nvPr/>
          </p:nvSpPr>
          <p:spPr bwMode="auto">
            <a:xfrm>
              <a:off x="2064" y="2160"/>
              <a:ext cx="1700" cy="13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50184" name="Freeform 181"/>
            <p:cNvSpPr>
              <a:spLocks/>
            </p:cNvSpPr>
            <p:nvPr/>
          </p:nvSpPr>
          <p:spPr bwMode="auto">
            <a:xfrm>
              <a:off x="2099" y="2207"/>
              <a:ext cx="1629" cy="1277"/>
            </a:xfrm>
            <a:custGeom>
              <a:avLst/>
              <a:gdLst>
                <a:gd name="T0" fmla="*/ 322 w 1342"/>
                <a:gd name="T1" fmla="*/ 34 h 1052"/>
                <a:gd name="T2" fmla="*/ 212 w 1342"/>
                <a:gd name="T3" fmla="*/ 639 h 1052"/>
                <a:gd name="T4" fmla="*/ 0 w 1342"/>
                <a:gd name="T5" fmla="*/ 2184 h 1052"/>
                <a:gd name="T6" fmla="*/ 174 w 1342"/>
                <a:gd name="T7" fmla="*/ 2184 h 1052"/>
                <a:gd name="T8" fmla="*/ 378 w 1342"/>
                <a:gd name="T9" fmla="*/ 697 h 1052"/>
                <a:gd name="T10" fmla="*/ 386 w 1342"/>
                <a:gd name="T11" fmla="*/ 222 h 1052"/>
                <a:gd name="T12" fmla="*/ 509 w 1342"/>
                <a:gd name="T13" fmla="*/ 174 h 1052"/>
                <a:gd name="T14" fmla="*/ 621 w 1342"/>
                <a:gd name="T15" fmla="*/ 191 h 1052"/>
                <a:gd name="T16" fmla="*/ 636 w 1342"/>
                <a:gd name="T17" fmla="*/ 659 h 1052"/>
                <a:gd name="T18" fmla="*/ 850 w 1342"/>
                <a:gd name="T19" fmla="*/ 1194 h 1052"/>
                <a:gd name="T20" fmla="*/ 936 w 1342"/>
                <a:gd name="T21" fmla="*/ 2272 h 1052"/>
                <a:gd name="T22" fmla="*/ 1846 w 1342"/>
                <a:gd name="T23" fmla="*/ 2200 h 1052"/>
                <a:gd name="T24" fmla="*/ 1790 w 1342"/>
                <a:gd name="T25" fmla="*/ 2104 h 1052"/>
                <a:gd name="T26" fmla="*/ 1531 w 1342"/>
                <a:gd name="T27" fmla="*/ 1667 h 1052"/>
                <a:gd name="T28" fmla="*/ 1969 w 1342"/>
                <a:gd name="T29" fmla="*/ 1129 h 1052"/>
                <a:gd name="T30" fmla="*/ 1971 w 1342"/>
                <a:gd name="T31" fmla="*/ 1062 h 1052"/>
                <a:gd name="T32" fmla="*/ 1948 w 1342"/>
                <a:gd name="T33" fmla="*/ 759 h 1052"/>
                <a:gd name="T34" fmla="*/ 2100 w 1342"/>
                <a:gd name="T35" fmla="*/ 1005 h 1052"/>
                <a:gd name="T36" fmla="*/ 2389 w 1342"/>
                <a:gd name="T37" fmla="*/ 842 h 1052"/>
                <a:gd name="T38" fmla="*/ 2462 w 1342"/>
                <a:gd name="T39" fmla="*/ 981 h 1052"/>
                <a:gd name="T40" fmla="*/ 2276 w 1342"/>
                <a:gd name="T41" fmla="*/ 1118 h 1052"/>
                <a:gd name="T42" fmla="*/ 2328 w 1342"/>
                <a:gd name="T43" fmla="*/ 1198 h 1052"/>
                <a:gd name="T44" fmla="*/ 2542 w 1342"/>
                <a:gd name="T45" fmla="*/ 1971 h 1052"/>
                <a:gd name="T46" fmla="*/ 2335 w 1342"/>
                <a:gd name="T47" fmla="*/ 2184 h 1052"/>
                <a:gd name="T48" fmla="*/ 2467 w 1342"/>
                <a:gd name="T49" fmla="*/ 2260 h 1052"/>
                <a:gd name="T50" fmla="*/ 2822 w 1342"/>
                <a:gd name="T51" fmla="*/ 1667 h 1052"/>
                <a:gd name="T52" fmla="*/ 2907 w 1342"/>
                <a:gd name="T53" fmla="*/ 738 h 1052"/>
                <a:gd name="T54" fmla="*/ 2902 w 1342"/>
                <a:gd name="T55" fmla="*/ 662 h 1052"/>
                <a:gd name="T56" fmla="*/ 2308 w 1342"/>
                <a:gd name="T57" fmla="*/ 688 h 1052"/>
                <a:gd name="T58" fmla="*/ 2049 w 1342"/>
                <a:gd name="T59" fmla="*/ 601 h 1052"/>
                <a:gd name="T60" fmla="*/ 1637 w 1342"/>
                <a:gd name="T61" fmla="*/ 668 h 1052"/>
                <a:gd name="T62" fmla="*/ 1576 w 1342"/>
                <a:gd name="T63" fmla="*/ 750 h 1052"/>
                <a:gd name="T64" fmla="*/ 1776 w 1342"/>
                <a:gd name="T65" fmla="*/ 1043 h 1052"/>
                <a:gd name="T66" fmla="*/ 1357 w 1342"/>
                <a:gd name="T67" fmla="*/ 1667 h 1052"/>
                <a:gd name="T68" fmla="*/ 1514 w 1342"/>
                <a:gd name="T69" fmla="*/ 2099 h 1052"/>
                <a:gd name="T70" fmla="*/ 1022 w 1342"/>
                <a:gd name="T71" fmla="*/ 1194 h 1052"/>
                <a:gd name="T72" fmla="*/ 811 w 1342"/>
                <a:gd name="T73" fmla="*/ 222 h 1052"/>
                <a:gd name="T74" fmla="*/ 516 w 1342"/>
                <a:gd name="T75" fmla="*/ 0 h 10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42"/>
                <a:gd name="T115" fmla="*/ 0 h 1052"/>
                <a:gd name="T116" fmla="*/ 1342 w 1342"/>
                <a:gd name="T117" fmla="*/ 1052 h 10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42" h="1052">
                  <a:moveTo>
                    <a:pt x="234" y="0"/>
                  </a:moveTo>
                  <a:cubicBezTo>
                    <a:pt x="208" y="0"/>
                    <a:pt x="175" y="2"/>
                    <a:pt x="148" y="16"/>
                  </a:cubicBezTo>
                  <a:cubicBezTo>
                    <a:pt x="116" y="32"/>
                    <a:pt x="98" y="63"/>
                    <a:pt x="98" y="102"/>
                  </a:cubicBezTo>
                  <a:cubicBezTo>
                    <a:pt x="98" y="102"/>
                    <a:pt x="98" y="277"/>
                    <a:pt x="98" y="294"/>
                  </a:cubicBezTo>
                  <a:cubicBezTo>
                    <a:pt x="70" y="349"/>
                    <a:pt x="0" y="495"/>
                    <a:pt x="0" y="550"/>
                  </a:cubicBezTo>
                  <a:cubicBezTo>
                    <a:pt x="0" y="1006"/>
                    <a:pt x="0" y="1006"/>
                    <a:pt x="0" y="1006"/>
                  </a:cubicBezTo>
                  <a:cubicBezTo>
                    <a:pt x="0" y="1028"/>
                    <a:pt x="18" y="1046"/>
                    <a:pt x="40" y="1046"/>
                  </a:cubicBezTo>
                  <a:cubicBezTo>
                    <a:pt x="62" y="1046"/>
                    <a:pt x="80" y="1028"/>
                    <a:pt x="80" y="1006"/>
                  </a:cubicBezTo>
                  <a:cubicBezTo>
                    <a:pt x="80" y="550"/>
                    <a:pt x="80" y="550"/>
                    <a:pt x="80" y="550"/>
                  </a:cubicBezTo>
                  <a:cubicBezTo>
                    <a:pt x="80" y="524"/>
                    <a:pt x="128" y="411"/>
                    <a:pt x="174" y="321"/>
                  </a:cubicBezTo>
                  <a:cubicBezTo>
                    <a:pt x="176" y="316"/>
                    <a:pt x="178" y="310"/>
                    <a:pt x="178" y="3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8" y="90"/>
                    <a:pt x="181" y="88"/>
                    <a:pt x="184" y="87"/>
                  </a:cubicBezTo>
                  <a:cubicBezTo>
                    <a:pt x="193" y="82"/>
                    <a:pt x="210" y="80"/>
                    <a:pt x="234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61" y="80"/>
                    <a:pt x="278" y="82"/>
                    <a:pt x="287" y="87"/>
                  </a:cubicBezTo>
                  <a:cubicBezTo>
                    <a:pt x="290" y="88"/>
                    <a:pt x="293" y="90"/>
                    <a:pt x="293" y="102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10"/>
                    <a:pt x="295" y="316"/>
                    <a:pt x="298" y="321"/>
                  </a:cubicBezTo>
                  <a:cubicBezTo>
                    <a:pt x="343" y="411"/>
                    <a:pt x="391" y="524"/>
                    <a:pt x="391" y="550"/>
                  </a:cubicBezTo>
                  <a:cubicBezTo>
                    <a:pt x="391" y="1006"/>
                    <a:pt x="391" y="1006"/>
                    <a:pt x="391" y="1006"/>
                  </a:cubicBezTo>
                  <a:cubicBezTo>
                    <a:pt x="391" y="1028"/>
                    <a:pt x="409" y="1046"/>
                    <a:pt x="431" y="1046"/>
                  </a:cubicBezTo>
                  <a:cubicBezTo>
                    <a:pt x="811" y="1046"/>
                    <a:pt x="811" y="1046"/>
                    <a:pt x="811" y="1046"/>
                  </a:cubicBezTo>
                  <a:cubicBezTo>
                    <a:pt x="830" y="1046"/>
                    <a:pt x="847" y="1032"/>
                    <a:pt x="850" y="1013"/>
                  </a:cubicBezTo>
                  <a:cubicBezTo>
                    <a:pt x="851" y="1011"/>
                    <a:pt x="851" y="1008"/>
                    <a:pt x="851" y="1006"/>
                  </a:cubicBezTo>
                  <a:cubicBezTo>
                    <a:pt x="851" y="990"/>
                    <a:pt x="841" y="975"/>
                    <a:pt x="825" y="969"/>
                  </a:cubicBezTo>
                  <a:cubicBezTo>
                    <a:pt x="823" y="968"/>
                    <a:pt x="760" y="942"/>
                    <a:pt x="724" y="857"/>
                  </a:cubicBezTo>
                  <a:cubicBezTo>
                    <a:pt x="712" y="827"/>
                    <a:pt x="705" y="797"/>
                    <a:pt x="705" y="768"/>
                  </a:cubicBezTo>
                  <a:cubicBezTo>
                    <a:pt x="705" y="664"/>
                    <a:pt x="777" y="573"/>
                    <a:pt x="883" y="541"/>
                  </a:cubicBezTo>
                  <a:cubicBezTo>
                    <a:pt x="893" y="538"/>
                    <a:pt x="902" y="530"/>
                    <a:pt x="907" y="520"/>
                  </a:cubicBezTo>
                  <a:cubicBezTo>
                    <a:pt x="910" y="515"/>
                    <a:pt x="911" y="509"/>
                    <a:pt x="911" y="503"/>
                  </a:cubicBezTo>
                  <a:cubicBezTo>
                    <a:pt x="911" y="498"/>
                    <a:pt x="910" y="493"/>
                    <a:pt x="908" y="489"/>
                  </a:cubicBezTo>
                  <a:cubicBezTo>
                    <a:pt x="886" y="431"/>
                    <a:pt x="866" y="399"/>
                    <a:pt x="838" y="366"/>
                  </a:cubicBezTo>
                  <a:cubicBezTo>
                    <a:pt x="867" y="357"/>
                    <a:pt x="879" y="354"/>
                    <a:pt x="897" y="349"/>
                  </a:cubicBezTo>
                  <a:cubicBezTo>
                    <a:pt x="910" y="368"/>
                    <a:pt x="929" y="400"/>
                    <a:pt x="939" y="436"/>
                  </a:cubicBezTo>
                  <a:cubicBezTo>
                    <a:pt x="943" y="449"/>
                    <a:pt x="953" y="460"/>
                    <a:pt x="967" y="463"/>
                  </a:cubicBezTo>
                  <a:cubicBezTo>
                    <a:pt x="980" y="467"/>
                    <a:pt x="995" y="464"/>
                    <a:pt x="1005" y="454"/>
                  </a:cubicBezTo>
                  <a:cubicBezTo>
                    <a:pt x="1029" y="431"/>
                    <a:pt x="1063" y="407"/>
                    <a:pt x="1100" y="388"/>
                  </a:cubicBezTo>
                  <a:cubicBezTo>
                    <a:pt x="1147" y="364"/>
                    <a:pt x="1198" y="358"/>
                    <a:pt x="1236" y="358"/>
                  </a:cubicBezTo>
                  <a:cubicBezTo>
                    <a:pt x="1214" y="390"/>
                    <a:pt x="1180" y="428"/>
                    <a:pt x="1134" y="452"/>
                  </a:cubicBezTo>
                  <a:cubicBezTo>
                    <a:pt x="1115" y="462"/>
                    <a:pt x="1095" y="471"/>
                    <a:pt x="1075" y="478"/>
                  </a:cubicBezTo>
                  <a:cubicBezTo>
                    <a:pt x="1060" y="484"/>
                    <a:pt x="1050" y="498"/>
                    <a:pt x="1049" y="515"/>
                  </a:cubicBezTo>
                  <a:cubicBezTo>
                    <a:pt x="1049" y="515"/>
                    <a:pt x="1049" y="515"/>
                    <a:pt x="1049" y="516"/>
                  </a:cubicBezTo>
                  <a:cubicBezTo>
                    <a:pt x="1049" y="532"/>
                    <a:pt x="1059" y="546"/>
                    <a:pt x="1073" y="552"/>
                  </a:cubicBezTo>
                  <a:cubicBezTo>
                    <a:pt x="1163" y="592"/>
                    <a:pt x="1220" y="676"/>
                    <a:pt x="1220" y="768"/>
                  </a:cubicBezTo>
                  <a:cubicBezTo>
                    <a:pt x="1220" y="818"/>
                    <a:pt x="1203" y="867"/>
                    <a:pt x="1171" y="908"/>
                  </a:cubicBezTo>
                  <a:cubicBezTo>
                    <a:pt x="1151" y="933"/>
                    <a:pt x="1126" y="955"/>
                    <a:pt x="1097" y="971"/>
                  </a:cubicBezTo>
                  <a:cubicBezTo>
                    <a:pt x="1084" y="979"/>
                    <a:pt x="1076" y="992"/>
                    <a:pt x="1076" y="1006"/>
                  </a:cubicBezTo>
                  <a:cubicBezTo>
                    <a:pt x="1076" y="1013"/>
                    <a:pt x="1078" y="1020"/>
                    <a:pt x="1082" y="1026"/>
                  </a:cubicBezTo>
                  <a:cubicBezTo>
                    <a:pt x="1092" y="1045"/>
                    <a:pt x="1117" y="1052"/>
                    <a:pt x="1136" y="1041"/>
                  </a:cubicBezTo>
                  <a:cubicBezTo>
                    <a:pt x="1174" y="1019"/>
                    <a:pt x="1207" y="991"/>
                    <a:pt x="1234" y="957"/>
                  </a:cubicBezTo>
                  <a:cubicBezTo>
                    <a:pt x="1277" y="902"/>
                    <a:pt x="1300" y="836"/>
                    <a:pt x="1300" y="768"/>
                  </a:cubicBezTo>
                  <a:cubicBezTo>
                    <a:pt x="1300" y="671"/>
                    <a:pt x="1253" y="581"/>
                    <a:pt x="1175" y="521"/>
                  </a:cubicBezTo>
                  <a:cubicBezTo>
                    <a:pt x="1286" y="461"/>
                    <a:pt x="1336" y="345"/>
                    <a:pt x="1339" y="340"/>
                  </a:cubicBezTo>
                  <a:cubicBezTo>
                    <a:pt x="1341" y="335"/>
                    <a:pt x="1342" y="329"/>
                    <a:pt x="1342" y="324"/>
                  </a:cubicBezTo>
                  <a:cubicBezTo>
                    <a:pt x="1342" y="318"/>
                    <a:pt x="1340" y="311"/>
                    <a:pt x="1337" y="305"/>
                  </a:cubicBezTo>
                  <a:cubicBezTo>
                    <a:pt x="1332" y="295"/>
                    <a:pt x="1322" y="287"/>
                    <a:pt x="1310" y="285"/>
                  </a:cubicBezTo>
                  <a:cubicBezTo>
                    <a:pt x="1305" y="284"/>
                    <a:pt x="1177" y="258"/>
                    <a:pt x="1063" y="317"/>
                  </a:cubicBezTo>
                  <a:cubicBezTo>
                    <a:pt x="1039" y="330"/>
                    <a:pt x="1016" y="344"/>
                    <a:pt x="995" y="359"/>
                  </a:cubicBezTo>
                  <a:cubicBezTo>
                    <a:pt x="972" y="312"/>
                    <a:pt x="945" y="279"/>
                    <a:pt x="944" y="277"/>
                  </a:cubicBezTo>
                  <a:cubicBezTo>
                    <a:pt x="934" y="264"/>
                    <a:pt x="917" y="259"/>
                    <a:pt x="902" y="264"/>
                  </a:cubicBezTo>
                  <a:cubicBezTo>
                    <a:pt x="754" y="307"/>
                    <a:pt x="754" y="307"/>
                    <a:pt x="754" y="307"/>
                  </a:cubicBezTo>
                  <a:cubicBezTo>
                    <a:pt x="741" y="311"/>
                    <a:pt x="731" y="322"/>
                    <a:pt x="727" y="335"/>
                  </a:cubicBezTo>
                  <a:cubicBezTo>
                    <a:pt x="726" y="339"/>
                    <a:pt x="726" y="342"/>
                    <a:pt x="726" y="345"/>
                  </a:cubicBezTo>
                  <a:cubicBezTo>
                    <a:pt x="726" y="356"/>
                    <a:pt x="730" y="366"/>
                    <a:pt x="737" y="373"/>
                  </a:cubicBezTo>
                  <a:cubicBezTo>
                    <a:pt x="775" y="413"/>
                    <a:pt x="796" y="436"/>
                    <a:pt x="818" y="480"/>
                  </a:cubicBezTo>
                  <a:cubicBezTo>
                    <a:pt x="701" y="533"/>
                    <a:pt x="625" y="643"/>
                    <a:pt x="625" y="768"/>
                  </a:cubicBezTo>
                  <a:cubicBezTo>
                    <a:pt x="625" y="768"/>
                    <a:pt x="625" y="768"/>
                    <a:pt x="625" y="768"/>
                  </a:cubicBezTo>
                  <a:cubicBezTo>
                    <a:pt x="625" y="808"/>
                    <a:pt x="634" y="848"/>
                    <a:pt x="650" y="888"/>
                  </a:cubicBezTo>
                  <a:cubicBezTo>
                    <a:pt x="663" y="920"/>
                    <a:pt x="680" y="945"/>
                    <a:pt x="697" y="966"/>
                  </a:cubicBezTo>
                  <a:cubicBezTo>
                    <a:pt x="620" y="966"/>
                    <a:pt x="518" y="966"/>
                    <a:pt x="471" y="966"/>
                  </a:cubicBezTo>
                  <a:cubicBezTo>
                    <a:pt x="471" y="900"/>
                    <a:pt x="471" y="550"/>
                    <a:pt x="471" y="550"/>
                  </a:cubicBezTo>
                  <a:cubicBezTo>
                    <a:pt x="471" y="495"/>
                    <a:pt x="401" y="349"/>
                    <a:pt x="373" y="294"/>
                  </a:cubicBezTo>
                  <a:cubicBezTo>
                    <a:pt x="373" y="277"/>
                    <a:pt x="373" y="102"/>
                    <a:pt x="373" y="102"/>
                  </a:cubicBezTo>
                  <a:cubicBezTo>
                    <a:pt x="373" y="63"/>
                    <a:pt x="356" y="32"/>
                    <a:pt x="323" y="16"/>
                  </a:cubicBezTo>
                  <a:cubicBezTo>
                    <a:pt x="296" y="2"/>
                    <a:pt x="263" y="0"/>
                    <a:pt x="237" y="0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входных </a:t>
            </a:r>
            <a:r>
              <a:rPr lang="en-US" dirty="0" smtClean="0"/>
              <a:t>HART </a:t>
            </a:r>
            <a:r>
              <a:rPr lang="ru-RU" dirty="0" smtClean="0"/>
              <a:t>модулей</a:t>
            </a:r>
            <a:endParaRPr lang="en-US" dirty="0" smtClean="0"/>
          </a:p>
        </p:txBody>
      </p:sp>
      <p:pic>
        <p:nvPicPr>
          <p:cNvPr id="5222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1143000"/>
            <a:ext cx="9067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1166813" y="2667000"/>
            <a:ext cx="1143000" cy="304800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66813" y="2971800"/>
            <a:ext cx="1143000" cy="304800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1163638" y="3557588"/>
            <a:ext cx="1143000" cy="304800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1166813" y="4876800"/>
            <a:ext cx="1119187" cy="685800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1174750" y="3886200"/>
            <a:ext cx="1143000" cy="304800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80400" cy="4500594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b="1" dirty="0" smtClean="0"/>
              <a:t>- Концепция </a:t>
            </a:r>
            <a:r>
              <a:rPr lang="en-US" sz="2800" b="1" dirty="0" err="1" smtClean="0"/>
              <a:t>ePAC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Функциональный обзор линейки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- </a:t>
            </a:r>
            <a:r>
              <a:rPr lang="ru-RU" sz="2800" dirty="0" smtClean="0">
                <a:solidFill>
                  <a:schemeClr val="bg2"/>
                </a:solidFill>
              </a:rPr>
              <a:t>Позиционирование на рынке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>
                <a:solidFill>
                  <a:schemeClr val="bg2"/>
                </a:solidFill>
              </a:rPr>
              <a:t>- </a:t>
            </a:r>
            <a:r>
              <a:rPr lang="ru-RU" sz="2800" dirty="0" smtClean="0">
                <a:solidFill>
                  <a:schemeClr val="bg2"/>
                </a:solidFill>
              </a:rPr>
              <a:t>Ценовая стратегия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dirty="0" smtClean="0">
                <a:solidFill>
                  <a:schemeClr val="bg2"/>
                </a:solidFill>
              </a:rPr>
              <a:t>- Ключевые особенности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Расписание запуска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	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596" y="285728"/>
            <a:ext cx="318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Содержание</a:t>
            </a:r>
            <a:endParaRPr lang="fr-FR" sz="4000" dirty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57158" y="285728"/>
            <a:ext cx="3854802" cy="76700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79512" y="1196752"/>
            <a:ext cx="8750206" cy="4968552"/>
          </a:xfrm>
          <a:prstGeom prst="roundRect">
            <a:avLst>
              <a:gd name="adj" fmla="val 11485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114425"/>
            <a:ext cx="89979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входных </a:t>
            </a:r>
            <a:r>
              <a:rPr lang="en-US" dirty="0" smtClean="0"/>
              <a:t>HART </a:t>
            </a:r>
            <a:r>
              <a:rPr lang="ru-RU" dirty="0" smtClean="0"/>
              <a:t>модулей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1600200" y="2695575"/>
            <a:ext cx="1595438" cy="304800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600200" y="3000375"/>
            <a:ext cx="1595438" cy="304800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95438" y="3586163"/>
            <a:ext cx="1597025" cy="304800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0200" y="4953000"/>
            <a:ext cx="1562100" cy="609600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608138" y="3914775"/>
            <a:ext cx="1597025" cy="304800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297" name="Straight Connector 158"/>
          <p:cNvCxnSpPr>
            <a:cxnSpLocks noChangeShapeType="1"/>
          </p:cNvCxnSpPr>
          <p:nvPr/>
        </p:nvCxnSpPr>
        <p:spPr bwMode="auto">
          <a:xfrm rot="5400000">
            <a:off x="7391401" y="1517650"/>
            <a:ext cx="500062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112" name="Chart 111"/>
          <p:cNvGraphicFramePr>
            <a:graphicFrameLocks/>
          </p:cNvGraphicFramePr>
          <p:nvPr/>
        </p:nvGraphicFramePr>
        <p:xfrm>
          <a:off x="500157" y="1330309"/>
          <a:ext cx="45724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9" name="Title 1"/>
          <p:cNvSpPr>
            <a:spLocks noGrp="1"/>
          </p:cNvSpPr>
          <p:nvPr>
            <p:ph type="title" idx="4294967295"/>
          </p:nvPr>
        </p:nvSpPr>
        <p:spPr>
          <a:xfrm>
            <a:off x="431800" y="477838"/>
            <a:ext cx="8280400" cy="1150937"/>
          </a:xfrm>
        </p:spPr>
        <p:txBody>
          <a:bodyPr/>
          <a:lstStyle/>
          <a:p>
            <a:r>
              <a:rPr lang="en-US" sz="2000" dirty="0" smtClean="0"/>
              <a:t>MMM– </a:t>
            </a:r>
            <a:r>
              <a:rPr lang="ru-RU" sz="2000" dirty="0" smtClean="0"/>
              <a:t>управление доменной печью (Аргентина)</a:t>
            </a:r>
            <a:endParaRPr lang="en-US" sz="2000" dirty="0" smtClean="0"/>
          </a:p>
        </p:txBody>
      </p:sp>
      <p:sp>
        <p:nvSpPr>
          <p:cNvPr id="55300" name="Content Placeholder 2"/>
          <p:cNvSpPr>
            <a:spLocks noGrp="1"/>
          </p:cNvSpPr>
          <p:nvPr>
            <p:ph idx="4294967295"/>
          </p:nvPr>
        </p:nvSpPr>
        <p:spPr>
          <a:xfrm>
            <a:off x="214313" y="4509120"/>
            <a:ext cx="8750175" cy="2134568"/>
          </a:xfrm>
        </p:spPr>
        <p:txBody>
          <a:bodyPr/>
          <a:lstStyle/>
          <a:p>
            <a:r>
              <a:rPr lang="ru-RU" sz="1600" dirty="0" smtClean="0"/>
              <a:t>Состав проекта</a:t>
            </a:r>
            <a:endParaRPr lang="en-US" sz="1600" dirty="0" smtClean="0"/>
          </a:p>
          <a:p>
            <a:pPr lvl="1"/>
            <a:r>
              <a:rPr lang="ru-RU" sz="1400" dirty="0" smtClean="0"/>
              <a:t>Доменная печь</a:t>
            </a:r>
            <a:endParaRPr lang="en-US" sz="1400" dirty="0" smtClean="0"/>
          </a:p>
          <a:p>
            <a:pPr lvl="1"/>
            <a:r>
              <a:rPr lang="ru-RU" sz="1400" dirty="0" smtClean="0"/>
              <a:t>Система управления</a:t>
            </a:r>
            <a:r>
              <a:rPr lang="en-US" sz="1400" dirty="0" smtClean="0"/>
              <a:t>: 1 Quantum + 6 </a:t>
            </a:r>
            <a:r>
              <a:rPr lang="ru-RU" sz="1400" dirty="0" smtClean="0"/>
              <a:t>шасси </a:t>
            </a:r>
            <a:r>
              <a:rPr lang="en-US" sz="1400" dirty="0" smtClean="0"/>
              <a:t>QEIO</a:t>
            </a:r>
          </a:p>
          <a:p>
            <a:r>
              <a:rPr lang="ru-RU" sz="1600" dirty="0" smtClean="0"/>
              <a:t>Заключение</a:t>
            </a:r>
            <a:endParaRPr lang="en-US" sz="1600" dirty="0" smtClean="0"/>
          </a:p>
          <a:p>
            <a:pPr lvl="1"/>
            <a:r>
              <a:rPr lang="en-US" sz="1400" dirty="0" smtClean="0">
                <a:sym typeface="Wingdings" pitchFamily="2" charset="2"/>
              </a:rPr>
              <a:t>M580 (level 4) HART 8% &gt; S7-416 HART  M580 HART </a:t>
            </a:r>
            <a:r>
              <a:rPr lang="ru-RU" sz="1400" dirty="0" smtClean="0">
                <a:sym typeface="Wingdings" pitchFamily="2" charset="2"/>
              </a:rPr>
              <a:t>лучшие технические возможности</a:t>
            </a:r>
            <a:endParaRPr lang="en-US" sz="1400" dirty="0" smtClean="0"/>
          </a:p>
          <a:p>
            <a:pPr lvl="1"/>
            <a:r>
              <a:rPr lang="en-US" sz="1400" dirty="0" err="1" smtClean="0">
                <a:sym typeface="Wingdings" pitchFamily="2" charset="2"/>
              </a:rPr>
              <a:t>ControlLogix</a:t>
            </a:r>
            <a:r>
              <a:rPr lang="en-US" sz="1400" dirty="0" smtClean="0">
                <a:sym typeface="Wingdings" pitchFamily="2" charset="2"/>
              </a:rPr>
              <a:t> </a:t>
            </a:r>
            <a:r>
              <a:rPr lang="ru-RU" sz="1400" dirty="0" smtClean="0">
                <a:sym typeface="Wingdings" pitchFamily="2" charset="2"/>
              </a:rPr>
              <a:t>на много дороже </a:t>
            </a:r>
            <a:r>
              <a:rPr lang="en-US" sz="1400" dirty="0" smtClean="0">
                <a:sym typeface="Wingdings" pitchFamily="2" charset="2"/>
              </a:rPr>
              <a:t> M580 </a:t>
            </a:r>
            <a:r>
              <a:rPr lang="ru-RU" sz="1400" dirty="0" smtClean="0">
                <a:sym typeface="Wingdings" pitchFamily="2" charset="2"/>
              </a:rPr>
              <a:t>эффективность затрат</a:t>
            </a:r>
            <a:endParaRPr lang="en-US" sz="1400" dirty="0" smtClean="0">
              <a:sym typeface="Wingdings" pitchFamily="2" charset="2"/>
            </a:endParaRPr>
          </a:p>
          <a:p>
            <a:pPr lvl="1"/>
            <a:r>
              <a:rPr lang="en-US" sz="1400" dirty="0" smtClean="0">
                <a:sym typeface="Wingdings" pitchFamily="2" charset="2"/>
              </a:rPr>
              <a:t>M580 HART 4% &gt; Quantum HART  BMEP584040</a:t>
            </a:r>
            <a:endParaRPr lang="en-US" sz="1400" dirty="0" smtClean="0"/>
          </a:p>
          <a:p>
            <a:pPr lvl="1">
              <a:buFont typeface="Arial" pitchFamily="34" charset="0"/>
              <a:buNone/>
            </a:pPr>
            <a:endParaRPr lang="en-US" sz="1400" dirty="0" smtClean="0"/>
          </a:p>
          <a:p>
            <a:pPr lvl="1"/>
            <a:endParaRPr lang="en-US" sz="1200" dirty="0" smtClean="0"/>
          </a:p>
        </p:txBody>
      </p:sp>
      <p:sp>
        <p:nvSpPr>
          <p:cNvPr id="10" name="Oval 9"/>
          <p:cNvSpPr/>
          <p:nvPr/>
        </p:nvSpPr>
        <p:spPr bwMode="auto">
          <a:xfrm rot="19069580">
            <a:off x="936625" y="3262313"/>
            <a:ext cx="1531938" cy="206375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 rot="19069580">
            <a:off x="1646238" y="3114675"/>
            <a:ext cx="1060450" cy="244475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295944" name="Group 8"/>
          <p:cNvGraphicFramePr>
            <a:graphicFrameLocks noGrp="1"/>
          </p:cNvGraphicFramePr>
          <p:nvPr/>
        </p:nvGraphicFramePr>
        <p:xfrm>
          <a:off x="857250" y="4056063"/>
          <a:ext cx="3429000" cy="3810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DO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AI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AO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HART AI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640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320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16RTD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23" name="Right Arrow 11"/>
          <p:cNvSpPr>
            <a:spLocks noChangeArrowheads="1"/>
          </p:cNvSpPr>
          <p:nvPr/>
        </p:nvSpPr>
        <p:spPr bwMode="auto">
          <a:xfrm>
            <a:off x="6643688" y="2974975"/>
            <a:ext cx="500062" cy="142875"/>
          </a:xfrm>
          <a:prstGeom prst="rightArrow">
            <a:avLst>
              <a:gd name="adj1" fmla="val 50000"/>
              <a:gd name="adj2" fmla="val 54169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5324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617663"/>
            <a:ext cx="1390650" cy="26479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oup 372"/>
          <p:cNvGrpSpPr>
            <a:grpSpLocks/>
          </p:cNvGrpSpPr>
          <p:nvPr/>
        </p:nvGrpSpPr>
        <p:grpSpPr bwMode="auto">
          <a:xfrm>
            <a:off x="7410450" y="1643063"/>
            <a:ext cx="985838" cy="354012"/>
            <a:chOff x="2290" y="751"/>
            <a:chExt cx="499" cy="230"/>
          </a:xfrm>
        </p:grpSpPr>
        <p:grpSp>
          <p:nvGrpSpPr>
            <p:cNvPr id="3" name="Group 373"/>
            <p:cNvGrpSpPr>
              <a:grpSpLocks/>
            </p:cNvGrpSpPr>
            <p:nvPr/>
          </p:nvGrpSpPr>
          <p:grpSpPr bwMode="auto">
            <a:xfrm>
              <a:off x="2290" y="751"/>
              <a:ext cx="279" cy="230"/>
              <a:chOff x="2881" y="1162"/>
              <a:chExt cx="697" cy="376"/>
            </a:xfrm>
          </p:grpSpPr>
          <p:pic>
            <p:nvPicPr>
              <p:cNvPr id="55415" name="Picture 374" descr="Modicon_PAC_Sm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81" y="1162"/>
                <a:ext cx="697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416" name="Rectangle 375"/>
              <p:cNvSpPr>
                <a:spLocks noChangeAspect="1" noChangeArrowheads="1"/>
              </p:cNvSpPr>
              <p:nvPr/>
            </p:nvSpPr>
            <p:spPr bwMode="auto">
              <a:xfrm>
                <a:off x="3139" y="1209"/>
                <a:ext cx="204" cy="318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417" name="Rectangle 376"/>
              <p:cNvSpPr>
                <a:spLocks noChangeAspect="1" noChangeArrowheads="1"/>
              </p:cNvSpPr>
              <p:nvPr/>
            </p:nvSpPr>
            <p:spPr bwMode="auto">
              <a:xfrm>
                <a:off x="3250" y="1171"/>
                <a:ext cx="96" cy="45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418" name="Rectangle 377"/>
              <p:cNvSpPr>
                <a:spLocks noChangeAspect="1" noChangeArrowheads="1"/>
              </p:cNvSpPr>
              <p:nvPr/>
            </p:nvSpPr>
            <p:spPr bwMode="auto">
              <a:xfrm>
                <a:off x="3266" y="1388"/>
                <a:ext cx="45" cy="4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419" name="Rectangle 378"/>
              <p:cNvSpPr>
                <a:spLocks noChangeAspect="1" noChangeArrowheads="1"/>
              </p:cNvSpPr>
              <p:nvPr/>
            </p:nvSpPr>
            <p:spPr bwMode="auto">
              <a:xfrm>
                <a:off x="3266" y="1456"/>
                <a:ext cx="45" cy="4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420" name="Rectangle 379"/>
              <p:cNvSpPr>
                <a:spLocks noChangeAspect="1" noChangeArrowheads="1"/>
              </p:cNvSpPr>
              <p:nvPr/>
            </p:nvSpPr>
            <p:spPr bwMode="auto">
              <a:xfrm>
                <a:off x="3266" y="1388"/>
                <a:ext cx="45" cy="4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421" name="Rectangle 380"/>
              <p:cNvSpPr>
                <a:spLocks noChangeAspect="1" noChangeArrowheads="1"/>
              </p:cNvSpPr>
              <p:nvPr/>
            </p:nvSpPr>
            <p:spPr bwMode="auto">
              <a:xfrm>
                <a:off x="3175" y="1298"/>
                <a:ext cx="46" cy="4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Group 381"/>
              <p:cNvGrpSpPr>
                <a:grpSpLocks noChangeAspect="1"/>
              </p:cNvGrpSpPr>
              <p:nvPr/>
            </p:nvGrpSpPr>
            <p:grpSpPr bwMode="auto">
              <a:xfrm>
                <a:off x="3384" y="1257"/>
                <a:ext cx="46" cy="253"/>
                <a:chOff x="2064" y="1162"/>
                <a:chExt cx="91" cy="499"/>
              </a:xfrm>
            </p:grpSpPr>
            <p:sp>
              <p:nvSpPr>
                <p:cNvPr id="55423" name="Rectangle 382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570"/>
                  <a:ext cx="91" cy="91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424" name="Rectangle 383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434"/>
                  <a:ext cx="91" cy="91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425" name="Rectangle 384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298"/>
                  <a:ext cx="91" cy="91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426" name="Rectangle 385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162"/>
                  <a:ext cx="91" cy="91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</p:grpSp>
        </p:grpSp>
        <p:pic>
          <p:nvPicPr>
            <p:cNvPr id="55414" name="Picture 386" descr="Modicon_PAC_Small_I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7" y="751"/>
              <a:ext cx="2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26" name="Picture 3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5913" y="2854325"/>
            <a:ext cx="10001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27" name="Line 389"/>
          <p:cNvSpPr>
            <a:spLocks noChangeShapeType="1"/>
          </p:cNvSpPr>
          <p:nvPr/>
        </p:nvSpPr>
        <p:spPr bwMode="auto">
          <a:xfrm>
            <a:off x="7477125" y="2619375"/>
            <a:ext cx="328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390"/>
          <p:cNvGrpSpPr>
            <a:grpSpLocks/>
          </p:cNvGrpSpPr>
          <p:nvPr/>
        </p:nvGrpSpPr>
        <p:grpSpPr bwMode="auto">
          <a:xfrm>
            <a:off x="7750175" y="2503488"/>
            <a:ext cx="908050" cy="342900"/>
            <a:chOff x="1163" y="1480"/>
            <a:chExt cx="628" cy="266"/>
          </a:xfrm>
        </p:grpSpPr>
        <p:grpSp>
          <p:nvGrpSpPr>
            <p:cNvPr id="6" name="Group 391"/>
            <p:cNvGrpSpPr>
              <a:grpSpLocks noChangeAspect="1"/>
            </p:cNvGrpSpPr>
            <p:nvPr/>
          </p:nvGrpSpPr>
          <p:grpSpPr bwMode="auto">
            <a:xfrm>
              <a:off x="1163" y="1485"/>
              <a:ext cx="484" cy="261"/>
              <a:chOff x="1065" y="981"/>
              <a:chExt cx="1397" cy="753"/>
            </a:xfrm>
          </p:grpSpPr>
          <p:pic>
            <p:nvPicPr>
              <p:cNvPr id="55401" name="Picture 392" descr="Modicon_PAC_Sm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65" y="981"/>
                <a:ext cx="1397" cy="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402" name="Rectangle 393"/>
              <p:cNvSpPr>
                <a:spLocks noChangeAspect="1" noChangeArrowheads="1"/>
              </p:cNvSpPr>
              <p:nvPr/>
            </p:nvSpPr>
            <p:spPr bwMode="auto">
              <a:xfrm>
                <a:off x="1582" y="1076"/>
                <a:ext cx="408" cy="635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403" name="Rectangle 394"/>
              <p:cNvSpPr>
                <a:spLocks noChangeAspect="1" noChangeArrowheads="1"/>
              </p:cNvSpPr>
              <p:nvPr/>
            </p:nvSpPr>
            <p:spPr bwMode="auto">
              <a:xfrm>
                <a:off x="1804" y="1000"/>
                <a:ext cx="193" cy="90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404" name="Rectangle 395"/>
              <p:cNvSpPr>
                <a:spLocks noChangeAspect="1" noChangeArrowheads="1"/>
              </p:cNvSpPr>
              <p:nvPr/>
            </p:nvSpPr>
            <p:spPr bwMode="auto">
              <a:xfrm>
                <a:off x="1836" y="1434"/>
                <a:ext cx="91" cy="9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405" name="Rectangle 396"/>
              <p:cNvSpPr>
                <a:spLocks noChangeAspect="1" noChangeArrowheads="1"/>
              </p:cNvSpPr>
              <p:nvPr/>
            </p:nvSpPr>
            <p:spPr bwMode="auto">
              <a:xfrm>
                <a:off x="1836" y="1570"/>
                <a:ext cx="91" cy="91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406" name="Rectangle 397"/>
              <p:cNvSpPr>
                <a:spLocks noChangeAspect="1" noChangeArrowheads="1"/>
              </p:cNvSpPr>
              <p:nvPr/>
            </p:nvSpPr>
            <p:spPr bwMode="auto">
              <a:xfrm>
                <a:off x="1836" y="1434"/>
                <a:ext cx="91" cy="91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407" name="Rectangle 398"/>
              <p:cNvSpPr>
                <a:spLocks noChangeAspect="1" noChangeArrowheads="1"/>
              </p:cNvSpPr>
              <p:nvPr/>
            </p:nvSpPr>
            <p:spPr bwMode="auto">
              <a:xfrm>
                <a:off x="1655" y="1253"/>
                <a:ext cx="91" cy="91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" name="Group 399"/>
              <p:cNvGrpSpPr>
                <a:grpSpLocks noChangeAspect="1"/>
              </p:cNvGrpSpPr>
              <p:nvPr/>
            </p:nvGrpSpPr>
            <p:grpSpPr bwMode="auto">
              <a:xfrm>
                <a:off x="2074" y="1162"/>
                <a:ext cx="91" cy="499"/>
                <a:chOff x="2064" y="1162"/>
                <a:chExt cx="91" cy="499"/>
              </a:xfrm>
            </p:grpSpPr>
            <p:sp>
              <p:nvSpPr>
                <p:cNvPr id="55409" name="Rectangle 400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570"/>
                  <a:ext cx="91" cy="91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410" name="Rectangle 401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434"/>
                  <a:ext cx="91" cy="91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411" name="Rectangle 402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298"/>
                  <a:ext cx="91" cy="91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412" name="Rectangle 403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162"/>
                  <a:ext cx="91" cy="91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</p:grpSp>
        </p:grpSp>
        <p:pic>
          <p:nvPicPr>
            <p:cNvPr id="55396" name="Picture 40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04" y="1485"/>
              <a:ext cx="309" cy="26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5397" name="Picture 40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2" y="1485"/>
              <a:ext cx="309" cy="26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5398" name="Picture 40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82" y="1483"/>
              <a:ext cx="83" cy="25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5399" name="Picture 40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50" y="1480"/>
              <a:ext cx="83" cy="25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55400" name="Picture 40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9" y="1485"/>
              <a:ext cx="83" cy="25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</p:grpSp>
      <p:grpSp>
        <p:nvGrpSpPr>
          <p:cNvPr id="9" name="Group 410"/>
          <p:cNvGrpSpPr>
            <a:grpSpLocks noChangeAspect="1"/>
          </p:cNvGrpSpPr>
          <p:nvPr/>
        </p:nvGrpSpPr>
        <p:grpSpPr bwMode="auto">
          <a:xfrm>
            <a:off x="7805738" y="3736975"/>
            <a:ext cx="701675" cy="336550"/>
            <a:chOff x="1065" y="981"/>
            <a:chExt cx="1397" cy="753"/>
          </a:xfrm>
        </p:grpSpPr>
        <p:pic>
          <p:nvPicPr>
            <p:cNvPr id="55383" name="Picture 411" descr="Modicon_PAC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" y="981"/>
              <a:ext cx="1397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84" name="Rectangle 412"/>
            <p:cNvSpPr>
              <a:spLocks noChangeAspect="1" noChangeArrowheads="1"/>
            </p:cNvSpPr>
            <p:nvPr/>
          </p:nvSpPr>
          <p:spPr bwMode="auto">
            <a:xfrm>
              <a:off x="1582" y="1076"/>
              <a:ext cx="408" cy="635"/>
            </a:xfrm>
            <a:prstGeom prst="rect">
              <a:avLst/>
            </a:prstGeom>
            <a:solidFill>
              <a:srgbClr val="EAEAEA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5385" name="Rectangle 413"/>
            <p:cNvSpPr>
              <a:spLocks noChangeAspect="1" noChangeArrowheads="1"/>
            </p:cNvSpPr>
            <p:nvPr/>
          </p:nvSpPr>
          <p:spPr bwMode="auto">
            <a:xfrm>
              <a:off x="1804" y="1000"/>
              <a:ext cx="193" cy="90"/>
            </a:xfrm>
            <a:prstGeom prst="rect">
              <a:avLst/>
            </a:prstGeom>
            <a:solidFill>
              <a:srgbClr val="EAEAEA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5386" name="Rectangle 414"/>
            <p:cNvSpPr>
              <a:spLocks noChangeAspect="1" noChangeArrowheads="1"/>
            </p:cNvSpPr>
            <p:nvPr/>
          </p:nvSpPr>
          <p:spPr bwMode="auto">
            <a:xfrm>
              <a:off x="1836" y="1434"/>
              <a:ext cx="91" cy="9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5387" name="Rectangle 415"/>
            <p:cNvSpPr>
              <a:spLocks noChangeAspect="1" noChangeArrowheads="1"/>
            </p:cNvSpPr>
            <p:nvPr/>
          </p:nvSpPr>
          <p:spPr bwMode="auto">
            <a:xfrm>
              <a:off x="1836" y="1570"/>
              <a:ext cx="91" cy="9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5388" name="Rectangle 416"/>
            <p:cNvSpPr>
              <a:spLocks noChangeAspect="1" noChangeArrowheads="1"/>
            </p:cNvSpPr>
            <p:nvPr/>
          </p:nvSpPr>
          <p:spPr bwMode="auto">
            <a:xfrm>
              <a:off x="1836" y="1434"/>
              <a:ext cx="91" cy="9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5389" name="Rectangle 417"/>
            <p:cNvSpPr>
              <a:spLocks noChangeAspect="1" noChangeArrowheads="1"/>
            </p:cNvSpPr>
            <p:nvPr/>
          </p:nvSpPr>
          <p:spPr bwMode="auto">
            <a:xfrm>
              <a:off x="1655" y="1253"/>
              <a:ext cx="91" cy="9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11" name="Group 418"/>
            <p:cNvGrpSpPr>
              <a:grpSpLocks noChangeAspect="1"/>
            </p:cNvGrpSpPr>
            <p:nvPr/>
          </p:nvGrpSpPr>
          <p:grpSpPr bwMode="auto">
            <a:xfrm>
              <a:off x="2074" y="1162"/>
              <a:ext cx="91" cy="499"/>
              <a:chOff x="2064" y="1162"/>
              <a:chExt cx="91" cy="499"/>
            </a:xfrm>
          </p:grpSpPr>
          <p:sp>
            <p:nvSpPr>
              <p:cNvPr id="55391" name="Rectangle 419"/>
              <p:cNvSpPr>
                <a:spLocks noChangeAspect="1" noChangeArrowheads="1"/>
              </p:cNvSpPr>
              <p:nvPr/>
            </p:nvSpPr>
            <p:spPr bwMode="auto">
              <a:xfrm>
                <a:off x="2064" y="1570"/>
                <a:ext cx="91" cy="91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392" name="Rectangle 420"/>
              <p:cNvSpPr>
                <a:spLocks noChangeAspect="1" noChangeArrowheads="1"/>
              </p:cNvSpPr>
              <p:nvPr/>
            </p:nvSpPr>
            <p:spPr bwMode="auto">
              <a:xfrm>
                <a:off x="2064" y="1434"/>
                <a:ext cx="91" cy="91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393" name="Rectangle 421"/>
              <p:cNvSpPr>
                <a:spLocks noChangeAspect="1" noChangeArrowheads="1"/>
              </p:cNvSpPr>
              <p:nvPr/>
            </p:nvSpPr>
            <p:spPr bwMode="auto">
              <a:xfrm>
                <a:off x="2064" y="1298"/>
                <a:ext cx="91" cy="91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394" name="Rectangle 422"/>
              <p:cNvSpPr>
                <a:spLocks noChangeAspect="1" noChangeArrowheads="1"/>
              </p:cNvSpPr>
              <p:nvPr/>
            </p:nvSpPr>
            <p:spPr bwMode="auto">
              <a:xfrm>
                <a:off x="2064" y="1162"/>
                <a:ext cx="91" cy="91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55330" name="Picture 4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4988" y="3736975"/>
            <a:ext cx="4476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5331" name="Picture 4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7700" y="3736975"/>
            <a:ext cx="4476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12" name="Group 425"/>
          <p:cNvGrpSpPr>
            <a:grpSpLocks noChangeAspect="1"/>
          </p:cNvGrpSpPr>
          <p:nvPr/>
        </p:nvGrpSpPr>
        <p:grpSpPr bwMode="auto">
          <a:xfrm>
            <a:off x="7750175" y="3101975"/>
            <a:ext cx="700088" cy="336550"/>
            <a:chOff x="1065" y="981"/>
            <a:chExt cx="1397" cy="753"/>
          </a:xfrm>
        </p:grpSpPr>
        <p:pic>
          <p:nvPicPr>
            <p:cNvPr id="55371" name="Picture 426" descr="Modicon_PAC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" y="981"/>
              <a:ext cx="1397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72" name="Rectangle 427"/>
            <p:cNvSpPr>
              <a:spLocks noChangeAspect="1" noChangeArrowheads="1"/>
            </p:cNvSpPr>
            <p:nvPr/>
          </p:nvSpPr>
          <p:spPr bwMode="auto">
            <a:xfrm>
              <a:off x="1582" y="1076"/>
              <a:ext cx="408" cy="635"/>
            </a:xfrm>
            <a:prstGeom prst="rect">
              <a:avLst/>
            </a:prstGeom>
            <a:solidFill>
              <a:srgbClr val="EAEAEA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5373" name="Rectangle 428"/>
            <p:cNvSpPr>
              <a:spLocks noChangeAspect="1" noChangeArrowheads="1"/>
            </p:cNvSpPr>
            <p:nvPr/>
          </p:nvSpPr>
          <p:spPr bwMode="auto">
            <a:xfrm>
              <a:off x="1804" y="1000"/>
              <a:ext cx="193" cy="90"/>
            </a:xfrm>
            <a:prstGeom prst="rect">
              <a:avLst/>
            </a:prstGeom>
            <a:solidFill>
              <a:srgbClr val="EAEAEA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5374" name="Rectangle 429"/>
            <p:cNvSpPr>
              <a:spLocks noChangeAspect="1" noChangeArrowheads="1"/>
            </p:cNvSpPr>
            <p:nvPr/>
          </p:nvSpPr>
          <p:spPr bwMode="auto">
            <a:xfrm>
              <a:off x="1836" y="1434"/>
              <a:ext cx="91" cy="9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5375" name="Rectangle 430"/>
            <p:cNvSpPr>
              <a:spLocks noChangeAspect="1" noChangeArrowheads="1"/>
            </p:cNvSpPr>
            <p:nvPr/>
          </p:nvSpPr>
          <p:spPr bwMode="auto">
            <a:xfrm>
              <a:off x="1836" y="1570"/>
              <a:ext cx="91" cy="9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5376" name="Rectangle 431"/>
            <p:cNvSpPr>
              <a:spLocks noChangeAspect="1" noChangeArrowheads="1"/>
            </p:cNvSpPr>
            <p:nvPr/>
          </p:nvSpPr>
          <p:spPr bwMode="auto">
            <a:xfrm>
              <a:off x="1836" y="1434"/>
              <a:ext cx="91" cy="9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5377" name="Rectangle 432"/>
            <p:cNvSpPr>
              <a:spLocks noChangeAspect="1" noChangeArrowheads="1"/>
            </p:cNvSpPr>
            <p:nvPr/>
          </p:nvSpPr>
          <p:spPr bwMode="auto">
            <a:xfrm>
              <a:off x="1655" y="1253"/>
              <a:ext cx="91" cy="91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13" name="Group 433"/>
            <p:cNvGrpSpPr>
              <a:grpSpLocks noChangeAspect="1"/>
            </p:cNvGrpSpPr>
            <p:nvPr/>
          </p:nvGrpSpPr>
          <p:grpSpPr bwMode="auto">
            <a:xfrm>
              <a:off x="2074" y="1162"/>
              <a:ext cx="91" cy="499"/>
              <a:chOff x="2064" y="1162"/>
              <a:chExt cx="91" cy="499"/>
            </a:xfrm>
          </p:grpSpPr>
          <p:sp>
            <p:nvSpPr>
              <p:cNvPr id="55379" name="Rectangle 434"/>
              <p:cNvSpPr>
                <a:spLocks noChangeAspect="1" noChangeArrowheads="1"/>
              </p:cNvSpPr>
              <p:nvPr/>
            </p:nvSpPr>
            <p:spPr bwMode="auto">
              <a:xfrm>
                <a:off x="2064" y="1570"/>
                <a:ext cx="91" cy="91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380" name="Rectangle 435"/>
              <p:cNvSpPr>
                <a:spLocks noChangeAspect="1" noChangeArrowheads="1"/>
              </p:cNvSpPr>
              <p:nvPr/>
            </p:nvSpPr>
            <p:spPr bwMode="auto">
              <a:xfrm>
                <a:off x="2064" y="1434"/>
                <a:ext cx="91" cy="91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381" name="Rectangle 436"/>
              <p:cNvSpPr>
                <a:spLocks noChangeAspect="1" noChangeArrowheads="1"/>
              </p:cNvSpPr>
              <p:nvPr/>
            </p:nvSpPr>
            <p:spPr bwMode="auto">
              <a:xfrm>
                <a:off x="2064" y="1298"/>
                <a:ext cx="91" cy="91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5382" name="Rectangle 437"/>
              <p:cNvSpPr>
                <a:spLocks noChangeAspect="1" noChangeArrowheads="1"/>
              </p:cNvSpPr>
              <p:nvPr/>
            </p:nvSpPr>
            <p:spPr bwMode="auto">
              <a:xfrm>
                <a:off x="2064" y="1162"/>
                <a:ext cx="91" cy="91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55333" name="Picture 4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97838" y="3101975"/>
            <a:ext cx="4476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5334" name="Picture 4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2138" y="3101975"/>
            <a:ext cx="4460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5335" name="Picture 44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2138" y="3108325"/>
            <a:ext cx="119062" cy="3238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5336" name="Picture 4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91488" y="3101975"/>
            <a:ext cx="120650" cy="3238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55337" name="Line 442"/>
          <p:cNvSpPr>
            <a:spLocks noChangeShapeType="1"/>
          </p:cNvSpPr>
          <p:nvPr/>
        </p:nvSpPr>
        <p:spPr bwMode="auto">
          <a:xfrm>
            <a:off x="7477125" y="2736850"/>
            <a:ext cx="0" cy="525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38" name="Line 443"/>
          <p:cNvSpPr>
            <a:spLocks noChangeShapeType="1"/>
          </p:cNvSpPr>
          <p:nvPr/>
        </p:nvSpPr>
        <p:spPr bwMode="auto">
          <a:xfrm>
            <a:off x="7477125" y="3303588"/>
            <a:ext cx="590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39" name="Line 444"/>
          <p:cNvSpPr>
            <a:spLocks noChangeShapeType="1"/>
          </p:cNvSpPr>
          <p:nvPr/>
        </p:nvSpPr>
        <p:spPr bwMode="auto">
          <a:xfrm>
            <a:off x="7477125" y="2736850"/>
            <a:ext cx="525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40" name="Line 445"/>
          <p:cNvSpPr>
            <a:spLocks noChangeShapeType="1"/>
          </p:cNvSpPr>
          <p:nvPr/>
        </p:nvSpPr>
        <p:spPr bwMode="auto">
          <a:xfrm>
            <a:off x="7483475" y="3897313"/>
            <a:ext cx="590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41" name="Line 446"/>
          <p:cNvSpPr>
            <a:spLocks noChangeShapeType="1"/>
          </p:cNvSpPr>
          <p:nvPr/>
        </p:nvSpPr>
        <p:spPr bwMode="auto">
          <a:xfrm>
            <a:off x="7477125" y="3311525"/>
            <a:ext cx="0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42" name="Line 447"/>
          <p:cNvSpPr>
            <a:spLocks noChangeShapeType="1"/>
          </p:cNvSpPr>
          <p:nvPr/>
        </p:nvSpPr>
        <p:spPr bwMode="auto">
          <a:xfrm>
            <a:off x="7472363" y="3254375"/>
            <a:ext cx="592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43" name="Line 448"/>
          <p:cNvSpPr>
            <a:spLocks noChangeShapeType="1"/>
          </p:cNvSpPr>
          <p:nvPr/>
        </p:nvSpPr>
        <p:spPr bwMode="auto">
          <a:xfrm>
            <a:off x="7486650" y="3975100"/>
            <a:ext cx="592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44" name="Picture 4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34350" y="2911475"/>
            <a:ext cx="177800" cy="147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5345" name="Picture 4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61375" y="2911475"/>
            <a:ext cx="115888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6" name="Picture 4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1200" y="3497263"/>
            <a:ext cx="1000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7" name="Picture 45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35913" y="3556000"/>
            <a:ext cx="115887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48" name="Line 454"/>
          <p:cNvSpPr>
            <a:spLocks noChangeShapeType="1"/>
          </p:cNvSpPr>
          <p:nvPr/>
        </p:nvSpPr>
        <p:spPr bwMode="auto">
          <a:xfrm flipV="1">
            <a:off x="8067675" y="2854325"/>
            <a:ext cx="66675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49" name="Line 455"/>
          <p:cNvSpPr>
            <a:spLocks noChangeShapeType="1"/>
          </p:cNvSpPr>
          <p:nvPr/>
        </p:nvSpPr>
        <p:spPr bwMode="auto">
          <a:xfrm>
            <a:off x="8264525" y="28543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50" name="Line 456"/>
          <p:cNvSpPr>
            <a:spLocks noChangeShapeType="1"/>
          </p:cNvSpPr>
          <p:nvPr/>
        </p:nvSpPr>
        <p:spPr bwMode="auto">
          <a:xfrm>
            <a:off x="8396288" y="2854325"/>
            <a:ext cx="65087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51" name="Line 457"/>
          <p:cNvSpPr>
            <a:spLocks noChangeShapeType="1"/>
          </p:cNvSpPr>
          <p:nvPr/>
        </p:nvSpPr>
        <p:spPr bwMode="auto">
          <a:xfrm flipV="1">
            <a:off x="8023225" y="3470275"/>
            <a:ext cx="66675" cy="58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52" name="Line 458"/>
          <p:cNvSpPr>
            <a:spLocks noChangeShapeType="1"/>
          </p:cNvSpPr>
          <p:nvPr/>
        </p:nvSpPr>
        <p:spPr bwMode="auto">
          <a:xfrm>
            <a:off x="8199438" y="34385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53" name="Line 459"/>
          <p:cNvSpPr>
            <a:spLocks noChangeShapeType="1"/>
          </p:cNvSpPr>
          <p:nvPr/>
        </p:nvSpPr>
        <p:spPr bwMode="auto">
          <a:xfrm>
            <a:off x="8291513" y="3446463"/>
            <a:ext cx="65087" cy="58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54" name="Text Box 461"/>
          <p:cNvSpPr txBox="1">
            <a:spLocks noChangeArrowheads="1"/>
          </p:cNvSpPr>
          <p:nvPr/>
        </p:nvSpPr>
        <p:spPr bwMode="auto">
          <a:xfrm>
            <a:off x="7685088" y="1408113"/>
            <a:ext cx="1425575" cy="27622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ea typeface="宋体" pitchFamily="2" charset="-122"/>
              </a:rPr>
              <a:t>M580 / Quantum</a:t>
            </a:r>
          </a:p>
        </p:txBody>
      </p:sp>
      <p:sp>
        <p:nvSpPr>
          <p:cNvPr id="55355" name="Text Box 462"/>
          <p:cNvSpPr txBox="1">
            <a:spLocks noChangeArrowheads="1"/>
          </p:cNvSpPr>
          <p:nvPr/>
        </p:nvSpPr>
        <p:spPr bwMode="auto">
          <a:xfrm>
            <a:off x="7805738" y="2268538"/>
            <a:ext cx="1347787" cy="27622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ea typeface="宋体" pitchFamily="2" charset="-122"/>
              </a:rPr>
              <a:t>X80 RIO (HART)</a:t>
            </a:r>
          </a:p>
        </p:txBody>
      </p:sp>
      <p:pic>
        <p:nvPicPr>
          <p:cNvPr id="55356" name="Picture 46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81950" y="4176713"/>
            <a:ext cx="330200" cy="293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357" name="Line 464"/>
          <p:cNvSpPr>
            <a:spLocks noChangeShapeType="1"/>
          </p:cNvSpPr>
          <p:nvPr/>
        </p:nvSpPr>
        <p:spPr bwMode="auto">
          <a:xfrm>
            <a:off x="8124825" y="3906838"/>
            <a:ext cx="0" cy="3508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5358" name="Line 466"/>
          <p:cNvSpPr>
            <a:spLocks noChangeShapeType="1"/>
          </p:cNvSpPr>
          <p:nvPr/>
        </p:nvSpPr>
        <p:spPr bwMode="auto">
          <a:xfrm>
            <a:off x="7280275" y="1876425"/>
            <a:ext cx="458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59" name="Line 468"/>
          <p:cNvSpPr>
            <a:spLocks noChangeShapeType="1"/>
          </p:cNvSpPr>
          <p:nvPr/>
        </p:nvSpPr>
        <p:spPr bwMode="auto">
          <a:xfrm>
            <a:off x="7280275" y="3975100"/>
            <a:ext cx="19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60" name="Line 469"/>
          <p:cNvSpPr>
            <a:spLocks noChangeShapeType="1"/>
          </p:cNvSpPr>
          <p:nvPr/>
        </p:nvSpPr>
        <p:spPr bwMode="auto">
          <a:xfrm>
            <a:off x="7477125" y="2124075"/>
            <a:ext cx="261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61" name="Line 470"/>
          <p:cNvSpPr>
            <a:spLocks noChangeShapeType="1"/>
          </p:cNvSpPr>
          <p:nvPr/>
        </p:nvSpPr>
        <p:spPr bwMode="auto">
          <a:xfrm>
            <a:off x="7739063" y="1935163"/>
            <a:ext cx="0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5362" name="Straight Connector 128"/>
          <p:cNvCxnSpPr>
            <a:cxnSpLocks noChangeShapeType="1"/>
            <a:stCxn id="55358" idx="0"/>
            <a:endCxn id="55359" idx="0"/>
          </p:cNvCxnSpPr>
          <p:nvPr/>
        </p:nvCxnSpPr>
        <p:spPr bwMode="auto">
          <a:xfrm>
            <a:off x="7280275" y="1876425"/>
            <a:ext cx="0" cy="2098675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5363" name="Straight Connector 153"/>
          <p:cNvCxnSpPr>
            <a:cxnSpLocks noChangeShapeType="1"/>
          </p:cNvCxnSpPr>
          <p:nvPr/>
        </p:nvCxnSpPr>
        <p:spPr bwMode="auto">
          <a:xfrm rot="5400000">
            <a:off x="7227093" y="2383632"/>
            <a:ext cx="50006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55364" name="TextBox 30"/>
          <p:cNvSpPr txBox="1">
            <a:spLocks noChangeArrowheads="1"/>
          </p:cNvSpPr>
          <p:nvPr/>
        </p:nvSpPr>
        <p:spPr bwMode="auto">
          <a:xfrm>
            <a:off x="6072188" y="1831975"/>
            <a:ext cx="7096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Quantum</a:t>
            </a:r>
          </a:p>
        </p:txBody>
      </p:sp>
      <p:pic>
        <p:nvPicPr>
          <p:cNvPr id="55365" name="Picture 516" descr="Connexium_Switc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42263" y="1000125"/>
            <a:ext cx="174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66" name="Line 469"/>
          <p:cNvSpPr>
            <a:spLocks noChangeShapeType="1"/>
          </p:cNvSpPr>
          <p:nvPr/>
        </p:nvSpPr>
        <p:spPr bwMode="auto">
          <a:xfrm>
            <a:off x="7656513" y="1273175"/>
            <a:ext cx="261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67" name="Line 469"/>
          <p:cNvSpPr>
            <a:spLocks noChangeShapeType="1"/>
          </p:cNvSpPr>
          <p:nvPr/>
        </p:nvSpPr>
        <p:spPr bwMode="auto">
          <a:xfrm>
            <a:off x="7656513" y="1143000"/>
            <a:ext cx="261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68" name="Line 469"/>
          <p:cNvSpPr>
            <a:spLocks noChangeShapeType="1"/>
          </p:cNvSpPr>
          <p:nvPr/>
        </p:nvSpPr>
        <p:spPr bwMode="auto">
          <a:xfrm>
            <a:off x="8085138" y="1143000"/>
            <a:ext cx="261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69" name="TextBox 30"/>
          <p:cNvSpPr txBox="1">
            <a:spLocks noChangeArrowheads="1"/>
          </p:cNvSpPr>
          <p:nvPr/>
        </p:nvSpPr>
        <p:spPr bwMode="auto">
          <a:xfrm>
            <a:off x="6072188" y="2143125"/>
            <a:ext cx="5032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QEIO</a:t>
            </a: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431800" y="77788"/>
            <a:ext cx="8280400" cy="1150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2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Типовое </a:t>
            </a:r>
            <a:r>
              <a:rPr lang="en-US" sz="32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HART </a:t>
            </a:r>
            <a:r>
              <a:rPr lang="ru-RU" sz="32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применение</a:t>
            </a:r>
            <a:r>
              <a:rPr lang="en-US" sz="32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32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Сравнение</a:t>
            </a:r>
            <a:endParaRPr lang="en-US" sz="32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95463"/>
            <a:ext cx="15049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ounded Rectangle 81"/>
          <p:cNvSpPr>
            <a:spLocks noChangeArrowheads="1"/>
          </p:cNvSpPr>
          <p:nvPr/>
        </p:nvSpPr>
        <p:spPr bwMode="auto">
          <a:xfrm>
            <a:off x="1371600" y="1643063"/>
            <a:ext cx="7239000" cy="1066800"/>
          </a:xfrm>
          <a:prstGeom prst="roundRect">
            <a:avLst>
              <a:gd name="adj" fmla="val 16667"/>
            </a:avLst>
          </a:prstGeom>
          <a:solidFill>
            <a:srgbClr val="00B0F0">
              <a:alpha val="10196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solidFill>
                <a:srgbClr val="626469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810000" y="1295400"/>
            <a:ext cx="2895600" cy="2743200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2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0"/>
          </a:gra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626469"/>
              </a:solidFill>
            </a:endParaRPr>
          </a:p>
        </p:txBody>
      </p:sp>
      <p:pic>
        <p:nvPicPr>
          <p:cNvPr id="1946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192588"/>
            <a:ext cx="1219200" cy="103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3" name="Rounded Rectangle 83"/>
          <p:cNvSpPr>
            <a:spLocks noChangeArrowheads="1"/>
          </p:cNvSpPr>
          <p:nvPr/>
        </p:nvSpPr>
        <p:spPr bwMode="auto">
          <a:xfrm>
            <a:off x="1384300" y="4157663"/>
            <a:ext cx="7239000" cy="1066800"/>
          </a:xfrm>
          <a:prstGeom prst="roundRect">
            <a:avLst>
              <a:gd name="adj" fmla="val 16667"/>
            </a:avLst>
          </a:prstGeom>
          <a:solidFill>
            <a:srgbClr val="FFFF00">
              <a:alpha val="10196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solidFill>
                <a:srgbClr val="626469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33600" y="3962400"/>
            <a:ext cx="22479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STB CANopen (Scaime eNod4-T ) </a:t>
            </a:r>
          </a:p>
        </p:txBody>
      </p:sp>
      <p:sp>
        <p:nvSpPr>
          <p:cNvPr id="19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=S= </a:t>
            </a:r>
            <a:r>
              <a:rPr lang="ru-RU" dirty="0" smtClean="0"/>
              <a:t>весодозирование. Пути развития</a:t>
            </a:r>
            <a:endParaRPr lang="en-US" dirty="0" smtClean="0"/>
          </a:p>
        </p:txBody>
      </p:sp>
      <p:sp>
        <p:nvSpPr>
          <p:cNvPr id="19466" name="AutoShape 12"/>
          <p:cNvSpPr>
            <a:spLocks noChangeArrowheads="1"/>
          </p:cNvSpPr>
          <p:nvPr/>
        </p:nvSpPr>
        <p:spPr bwMode="auto">
          <a:xfrm rot="5400000">
            <a:off x="2966244" y="5382419"/>
            <a:ext cx="266700" cy="1031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626469"/>
              </a:solidFill>
            </a:endParaRPr>
          </a:p>
        </p:txBody>
      </p:sp>
      <p:sp>
        <p:nvSpPr>
          <p:cNvPr id="19467" name="AutoShape 5"/>
          <p:cNvSpPr>
            <a:spLocks noChangeArrowheads="1"/>
          </p:cNvSpPr>
          <p:nvPr/>
        </p:nvSpPr>
        <p:spPr bwMode="auto">
          <a:xfrm>
            <a:off x="1219200" y="5376863"/>
            <a:ext cx="7529513" cy="76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626469"/>
              </a:solidFill>
            </a:endParaRPr>
          </a:p>
        </p:txBody>
      </p:sp>
      <p:sp>
        <p:nvSpPr>
          <p:cNvPr id="19468" name="AutoShape 6"/>
          <p:cNvSpPr>
            <a:spLocks noChangeArrowheads="1"/>
          </p:cNvSpPr>
          <p:nvPr/>
        </p:nvSpPr>
        <p:spPr bwMode="auto">
          <a:xfrm rot="5400000">
            <a:off x="-694531" y="3425032"/>
            <a:ext cx="3898900" cy="8096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626469"/>
              </a:solidFill>
            </a:endParaRPr>
          </a:p>
        </p:txBody>
      </p:sp>
      <p:sp>
        <p:nvSpPr>
          <p:cNvPr id="19469" name="Text Box 7"/>
          <p:cNvSpPr txBox="1">
            <a:spLocks noChangeArrowheads="1"/>
          </p:cNvSpPr>
          <p:nvPr/>
        </p:nvSpPr>
        <p:spPr bwMode="auto">
          <a:xfrm rot="-5400000">
            <a:off x="1052512" y="1225551"/>
            <a:ext cx="333375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5400" b="1">
                <a:solidFill>
                  <a:srgbClr val="626469"/>
                </a:solidFill>
                <a:latin typeface="SE Optimist"/>
              </a:rPr>
              <a:t>&gt;</a:t>
            </a:r>
          </a:p>
        </p:txBody>
      </p:sp>
      <p:sp>
        <p:nvSpPr>
          <p:cNvPr id="19470" name="Text Box 7"/>
          <p:cNvSpPr txBox="1">
            <a:spLocks noChangeArrowheads="1"/>
          </p:cNvSpPr>
          <p:nvPr/>
        </p:nvSpPr>
        <p:spPr bwMode="auto">
          <a:xfrm>
            <a:off x="8407400" y="4919663"/>
            <a:ext cx="333375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5400" b="1">
                <a:solidFill>
                  <a:srgbClr val="626469"/>
                </a:solidFill>
                <a:latin typeface="SE Optimist"/>
              </a:rPr>
              <a:t>&gt;</a:t>
            </a:r>
          </a:p>
        </p:txBody>
      </p:sp>
      <p:sp>
        <p:nvSpPr>
          <p:cNvPr id="19471" name="Text Box 34"/>
          <p:cNvSpPr txBox="1">
            <a:spLocks noChangeArrowheads="1"/>
          </p:cNvSpPr>
          <p:nvPr/>
        </p:nvSpPr>
        <p:spPr bwMode="auto">
          <a:xfrm>
            <a:off x="2827338" y="5605463"/>
            <a:ext cx="601662" cy="33813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sz="1600" b="1">
                <a:solidFill>
                  <a:srgbClr val="808080"/>
                </a:solidFill>
                <a:latin typeface="SE Optimist"/>
              </a:rPr>
              <a:t>2012</a:t>
            </a:r>
          </a:p>
        </p:txBody>
      </p:sp>
      <p:sp>
        <p:nvSpPr>
          <p:cNvPr id="19472" name="TextBox 68"/>
          <p:cNvSpPr txBox="1">
            <a:spLocks noChangeArrowheads="1"/>
          </p:cNvSpPr>
          <p:nvPr/>
        </p:nvSpPr>
        <p:spPr bwMode="auto">
          <a:xfrm>
            <a:off x="228600" y="4452938"/>
            <a:ext cx="96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26469"/>
                </a:solidFill>
              </a:rPr>
              <a:t>3</a:t>
            </a:r>
            <a:r>
              <a:rPr lang="en-US" sz="1400" baseline="30000">
                <a:solidFill>
                  <a:srgbClr val="626469"/>
                </a:solidFill>
              </a:rPr>
              <a:t>rd</a:t>
            </a:r>
            <a:r>
              <a:rPr lang="en-US" sz="1400">
                <a:solidFill>
                  <a:srgbClr val="626469"/>
                </a:solidFill>
              </a:rPr>
              <a:t> Party</a:t>
            </a:r>
          </a:p>
          <a:p>
            <a:r>
              <a:rPr lang="en-US" sz="1400">
                <a:solidFill>
                  <a:srgbClr val="626469"/>
                </a:solidFill>
              </a:rPr>
              <a:t>CANopen</a:t>
            </a:r>
          </a:p>
        </p:txBody>
      </p:sp>
      <p:sp>
        <p:nvSpPr>
          <p:cNvPr id="19473" name="TextBox 69"/>
          <p:cNvSpPr txBox="1">
            <a:spLocks noChangeArrowheads="1"/>
          </p:cNvSpPr>
          <p:nvPr/>
        </p:nvSpPr>
        <p:spPr bwMode="auto">
          <a:xfrm>
            <a:off x="228600" y="3127375"/>
            <a:ext cx="87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26469"/>
                </a:solidFill>
              </a:rPr>
              <a:t>RIO/DIO</a:t>
            </a:r>
          </a:p>
          <a:p>
            <a:r>
              <a:rPr lang="en-US" sz="1400">
                <a:solidFill>
                  <a:srgbClr val="626469"/>
                </a:solidFill>
              </a:rPr>
              <a:t>In-rack</a:t>
            </a:r>
          </a:p>
        </p:txBody>
      </p:sp>
      <p:sp>
        <p:nvSpPr>
          <p:cNvPr id="19474" name="TextBox 70"/>
          <p:cNvSpPr txBox="1">
            <a:spLocks noChangeArrowheads="1"/>
          </p:cNvSpPr>
          <p:nvPr/>
        </p:nvSpPr>
        <p:spPr bwMode="auto">
          <a:xfrm>
            <a:off x="228600" y="1982788"/>
            <a:ext cx="1062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26469"/>
                </a:solidFill>
              </a:rPr>
              <a:t>PLC Local </a:t>
            </a:r>
          </a:p>
          <a:p>
            <a:r>
              <a:rPr lang="en-US" sz="1400">
                <a:solidFill>
                  <a:srgbClr val="626469"/>
                </a:solidFill>
              </a:rPr>
              <a:t>In-rack</a:t>
            </a:r>
          </a:p>
        </p:txBody>
      </p:sp>
      <p:sp>
        <p:nvSpPr>
          <p:cNvPr id="83" name="Rounded Rectangle 82"/>
          <p:cNvSpPr/>
          <p:nvPr/>
        </p:nvSpPr>
        <p:spPr bwMode="auto">
          <a:xfrm>
            <a:off x="1371600" y="2862263"/>
            <a:ext cx="7239000" cy="10668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24000" y="1593850"/>
            <a:ext cx="15509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Premium ISP Y101/121</a:t>
            </a:r>
          </a:p>
        </p:txBody>
      </p:sp>
      <p:sp>
        <p:nvSpPr>
          <p:cNvPr id="19477" name="TextBox 91"/>
          <p:cNvSpPr txBox="1">
            <a:spLocks noChangeArrowheads="1"/>
          </p:cNvSpPr>
          <p:nvPr/>
        </p:nvSpPr>
        <p:spPr bwMode="auto">
          <a:xfrm>
            <a:off x="4038600" y="1890713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</a:rPr>
              <a:t>M580 / X80 Scaime</a:t>
            </a:r>
          </a:p>
          <a:p>
            <a:pPr algn="ctr"/>
            <a:r>
              <a:rPr lang="en-US" sz="1000" b="1">
                <a:solidFill>
                  <a:srgbClr val="FFFFFF"/>
                </a:solidFill>
              </a:rPr>
              <a:t>weighing transmitter PMESWT0100</a:t>
            </a:r>
          </a:p>
        </p:txBody>
      </p:sp>
      <p:sp>
        <p:nvSpPr>
          <p:cNvPr id="19478" name="AutoShape 12"/>
          <p:cNvSpPr>
            <a:spLocks noChangeArrowheads="1"/>
          </p:cNvSpPr>
          <p:nvPr/>
        </p:nvSpPr>
        <p:spPr bwMode="auto">
          <a:xfrm rot="5400000">
            <a:off x="4996657" y="5395119"/>
            <a:ext cx="266700" cy="1031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626469"/>
              </a:solidFill>
            </a:endParaRPr>
          </a:p>
        </p:txBody>
      </p:sp>
      <p:sp>
        <p:nvSpPr>
          <p:cNvPr id="19479" name="Text Box 34"/>
          <p:cNvSpPr txBox="1">
            <a:spLocks noChangeArrowheads="1"/>
          </p:cNvSpPr>
          <p:nvPr/>
        </p:nvSpPr>
        <p:spPr bwMode="auto">
          <a:xfrm>
            <a:off x="4808538" y="5605463"/>
            <a:ext cx="601662" cy="33813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sz="1600" b="1">
                <a:solidFill>
                  <a:srgbClr val="808080"/>
                </a:solidFill>
                <a:latin typeface="SE Optimist"/>
              </a:rPr>
              <a:t>2014</a:t>
            </a:r>
          </a:p>
        </p:txBody>
      </p:sp>
      <p:sp>
        <p:nvSpPr>
          <p:cNvPr id="19480" name="TextBox 94"/>
          <p:cNvSpPr txBox="1">
            <a:spLocks noChangeArrowheads="1"/>
          </p:cNvSpPr>
          <p:nvPr/>
        </p:nvSpPr>
        <p:spPr bwMode="auto">
          <a:xfrm>
            <a:off x="6781800" y="1897063"/>
            <a:ext cx="1892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Potential M580 / X80 Scaime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Weighing Expert Module</a:t>
            </a:r>
          </a:p>
        </p:txBody>
      </p:sp>
      <p:sp>
        <p:nvSpPr>
          <p:cNvPr id="19481" name="AutoShape 12"/>
          <p:cNvSpPr>
            <a:spLocks noChangeArrowheads="1"/>
          </p:cNvSpPr>
          <p:nvPr/>
        </p:nvSpPr>
        <p:spPr bwMode="auto">
          <a:xfrm rot="5400000">
            <a:off x="7447757" y="5382419"/>
            <a:ext cx="266700" cy="1031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626469"/>
              </a:solidFill>
            </a:endParaRPr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7246938" y="5592763"/>
            <a:ext cx="601662" cy="33813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600" b="1" dirty="0">
                <a:solidFill>
                  <a:srgbClr val="FFFFFF">
                    <a:lumMod val="50000"/>
                  </a:srgbClr>
                </a:solidFill>
                <a:latin typeface="SE Optimist" pitchFamily="2" charset="0"/>
              </a:rPr>
              <a:t>201X</a:t>
            </a:r>
          </a:p>
        </p:txBody>
      </p:sp>
      <p:pic>
        <p:nvPicPr>
          <p:cNvPr id="19483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564063"/>
            <a:ext cx="2413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84" name="Picture 6" descr="Drop_M3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373313"/>
            <a:ext cx="1503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2754313"/>
            <a:ext cx="330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6" name="TextBox 102"/>
          <p:cNvSpPr txBox="1">
            <a:spLocks noChangeArrowheads="1"/>
          </p:cNvSpPr>
          <p:nvPr/>
        </p:nvSpPr>
        <p:spPr bwMode="auto">
          <a:xfrm>
            <a:off x="5638800" y="3575050"/>
            <a:ext cx="517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DTM</a:t>
            </a:r>
          </a:p>
        </p:txBody>
      </p:sp>
      <p:pic>
        <p:nvPicPr>
          <p:cNvPr id="1948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3100" y="3255963"/>
            <a:ext cx="2476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0300" y="3268663"/>
            <a:ext cx="2413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89" name="Picture 6" descr="Drop_M3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8638" y="2379663"/>
            <a:ext cx="15033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2438400"/>
            <a:ext cx="330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2133600" y="4792663"/>
            <a:ext cx="9144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FFFF">
                    <a:lumMod val="50000"/>
                  </a:srgbClr>
                </a:solidFill>
              </a:rPr>
              <a:t>Unity V7.0</a:t>
            </a:r>
          </a:p>
          <a:p>
            <a:pPr>
              <a:defRPr/>
            </a:pPr>
            <a:r>
              <a:rPr lang="en-US" sz="1200" dirty="0">
                <a:solidFill>
                  <a:srgbClr val="FFFFFF">
                    <a:lumMod val="50000"/>
                  </a:srgbClr>
                </a:solidFill>
              </a:rPr>
              <a:t>ACS V7.0</a:t>
            </a:r>
          </a:p>
          <a:p>
            <a:pPr>
              <a:defRPr/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19492" name="TextBox 36"/>
          <p:cNvSpPr txBox="1">
            <a:spLocks noChangeArrowheads="1"/>
          </p:cNvSpPr>
          <p:nvPr/>
        </p:nvSpPr>
        <p:spPr bwMode="auto">
          <a:xfrm>
            <a:off x="4648200" y="3573463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Unity V8.0</a:t>
            </a:r>
          </a:p>
        </p:txBody>
      </p:sp>
      <p:cxnSp>
        <p:nvCxnSpPr>
          <p:cNvPr id="19493" name="Straight Arrow Connector 39"/>
          <p:cNvCxnSpPr>
            <a:cxnSpLocks noChangeShapeType="1"/>
          </p:cNvCxnSpPr>
          <p:nvPr/>
        </p:nvCxnSpPr>
        <p:spPr bwMode="auto">
          <a:xfrm rot="5400000">
            <a:off x="4800601" y="4724400"/>
            <a:ext cx="12192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arrow" w="med" len="med"/>
          </a:ln>
        </p:spPr>
      </p:cxn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5245100" y="5359400"/>
            <a:ext cx="393700" cy="33813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600" b="1" dirty="0">
                <a:solidFill>
                  <a:srgbClr val="FFFFFF">
                    <a:lumMod val="50000"/>
                  </a:srgbClr>
                </a:solidFill>
                <a:latin typeface="SE Optimist" pitchFamily="2" charset="0"/>
              </a:rPr>
              <a:t>Q1</a:t>
            </a:r>
          </a:p>
        </p:txBody>
      </p:sp>
      <p:pic>
        <p:nvPicPr>
          <p:cNvPr id="19495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362200"/>
            <a:ext cx="2413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1981200" y="2362200"/>
            <a:ext cx="914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FFFF">
                    <a:lumMod val="50000"/>
                  </a:srgbClr>
                </a:solidFill>
              </a:rPr>
              <a:t>Unity </a:t>
            </a:r>
          </a:p>
        </p:txBody>
      </p:sp>
      <p:sp>
        <p:nvSpPr>
          <p:cNvPr id="19497" name="Right Arrow 50"/>
          <p:cNvSpPr>
            <a:spLocks noChangeArrowheads="1"/>
          </p:cNvSpPr>
          <p:nvPr/>
        </p:nvSpPr>
        <p:spPr bwMode="auto">
          <a:xfrm rot="923359">
            <a:off x="3200400" y="2209800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solidFill>
                <a:srgbClr val="626469"/>
              </a:solidFill>
            </a:endParaRPr>
          </a:p>
        </p:txBody>
      </p:sp>
      <p:sp>
        <p:nvSpPr>
          <p:cNvPr id="19498" name="TextBox 51"/>
          <p:cNvSpPr txBox="1">
            <a:spLocks noChangeArrowheads="1"/>
          </p:cNvSpPr>
          <p:nvPr/>
        </p:nvSpPr>
        <p:spPr bwMode="auto">
          <a:xfrm rot="897999">
            <a:off x="3095625" y="1984375"/>
            <a:ext cx="8143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9530"/>
                </a:solidFill>
              </a:rPr>
              <a:t>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1" name="Straight Connector 53"/>
          <p:cNvCxnSpPr>
            <a:cxnSpLocks noChangeShapeType="1"/>
          </p:cNvCxnSpPr>
          <p:nvPr/>
        </p:nvCxnSpPr>
        <p:spPr bwMode="auto">
          <a:xfrm>
            <a:off x="914400" y="2055813"/>
            <a:ext cx="79248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482" name="Straight Connector 52"/>
          <p:cNvCxnSpPr>
            <a:cxnSpLocks noChangeShapeType="1"/>
          </p:cNvCxnSpPr>
          <p:nvPr/>
        </p:nvCxnSpPr>
        <p:spPr bwMode="auto">
          <a:xfrm>
            <a:off x="685800" y="4113213"/>
            <a:ext cx="79248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308350" y="3609975"/>
            <a:ext cx="1581150" cy="1114425"/>
            <a:chOff x="1447800" y="2428101"/>
            <a:chExt cx="1581327" cy="1115199"/>
          </a:xfrm>
        </p:grpSpPr>
        <p:pic>
          <p:nvPicPr>
            <p:cNvPr id="205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2667000"/>
              <a:ext cx="1505127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TextBox 90"/>
            <p:cNvSpPr txBox="1"/>
            <p:nvPr/>
          </p:nvSpPr>
          <p:spPr>
            <a:xfrm>
              <a:off x="1447800" y="2428101"/>
              <a:ext cx="1551162" cy="2462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Premium ISP Y101/121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206500" y="4114800"/>
            <a:ext cx="2247900" cy="1295400"/>
            <a:chOff x="1676400" y="3708401"/>
            <a:chExt cx="2247731" cy="1295400"/>
          </a:xfrm>
        </p:grpSpPr>
        <p:pic>
          <p:nvPicPr>
            <p:cNvPr id="2051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3972465"/>
              <a:ext cx="1219200" cy="1031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9" name="TextBox 78"/>
            <p:cNvSpPr txBox="1"/>
            <p:nvPr/>
          </p:nvSpPr>
          <p:spPr>
            <a:xfrm>
              <a:off x="1676400" y="3708401"/>
              <a:ext cx="2247731" cy="246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STB CANopen (Scaime eNod4-T ) </a:t>
              </a:r>
            </a:p>
          </p:txBody>
        </p:sp>
      </p:grpSp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=S= </a:t>
            </a:r>
            <a:r>
              <a:rPr lang="ru-RU" dirty="0" smtClean="0"/>
              <a:t>Позиционирование.</a:t>
            </a:r>
            <a:endParaRPr lang="en-US" dirty="0" smtClean="0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1219200" y="5486400"/>
            <a:ext cx="7377113" cy="7302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626469"/>
              </a:solidFill>
            </a:endParaRP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 rot="5400000">
            <a:off x="-689768" y="3531393"/>
            <a:ext cx="3898900" cy="80963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626469"/>
              </a:solidFill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 rot="-5400000">
            <a:off x="1052512" y="1331913"/>
            <a:ext cx="333375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5400" b="1">
                <a:solidFill>
                  <a:srgbClr val="626469"/>
                </a:solidFill>
                <a:latin typeface="SE Optimist"/>
              </a:rPr>
              <a:t>&gt;</a:t>
            </a: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8255000" y="5026025"/>
            <a:ext cx="333375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5400" b="1">
                <a:solidFill>
                  <a:srgbClr val="626469"/>
                </a:solidFill>
                <a:latin typeface="SE Optimist"/>
              </a:rPr>
              <a:t>&gt;</a:t>
            </a:r>
          </a:p>
        </p:txBody>
      </p:sp>
      <p:sp>
        <p:nvSpPr>
          <p:cNvPr id="20490" name="TextBox 68"/>
          <p:cNvSpPr txBox="1">
            <a:spLocks noChangeArrowheads="1"/>
          </p:cNvSpPr>
          <p:nvPr/>
        </p:nvSpPr>
        <p:spPr bwMode="auto">
          <a:xfrm>
            <a:off x="-31861" y="4810125"/>
            <a:ext cx="12972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Статическое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491" name="TextBox 70"/>
          <p:cNvSpPr txBox="1">
            <a:spLocks noChangeArrowheads="1"/>
          </p:cNvSpPr>
          <p:nvPr/>
        </p:nvSpPr>
        <p:spPr bwMode="auto">
          <a:xfrm>
            <a:off x="179512" y="2276872"/>
            <a:ext cx="18302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Высокоскростное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041900" y="3346450"/>
            <a:ext cx="2590800" cy="1530350"/>
            <a:chOff x="4114800" y="1670051"/>
            <a:chExt cx="2590800" cy="1530349"/>
          </a:xfrm>
        </p:grpSpPr>
        <p:sp>
          <p:nvSpPr>
            <p:cNvPr id="20510" name="TextBox 91"/>
            <p:cNvSpPr txBox="1">
              <a:spLocks noChangeArrowheads="1"/>
            </p:cNvSpPr>
            <p:nvPr/>
          </p:nvSpPr>
          <p:spPr bwMode="auto">
            <a:xfrm>
              <a:off x="4114800" y="1670051"/>
              <a:ext cx="2590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B050"/>
                  </a:solidFill>
                </a:rPr>
                <a:t>M580 / X80 Scaime</a:t>
              </a:r>
            </a:p>
            <a:p>
              <a:pPr algn="ctr"/>
              <a:r>
                <a:rPr lang="en-US" sz="1000" b="1">
                  <a:solidFill>
                    <a:srgbClr val="00B050"/>
                  </a:solidFill>
                </a:rPr>
                <a:t>weighing transmitter PMESWT0100</a:t>
              </a:r>
            </a:p>
          </p:txBody>
        </p:sp>
        <p:pic>
          <p:nvPicPr>
            <p:cNvPr id="20511" name="Picture 6" descr="Drop_M3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2152650"/>
              <a:ext cx="150396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2533650"/>
              <a:ext cx="329499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93" name="Right Arrow 37"/>
          <p:cNvSpPr>
            <a:spLocks noChangeArrowheads="1"/>
          </p:cNvSpPr>
          <p:nvPr/>
        </p:nvSpPr>
        <p:spPr bwMode="auto">
          <a:xfrm>
            <a:off x="4965700" y="4067175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>
              <a:solidFill>
                <a:srgbClr val="626469"/>
              </a:solidFill>
            </a:endParaRPr>
          </a:p>
        </p:txBody>
      </p:sp>
      <p:sp>
        <p:nvSpPr>
          <p:cNvPr id="20494" name="Text Box 34"/>
          <p:cNvSpPr txBox="1">
            <a:spLocks noChangeArrowheads="1"/>
          </p:cNvSpPr>
          <p:nvPr/>
        </p:nvSpPr>
        <p:spPr bwMode="auto">
          <a:xfrm>
            <a:off x="384175" y="2819400"/>
            <a:ext cx="454025" cy="30797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808080"/>
                </a:solidFill>
                <a:latin typeface="SE Optimist"/>
              </a:rPr>
              <a:t>85%</a:t>
            </a:r>
          </a:p>
        </p:txBody>
      </p:sp>
      <p:sp>
        <p:nvSpPr>
          <p:cNvPr id="20495" name="AutoShape 12"/>
          <p:cNvSpPr>
            <a:spLocks noChangeArrowheads="1"/>
          </p:cNvSpPr>
          <p:nvPr/>
        </p:nvSpPr>
        <p:spPr bwMode="auto">
          <a:xfrm rot="5400000">
            <a:off x="7054057" y="5453856"/>
            <a:ext cx="266700" cy="1031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626469"/>
              </a:solidFill>
            </a:endParaRPr>
          </a:p>
        </p:txBody>
      </p:sp>
      <p:sp>
        <p:nvSpPr>
          <p:cNvPr id="20496" name="TextBox 45"/>
          <p:cNvSpPr txBox="1">
            <a:spLocks noChangeArrowheads="1"/>
          </p:cNvSpPr>
          <p:nvPr/>
        </p:nvSpPr>
        <p:spPr bwMode="auto">
          <a:xfrm>
            <a:off x="0" y="1219200"/>
            <a:ext cx="274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626469"/>
                </a:solidFill>
              </a:rPr>
              <a:t>Весодозирование</a:t>
            </a:r>
            <a:r>
              <a:rPr lang="en-US" sz="1600" b="1" dirty="0" smtClean="0">
                <a:solidFill>
                  <a:srgbClr val="626469"/>
                </a:solidFill>
              </a:rPr>
              <a:t> </a:t>
            </a:r>
            <a:endParaRPr lang="en-US" sz="1600" b="1" dirty="0">
              <a:solidFill>
                <a:srgbClr val="626469"/>
              </a:solidFill>
            </a:endParaRPr>
          </a:p>
        </p:txBody>
      </p:sp>
      <p:sp>
        <p:nvSpPr>
          <p:cNvPr id="20497" name="TextBox 46"/>
          <p:cNvSpPr txBox="1">
            <a:spLocks noChangeArrowheads="1"/>
          </p:cNvSpPr>
          <p:nvPr/>
        </p:nvSpPr>
        <p:spPr bwMode="auto">
          <a:xfrm>
            <a:off x="1219200" y="56388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626469"/>
                </a:solidFill>
              </a:rPr>
              <a:t>Датчики стороннего производителя</a:t>
            </a:r>
            <a:endParaRPr lang="en-US" sz="1200" b="1" dirty="0">
              <a:solidFill>
                <a:srgbClr val="626469"/>
              </a:solidFill>
            </a:endParaRPr>
          </a:p>
          <a:p>
            <a:r>
              <a:rPr lang="ru-RU" sz="1200" dirty="0" smtClean="0">
                <a:solidFill>
                  <a:srgbClr val="626469"/>
                </a:solidFill>
              </a:rPr>
              <a:t>Измерение уровня </a:t>
            </a:r>
            <a:endParaRPr lang="en-US" sz="1200" dirty="0">
              <a:solidFill>
                <a:srgbClr val="626469"/>
              </a:solidFill>
            </a:endParaRPr>
          </a:p>
        </p:txBody>
      </p:sp>
      <p:cxnSp>
        <p:nvCxnSpPr>
          <p:cNvPr id="20498" name="Straight Connector 49"/>
          <p:cNvCxnSpPr>
            <a:cxnSpLocks noChangeShapeType="1"/>
          </p:cNvCxnSpPr>
          <p:nvPr/>
        </p:nvCxnSpPr>
        <p:spPr bwMode="auto">
          <a:xfrm>
            <a:off x="914400" y="2971800"/>
            <a:ext cx="79248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7086600" y="1828800"/>
            <a:ext cx="1892300" cy="1352550"/>
            <a:chOff x="6781800" y="1600200"/>
            <a:chExt cx="1891865" cy="1352550"/>
          </a:xfrm>
        </p:grpSpPr>
        <p:sp>
          <p:nvSpPr>
            <p:cNvPr id="20507" name="TextBox 94"/>
            <p:cNvSpPr txBox="1">
              <a:spLocks noChangeArrowheads="1"/>
            </p:cNvSpPr>
            <p:nvPr/>
          </p:nvSpPr>
          <p:spPr bwMode="auto">
            <a:xfrm>
              <a:off x="6781800" y="1600200"/>
              <a:ext cx="18918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Potential M580 / X80 Scaime</a:t>
              </a:r>
            </a:p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Weighing Expert Modules</a:t>
              </a:r>
            </a:p>
          </p:txBody>
        </p:sp>
        <p:pic>
          <p:nvPicPr>
            <p:cNvPr id="20508" name="Picture 6" descr="Drop_M3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8032" y="2159000"/>
              <a:ext cx="150396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96200" y="2286000"/>
              <a:ext cx="329499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00" name="Text Box 34"/>
          <p:cNvSpPr txBox="1">
            <a:spLocks noChangeArrowheads="1"/>
          </p:cNvSpPr>
          <p:nvPr/>
        </p:nvSpPr>
        <p:spPr bwMode="auto">
          <a:xfrm>
            <a:off x="703263" y="5334000"/>
            <a:ext cx="363537" cy="30797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808080"/>
                </a:solidFill>
                <a:latin typeface="SE Optimist"/>
              </a:rPr>
              <a:t>0%</a:t>
            </a:r>
          </a:p>
        </p:txBody>
      </p:sp>
      <p:sp>
        <p:nvSpPr>
          <p:cNvPr id="20501" name="TextBox 51"/>
          <p:cNvSpPr txBox="1">
            <a:spLocks noChangeArrowheads="1"/>
          </p:cNvSpPr>
          <p:nvPr/>
        </p:nvSpPr>
        <p:spPr bwMode="auto">
          <a:xfrm>
            <a:off x="179512" y="3501008"/>
            <a:ext cx="1725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Низкоскоростное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502" name="TextBox 55"/>
          <p:cNvSpPr txBox="1">
            <a:spLocks noChangeArrowheads="1"/>
          </p:cNvSpPr>
          <p:nvPr/>
        </p:nvSpPr>
        <p:spPr bwMode="auto">
          <a:xfrm>
            <a:off x="6934200" y="563880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626469"/>
                </a:solidFill>
              </a:rPr>
              <a:t>Экспертный модуль:</a:t>
            </a:r>
            <a:endParaRPr lang="en-US" sz="1200" b="1" dirty="0">
              <a:solidFill>
                <a:srgbClr val="626469"/>
              </a:solidFill>
            </a:endParaRPr>
          </a:p>
          <a:p>
            <a:r>
              <a:rPr lang="ru-RU" sz="1200" dirty="0" smtClean="0">
                <a:solidFill>
                  <a:srgbClr val="626469"/>
                </a:solidFill>
              </a:rPr>
              <a:t>Высокоскростное динамическое измерение, непрерывный процесс</a:t>
            </a:r>
            <a:endParaRPr lang="en-US" sz="1200" dirty="0">
              <a:solidFill>
                <a:srgbClr val="626469"/>
              </a:solidFill>
            </a:endParaRPr>
          </a:p>
        </p:txBody>
      </p:sp>
      <p:sp>
        <p:nvSpPr>
          <p:cNvPr id="20503" name="AutoShape 12"/>
          <p:cNvSpPr>
            <a:spLocks noChangeArrowheads="1"/>
          </p:cNvSpPr>
          <p:nvPr/>
        </p:nvSpPr>
        <p:spPr bwMode="auto">
          <a:xfrm rot="5400000">
            <a:off x="3244057" y="5453856"/>
            <a:ext cx="266700" cy="1031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626469"/>
              </a:solidFill>
            </a:endParaRPr>
          </a:p>
        </p:txBody>
      </p:sp>
      <p:sp>
        <p:nvSpPr>
          <p:cNvPr id="20504" name="TextBox 58"/>
          <p:cNvSpPr txBox="1">
            <a:spLocks noChangeArrowheads="1"/>
          </p:cNvSpPr>
          <p:nvPr/>
        </p:nvSpPr>
        <p:spPr bwMode="auto">
          <a:xfrm>
            <a:off x="6156176" y="4919663"/>
            <a:ext cx="3140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626469"/>
                </a:solidFill>
              </a:rPr>
              <a:t>Промышленное применение</a:t>
            </a:r>
            <a:endParaRPr lang="en-US" sz="1600" b="1" dirty="0">
              <a:solidFill>
                <a:srgbClr val="626469"/>
              </a:solidFill>
            </a:endParaRPr>
          </a:p>
        </p:txBody>
      </p:sp>
      <p:sp>
        <p:nvSpPr>
          <p:cNvPr id="20505" name="TextBox 59"/>
          <p:cNvSpPr txBox="1">
            <a:spLocks noChangeArrowheads="1"/>
          </p:cNvSpPr>
          <p:nvPr/>
        </p:nvSpPr>
        <p:spPr bwMode="auto">
          <a:xfrm>
            <a:off x="3810000" y="5638800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Встроенная система весодозирования</a:t>
            </a:r>
            <a:endParaRPr lang="en-US" sz="1200" b="1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ru-RU" sz="1200" dirty="0" smtClean="0">
                <a:solidFill>
                  <a:srgbClr val="00B050"/>
                </a:solidFill>
              </a:rPr>
              <a:t>Статическое измерение</a:t>
            </a:r>
            <a:endParaRPr lang="en-US" sz="1200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B050"/>
                </a:solidFill>
              </a:rPr>
              <a:t> Низкоскоростное динамическое измерение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20506" name="Rounded Rectangle 60"/>
          <p:cNvSpPr>
            <a:spLocks noChangeArrowheads="1"/>
          </p:cNvSpPr>
          <p:nvPr/>
        </p:nvSpPr>
        <p:spPr bwMode="auto">
          <a:xfrm>
            <a:off x="3327400" y="2971800"/>
            <a:ext cx="4114800" cy="1905000"/>
          </a:xfrm>
          <a:prstGeom prst="roundRect">
            <a:avLst>
              <a:gd name="adj" fmla="val 16667"/>
            </a:avLst>
          </a:prstGeom>
          <a:solidFill>
            <a:schemeClr val="accent1">
              <a:alpha val="1098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ru-RU" dirty="0" smtClean="0">
                <a:solidFill>
                  <a:srgbClr val="009530"/>
                </a:solidFill>
              </a:rPr>
              <a:t>Пути миграции оборудование</a:t>
            </a:r>
            <a:endParaRPr lang="en-US" dirty="0">
              <a:solidFill>
                <a:srgbClr val="00953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 модуля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73238"/>
            <a:ext cx="8331200" cy="470376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●"/>
              <a:defRPr/>
            </a:pPr>
            <a:r>
              <a:rPr lang="ru-RU" dirty="0" smtClean="0"/>
              <a:t>Описание модуля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M580 / X80 </a:t>
            </a:r>
            <a:r>
              <a:rPr lang="ru-RU" dirty="0" smtClean="0"/>
              <a:t>модуль весодозирования совместно с компанией </a:t>
            </a:r>
            <a:r>
              <a:rPr lang="en-US" dirty="0" err="1" smtClean="0"/>
              <a:t>Scaime</a:t>
            </a:r>
            <a:r>
              <a:rPr lang="en-US" dirty="0" smtClean="0"/>
              <a:t> </a:t>
            </a:r>
          </a:p>
          <a:p>
            <a:pPr lvl="2">
              <a:buFont typeface="Arial" charset="0"/>
              <a:buChar char="●"/>
              <a:defRPr/>
            </a:pPr>
            <a:r>
              <a:rPr lang="en-US" dirty="0" smtClean="0"/>
              <a:t> PME SWT 0100 = </a:t>
            </a:r>
            <a:r>
              <a:rPr lang="ru-RU" dirty="0" smtClean="0"/>
              <a:t>одноканальная система весодозирования </a:t>
            </a:r>
            <a:endParaRPr lang="en-US" dirty="0" smtClean="0"/>
          </a:p>
          <a:p>
            <a:pPr>
              <a:buFont typeface="Arial" charset="0"/>
              <a:buChar char="●"/>
              <a:defRPr/>
            </a:pPr>
            <a:r>
              <a:rPr lang="ru-RU" dirty="0" smtClean="0"/>
              <a:t>Спецификация</a:t>
            </a:r>
            <a:endParaRPr lang="en-US" dirty="0" smtClean="0"/>
          </a:p>
          <a:p>
            <a:pPr lvl="1">
              <a:buFont typeface="Arial" charset="0"/>
              <a:buChar char="●"/>
              <a:defRPr/>
            </a:pPr>
            <a:r>
              <a:rPr lang="en-US" dirty="0" smtClean="0"/>
              <a:t>1 </a:t>
            </a:r>
            <a:r>
              <a:rPr lang="ru-RU" dirty="0" smtClean="0"/>
              <a:t>канал </a:t>
            </a:r>
            <a:r>
              <a:rPr lang="en-US" dirty="0" smtClean="0"/>
              <a:t>/ </a:t>
            </a:r>
            <a:r>
              <a:rPr lang="ru-RU" dirty="0" smtClean="0"/>
              <a:t>1 модуль</a:t>
            </a:r>
            <a:endParaRPr lang="en-US" dirty="0" smtClean="0"/>
          </a:p>
          <a:p>
            <a:pPr lvl="1">
              <a:buFont typeface="Arial" charset="0"/>
              <a:buChar char="●"/>
              <a:defRPr/>
            </a:pPr>
            <a:r>
              <a:rPr lang="en-US" dirty="0" smtClean="0"/>
              <a:t>100</a:t>
            </a:r>
            <a:r>
              <a:rPr lang="ru-RU" dirty="0" smtClean="0"/>
              <a:t> измерений </a:t>
            </a:r>
            <a:r>
              <a:rPr lang="en-US" dirty="0" smtClean="0"/>
              <a:t>/ </a:t>
            </a:r>
            <a:r>
              <a:rPr lang="ru-RU" dirty="0" smtClean="0"/>
              <a:t>секунда</a:t>
            </a:r>
            <a:endParaRPr lang="en-US" dirty="0" smtClean="0"/>
          </a:p>
          <a:p>
            <a:pPr lvl="1">
              <a:buFont typeface="Arial" charset="0"/>
              <a:buChar char="●"/>
              <a:defRPr/>
            </a:pPr>
            <a:r>
              <a:rPr lang="ru-RU" dirty="0" smtClean="0"/>
              <a:t>Разрешение 24 бита</a:t>
            </a:r>
            <a:endParaRPr lang="en-US" dirty="0" smtClean="0"/>
          </a:p>
          <a:p>
            <a:pPr lvl="1">
              <a:buFont typeface="Arial" charset="0"/>
              <a:buChar char="●"/>
              <a:defRPr/>
            </a:pPr>
            <a:r>
              <a:rPr lang="ru-RU" dirty="0" smtClean="0"/>
              <a:t>Стандартный разъем </a:t>
            </a:r>
            <a:r>
              <a:rPr lang="en-US" dirty="0" smtClean="0"/>
              <a:t>1mV/V ~ 4mV/V</a:t>
            </a:r>
          </a:p>
          <a:p>
            <a:pPr lvl="1">
              <a:buFont typeface="Arial" charset="0"/>
              <a:buChar char="●"/>
              <a:defRPr/>
            </a:pPr>
            <a:r>
              <a:rPr lang="ru-RU" dirty="0" smtClean="0"/>
              <a:t>Подключение до </a:t>
            </a:r>
            <a:r>
              <a:rPr lang="en-US" dirty="0" smtClean="0"/>
              <a:t>8 </a:t>
            </a:r>
            <a:r>
              <a:rPr lang="ru-RU" dirty="0" smtClean="0"/>
              <a:t>тензодатчиков через клеммную коробку</a:t>
            </a:r>
            <a:endParaRPr lang="en-US" dirty="0" smtClean="0"/>
          </a:p>
          <a:p>
            <a:pPr lvl="1">
              <a:buFont typeface="Arial" charset="0"/>
              <a:buChar char="●"/>
              <a:defRPr/>
            </a:pPr>
            <a:r>
              <a:rPr lang="ru-RU" dirty="0" smtClean="0"/>
              <a:t>Встроенный порт для подключения </a:t>
            </a:r>
            <a:r>
              <a:rPr lang="en-US" dirty="0" smtClean="0"/>
              <a:t>HMI</a:t>
            </a:r>
          </a:p>
          <a:p>
            <a:pPr lvl="1">
              <a:buFont typeface="Arial" charset="0"/>
              <a:buChar char="●"/>
              <a:defRPr/>
            </a:pPr>
            <a:r>
              <a:rPr lang="ru-RU" dirty="0" smtClean="0"/>
              <a:t>Встроенные цифровые рефлексные входа</a:t>
            </a:r>
            <a:endParaRPr lang="en-US" dirty="0" smtClean="0"/>
          </a:p>
          <a:p>
            <a:pPr lvl="1">
              <a:buFont typeface="Arial" charset="0"/>
              <a:buChar char="●"/>
              <a:defRPr/>
            </a:pPr>
            <a:r>
              <a:rPr lang="ru-RU" dirty="0" smtClean="0"/>
              <a:t>Данные весодозирование доступны для </a:t>
            </a:r>
            <a:r>
              <a:rPr lang="en-US" dirty="0" smtClean="0"/>
              <a:t>PLC</a:t>
            </a:r>
          </a:p>
          <a:p>
            <a:pPr lvl="1">
              <a:buFont typeface="Arial" charset="0"/>
              <a:buChar char="●"/>
              <a:defRPr/>
            </a:pPr>
            <a:r>
              <a:rPr lang="en-US" dirty="0" smtClean="0"/>
              <a:t>CE, c-UL-us, UL Hazard Class I Div II, ATEX 2/22</a:t>
            </a:r>
          </a:p>
          <a:p>
            <a:pPr>
              <a:buFont typeface="Arial" charset="0"/>
              <a:buChar char="●"/>
              <a:defRPr/>
            </a:pPr>
            <a:endParaRPr lang="en-US" dirty="0" smtClean="0"/>
          </a:p>
        </p:txBody>
      </p:sp>
      <p:pic>
        <p:nvPicPr>
          <p:cNvPr id="21507" name="Picture 6" descr="Drop_M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57200"/>
            <a:ext cx="1503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838200"/>
            <a:ext cx="330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Системная архитектура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40768"/>
            <a:ext cx="4521200" cy="490763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●"/>
              <a:defRPr/>
            </a:pPr>
            <a:r>
              <a:rPr lang="ru-RU" dirty="0" smtClean="0"/>
              <a:t>Обзор</a:t>
            </a:r>
            <a:endParaRPr lang="en-US" dirty="0" smtClean="0"/>
          </a:p>
          <a:p>
            <a:pPr lvl="1">
              <a:buFont typeface="Arial" charset="0"/>
              <a:buChar char="●"/>
              <a:defRPr/>
            </a:pPr>
            <a:r>
              <a:rPr lang="ru-RU" dirty="0" smtClean="0"/>
              <a:t>Модуль весодозирования на</a:t>
            </a:r>
            <a:r>
              <a:rPr lang="en-US" dirty="0" smtClean="0"/>
              <a:t> Ethernet </a:t>
            </a:r>
            <a:r>
              <a:rPr lang="ru-RU" dirty="0" smtClean="0"/>
              <a:t>шине </a:t>
            </a:r>
            <a:r>
              <a:rPr lang="en-US" dirty="0" smtClean="0"/>
              <a:t>M580 </a:t>
            </a:r>
            <a:r>
              <a:rPr lang="ru-RU" dirty="0" smtClean="0"/>
              <a:t>или</a:t>
            </a:r>
            <a:r>
              <a:rPr lang="en-US" dirty="0" smtClean="0"/>
              <a:t> X80</a:t>
            </a:r>
          </a:p>
          <a:p>
            <a:pPr lvl="1">
              <a:defRPr/>
            </a:pPr>
            <a:r>
              <a:rPr lang="ru-RU" dirty="0" smtClean="0"/>
              <a:t>Сигнал весодозирования полученный, обработанный и переданный с помощью весового модуля</a:t>
            </a:r>
            <a:r>
              <a:rPr lang="en-US" dirty="0" smtClean="0"/>
              <a:t> M580 CPU</a:t>
            </a:r>
            <a:r>
              <a:rPr lang="ru-RU" dirty="0" smtClean="0"/>
              <a:t> через единую сеть </a:t>
            </a:r>
            <a:r>
              <a:rPr lang="en-US" dirty="0" smtClean="0"/>
              <a:t>Ethernet</a:t>
            </a:r>
          </a:p>
          <a:p>
            <a:pPr lvl="1">
              <a:buFont typeface="Arial" charset="0"/>
              <a:buChar char="●"/>
              <a:defRPr/>
            </a:pPr>
            <a:r>
              <a:rPr lang="ru-RU" dirty="0" smtClean="0"/>
              <a:t>Режим автономной колибровки, настройки, мониторинга и диагностики с помощью технологии </a:t>
            </a:r>
            <a:r>
              <a:rPr lang="en-US" dirty="0" smtClean="0"/>
              <a:t>FDT/DTM</a:t>
            </a:r>
          </a:p>
          <a:p>
            <a:pPr lvl="1">
              <a:buFont typeface="Arial" charset="0"/>
              <a:buChar char="●"/>
              <a:defRPr/>
            </a:pPr>
            <a:endParaRPr lang="en-US" dirty="0" smtClean="0"/>
          </a:p>
          <a:p>
            <a:pPr>
              <a:buFont typeface="Arial" charset="0"/>
              <a:buChar char="●"/>
              <a:defRPr/>
            </a:pPr>
            <a:r>
              <a:rPr lang="en-US" dirty="0" smtClean="0"/>
              <a:t> </a:t>
            </a:r>
            <a:r>
              <a:rPr lang="ru-RU" dirty="0" smtClean="0"/>
              <a:t>Особенности</a:t>
            </a:r>
            <a:endParaRPr lang="en-US" dirty="0" smtClean="0"/>
          </a:p>
          <a:p>
            <a:pPr lvl="1">
              <a:buFont typeface="Arial" charset="0"/>
              <a:buChar char="●"/>
              <a:defRPr/>
            </a:pPr>
            <a:r>
              <a:rPr lang="ru-RU" dirty="0" smtClean="0"/>
              <a:t>Поддержка существующей функции весодозирования </a:t>
            </a:r>
            <a:r>
              <a:rPr lang="en-US" dirty="0" smtClean="0"/>
              <a:t>Premium TSX ISP Y101</a:t>
            </a:r>
          </a:p>
          <a:p>
            <a:pPr lvl="1">
              <a:buFont typeface="Arial" charset="0"/>
              <a:buChar char="●"/>
              <a:defRPr/>
            </a:pPr>
            <a:r>
              <a:rPr lang="ru-RU" dirty="0" smtClean="0"/>
              <a:t>Новые возможности для целевых применений и сегментов</a:t>
            </a:r>
            <a:endParaRPr lang="en-US" dirty="0" smtClean="0"/>
          </a:p>
          <a:p>
            <a:pPr lvl="2">
              <a:buFont typeface="Arial" charset="0"/>
              <a:buChar char="●"/>
              <a:defRPr/>
            </a:pPr>
            <a:r>
              <a:rPr lang="en-US" dirty="0" smtClean="0"/>
              <a:t> </a:t>
            </a:r>
            <a:r>
              <a:rPr lang="ru-RU" dirty="0" smtClean="0"/>
              <a:t>Интегрированные и распределенные архитектуры весодозирования для </a:t>
            </a:r>
            <a:r>
              <a:rPr lang="en-US" dirty="0" smtClean="0"/>
              <a:t>PLC</a:t>
            </a:r>
          </a:p>
          <a:p>
            <a:pPr lvl="2">
              <a:buFont typeface="Arial" charset="0"/>
              <a:buChar char="●"/>
              <a:defRPr/>
            </a:pPr>
            <a:r>
              <a:rPr lang="en-US" dirty="0" smtClean="0"/>
              <a:t> </a:t>
            </a:r>
            <a:r>
              <a:rPr lang="ru-RU" dirty="0" smtClean="0"/>
              <a:t>Лучшее разрешение весодозирования, время отклика, опций фильтра и т.д.</a:t>
            </a:r>
            <a:endParaRPr lang="en-US" dirty="0" smtClean="0"/>
          </a:p>
          <a:p>
            <a:pPr lvl="2">
              <a:buFont typeface="Arial" charset="0"/>
              <a:buChar char="●"/>
              <a:defRPr/>
            </a:pPr>
            <a:r>
              <a:rPr lang="en-US" dirty="0" smtClean="0"/>
              <a:t> </a:t>
            </a:r>
            <a:r>
              <a:rPr lang="ru-RU" dirty="0" smtClean="0"/>
              <a:t>Простая колибровка модуля, замена и модернизация</a:t>
            </a:r>
            <a:endParaRPr lang="en-US" dirty="0" smtClean="0"/>
          </a:p>
          <a:p>
            <a:pPr lvl="1">
              <a:buFont typeface="Arial" charset="0"/>
              <a:buChar char="●"/>
              <a:defRPr/>
            </a:pPr>
            <a:endParaRPr lang="en-US" dirty="0" smtClean="0"/>
          </a:p>
          <a:p>
            <a:pPr>
              <a:buFont typeface="Arial" charset="0"/>
              <a:buChar char="●"/>
              <a:defRPr/>
            </a:pPr>
            <a:endParaRPr lang="en-US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39020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Уникальное преимущество</a:t>
            </a:r>
            <a:endParaRPr lang="en-US" dirty="0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предложение будет соответствовать предыдущим модулям весодозирования линейки </a:t>
            </a:r>
            <a:r>
              <a:rPr lang="en-US" dirty="0" smtClean="0"/>
              <a:t>Premium</a:t>
            </a:r>
            <a:r>
              <a:rPr lang="ru-RU" dirty="0" smtClean="0"/>
              <a:t> и новым системным требованиям линейки M580, в целях более эффективной интеграции распределенной PLC архитектуры</a:t>
            </a:r>
            <a:endParaRPr lang="en-US" dirty="0" smtClean="0"/>
          </a:p>
          <a:p>
            <a:r>
              <a:rPr lang="ru-RU" dirty="0" smtClean="0"/>
              <a:t>Это первое предложение в линейки </a:t>
            </a:r>
            <a:r>
              <a:rPr lang="en-US" dirty="0" smtClean="0"/>
              <a:t>M580</a:t>
            </a:r>
            <a:r>
              <a:rPr lang="ru-RU" dirty="0" smtClean="0"/>
              <a:t>, которое позволит</a:t>
            </a:r>
            <a:r>
              <a:rPr lang="en-US" dirty="0" smtClean="0"/>
              <a:t> CAPP </a:t>
            </a:r>
            <a:r>
              <a:rPr lang="ru-RU" dirty="0" smtClean="0"/>
              <a:t>Партнерам создавать повторяемые решения для их систем весодозирования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применения</a:t>
            </a:r>
            <a:endParaRPr lang="en-US" dirty="0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Целевые сегменты</a:t>
            </a:r>
            <a:endParaRPr lang="en-US" dirty="0" smtClean="0"/>
          </a:p>
          <a:p>
            <a:pPr lvl="1"/>
            <a:r>
              <a:rPr lang="en-US" dirty="0" smtClean="0"/>
              <a:t>F&amp;B:  </a:t>
            </a:r>
            <a:r>
              <a:rPr lang="ru-RU" dirty="0" smtClean="0"/>
              <a:t>Молочные продукты</a:t>
            </a:r>
            <a:r>
              <a:rPr lang="en-US" dirty="0" smtClean="0"/>
              <a:t>, </a:t>
            </a:r>
            <a:r>
              <a:rPr lang="ru-RU" dirty="0" smtClean="0"/>
              <a:t>Сельскохозяйственная промышленность</a:t>
            </a:r>
            <a:r>
              <a:rPr lang="en-US" dirty="0" smtClean="0"/>
              <a:t>, </a:t>
            </a:r>
            <a:r>
              <a:rPr lang="ru-RU" dirty="0" smtClean="0"/>
              <a:t>Напитки</a:t>
            </a:r>
            <a:endParaRPr lang="en-US" dirty="0" smtClean="0"/>
          </a:p>
          <a:p>
            <a:pPr lvl="1"/>
            <a:r>
              <a:rPr lang="en-US" dirty="0" smtClean="0"/>
              <a:t>MMM: </a:t>
            </a:r>
            <a:r>
              <a:rPr lang="ru-RU" dirty="0" smtClean="0"/>
              <a:t>Цемент</a:t>
            </a:r>
            <a:r>
              <a:rPr lang="en-US" dirty="0" smtClean="0"/>
              <a:t>, </a:t>
            </a:r>
            <a:r>
              <a:rPr lang="ru-RU" dirty="0" smtClean="0"/>
              <a:t>Стекло</a:t>
            </a:r>
            <a:r>
              <a:rPr lang="en-US" dirty="0" smtClean="0"/>
              <a:t>, </a:t>
            </a:r>
            <a:r>
              <a:rPr lang="ru-RU" dirty="0" smtClean="0"/>
              <a:t>Металлургия</a:t>
            </a:r>
            <a:r>
              <a:rPr lang="en-US" dirty="0" smtClean="0"/>
              <a:t>, </a:t>
            </a:r>
            <a:r>
              <a:rPr lang="ru-RU" dirty="0" smtClean="0"/>
              <a:t>Добыча</a:t>
            </a:r>
            <a:endParaRPr lang="en-US" dirty="0" smtClean="0"/>
          </a:p>
          <a:p>
            <a:pPr lvl="1"/>
            <a:r>
              <a:rPr lang="ru-RU" dirty="0" smtClean="0"/>
              <a:t>Фармацевтика</a:t>
            </a:r>
            <a:r>
              <a:rPr lang="en-US" dirty="0" smtClean="0"/>
              <a:t>, </a:t>
            </a:r>
            <a:r>
              <a:rPr lang="ru-RU" dirty="0" smtClean="0"/>
              <a:t>Химия</a:t>
            </a:r>
            <a:r>
              <a:rPr lang="en-US" dirty="0" smtClean="0"/>
              <a:t>, Process OEM…</a:t>
            </a:r>
          </a:p>
          <a:p>
            <a:pPr lvl="1"/>
            <a:endParaRPr lang="en-US" dirty="0" smtClean="0"/>
          </a:p>
          <a:p>
            <a:r>
              <a:rPr lang="ru-RU" dirty="0" smtClean="0"/>
              <a:t>Целевые применения</a:t>
            </a:r>
            <a:endParaRPr lang="en-US" dirty="0" smtClean="0"/>
          </a:p>
          <a:p>
            <a:pPr lvl="1"/>
            <a:r>
              <a:rPr lang="en-US" dirty="0" smtClean="0"/>
              <a:t>80%~90% </a:t>
            </a:r>
            <a:r>
              <a:rPr lang="ru-RU" dirty="0" smtClean="0"/>
              <a:t>применений в промышленной автоматизации</a:t>
            </a:r>
            <a:endParaRPr lang="en-US" dirty="0" smtClean="0"/>
          </a:p>
          <a:p>
            <a:pPr lvl="1"/>
            <a:r>
              <a:rPr lang="ru-RU" dirty="0" smtClean="0"/>
              <a:t>Статическое взвешивание: измерение уровня бункеров (зернохранилищ) и т.д.</a:t>
            </a:r>
            <a:endParaRPr lang="en-US" dirty="0" smtClean="0"/>
          </a:p>
          <a:p>
            <a:pPr lvl="1"/>
            <a:r>
              <a:rPr lang="ru-RU" dirty="0" smtClean="0"/>
              <a:t>Низкоскоростное динамическое взвешивание: наполнение, дозирование и т.д.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Modicon_PAC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852738"/>
            <a:ext cx="554038" cy="298450"/>
          </a:xfrm>
          <a:prstGeom prst="rect">
            <a:avLst/>
          </a:prstGeom>
          <a:noFill/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M580 </a:t>
            </a:r>
            <a:r>
              <a:rPr lang="ru-RU" sz="2400" dirty="0" smtClean="0"/>
              <a:t>интеграция устройств управления электроэнергией 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dirty="0">
                <a:solidFill>
                  <a:schemeClr val="hlink"/>
                </a:solidFill>
                <a:sym typeface="Wingdings" pitchFamily="2" charset="2"/>
              </a:rPr>
              <a:t> </a:t>
            </a:r>
            <a:r>
              <a:rPr lang="ru-RU" sz="2400" b="1" i="1" dirty="0" smtClean="0">
                <a:solidFill>
                  <a:schemeClr val="hlink"/>
                </a:solidFill>
              </a:rPr>
              <a:t>Простой доступ по </a:t>
            </a:r>
            <a:r>
              <a:rPr lang="en-US" sz="2400" b="1" i="1" dirty="0" err="1" smtClean="0">
                <a:solidFill>
                  <a:schemeClr val="hlink"/>
                </a:solidFill>
              </a:rPr>
              <a:t>Modbus</a:t>
            </a:r>
            <a:endParaRPr lang="en-US" sz="2400" b="1" i="1" dirty="0">
              <a:solidFill>
                <a:schemeClr val="hlink"/>
              </a:solidFill>
            </a:endParaRP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err="1"/>
              <a:t>Modbus</a:t>
            </a:r>
            <a:r>
              <a:rPr lang="en-US" sz="1800" b="1" dirty="0"/>
              <a:t> master ASCII </a:t>
            </a:r>
            <a:r>
              <a:rPr lang="ru-RU" sz="1800" b="1" dirty="0" smtClean="0"/>
              <a:t>и</a:t>
            </a:r>
            <a:r>
              <a:rPr lang="en-US" sz="1800" b="1" dirty="0" smtClean="0"/>
              <a:t> </a:t>
            </a:r>
            <a:r>
              <a:rPr lang="en-US" sz="1800" b="1" dirty="0"/>
              <a:t>RTU</a:t>
            </a:r>
          </a:p>
          <a:p>
            <a:pPr lvl="1"/>
            <a:r>
              <a:rPr lang="ru-RU" sz="1400" dirty="0" smtClean="0"/>
              <a:t>Простой доступ к </a:t>
            </a:r>
            <a:r>
              <a:rPr lang="en-US" sz="1600" b="1" dirty="0" smtClean="0"/>
              <a:t>=S</a:t>
            </a:r>
            <a:r>
              <a:rPr lang="en-US" sz="1600" b="1" dirty="0"/>
              <a:t>= power</a:t>
            </a:r>
            <a:r>
              <a:rPr lang="en-US" sz="1200" dirty="0"/>
              <a:t> </a:t>
            </a:r>
            <a:r>
              <a:rPr lang="en-US" sz="1600" b="1" dirty="0"/>
              <a:t>devices</a:t>
            </a:r>
          </a:p>
          <a:p>
            <a:pPr lvl="1"/>
            <a:r>
              <a:rPr lang="ru-RU" sz="1400" dirty="0" smtClean="0"/>
              <a:t>Стандартный интерфейс</a:t>
            </a:r>
            <a:r>
              <a:rPr lang="en-US" sz="1400" dirty="0" smtClean="0"/>
              <a:t> </a:t>
            </a:r>
            <a:r>
              <a:rPr lang="en-US" sz="1400" dirty="0"/>
              <a:t>Quantum </a:t>
            </a:r>
            <a:r>
              <a:rPr lang="ru-RU" sz="1400" dirty="0" smtClean="0"/>
              <a:t>для чтения</a:t>
            </a:r>
            <a:r>
              <a:rPr lang="en-US" sz="1400" dirty="0" smtClean="0"/>
              <a:t>/</a:t>
            </a:r>
            <a:r>
              <a:rPr lang="ru-RU" sz="1400" dirty="0" smtClean="0"/>
              <a:t>записи или</a:t>
            </a:r>
            <a:r>
              <a:rPr lang="en-US" sz="1400" dirty="0" smtClean="0"/>
              <a:t> </a:t>
            </a:r>
            <a:r>
              <a:rPr lang="en-US" sz="1400" dirty="0" err="1" smtClean="0"/>
              <a:t>Modbus</a:t>
            </a:r>
            <a:endParaRPr lang="en-US" sz="1200" dirty="0"/>
          </a:p>
          <a:p>
            <a:r>
              <a:rPr lang="ru-RU" sz="1800" dirty="0" smtClean="0"/>
              <a:t>Без внешних шлюзов</a:t>
            </a:r>
            <a:endParaRPr lang="en-US" sz="1800" dirty="0"/>
          </a:p>
          <a:p>
            <a:pPr lvl="1"/>
            <a:r>
              <a:rPr lang="ru-RU" sz="1400" dirty="0" smtClean="0"/>
              <a:t>Интегрирование </a:t>
            </a:r>
            <a:r>
              <a:rPr lang="en-US" sz="1400" dirty="0" smtClean="0"/>
              <a:t>(</a:t>
            </a:r>
            <a:r>
              <a:rPr lang="ru-RU" sz="1400" dirty="0" smtClean="0"/>
              <a:t>размер</a:t>
            </a:r>
            <a:r>
              <a:rPr lang="en-US" sz="1400" dirty="0" smtClean="0"/>
              <a:t>, </a:t>
            </a:r>
            <a:r>
              <a:rPr lang="ru-RU" sz="1400" dirty="0" smtClean="0"/>
              <a:t>ПО</a:t>
            </a:r>
            <a:r>
              <a:rPr lang="en-US" sz="1400" dirty="0" smtClean="0"/>
              <a:t>, </a:t>
            </a:r>
            <a:r>
              <a:rPr lang="ru-RU" sz="1400" dirty="0" smtClean="0"/>
              <a:t>цена</a:t>
            </a:r>
            <a:r>
              <a:rPr lang="en-US" sz="1400" dirty="0" smtClean="0"/>
              <a:t>)</a:t>
            </a:r>
            <a:endParaRPr lang="en-US" sz="1400" dirty="0"/>
          </a:p>
          <a:p>
            <a:pPr lvl="1"/>
            <a:r>
              <a:rPr lang="ru-RU" sz="1400" dirty="0" smtClean="0"/>
              <a:t>Производительность</a:t>
            </a:r>
            <a:endParaRPr lang="en-US" sz="1200" dirty="0"/>
          </a:p>
          <a:p>
            <a:r>
              <a:rPr lang="ru-RU" sz="1800" dirty="0" smtClean="0"/>
              <a:t>Символьный режим</a:t>
            </a:r>
            <a:endParaRPr lang="en-US" sz="1800" dirty="0"/>
          </a:p>
          <a:p>
            <a:pPr lvl="1"/>
            <a:r>
              <a:rPr lang="ru-RU" sz="1400" dirty="0" smtClean="0"/>
              <a:t>Создание собственных протоколов</a:t>
            </a:r>
            <a:endParaRPr lang="en-US" sz="1200" dirty="0"/>
          </a:p>
          <a:p>
            <a:r>
              <a:rPr lang="en-US" sz="1800" dirty="0"/>
              <a:t>NOM </a:t>
            </a:r>
            <a:r>
              <a:rPr lang="ru-RU" sz="1800" dirty="0" smtClean="0"/>
              <a:t>модуль в удаленном</a:t>
            </a:r>
            <a:r>
              <a:rPr lang="en-US" sz="1800" dirty="0" smtClean="0"/>
              <a:t> </a:t>
            </a:r>
            <a:r>
              <a:rPr lang="ru-RU" sz="1800" dirty="0" smtClean="0"/>
              <a:t>шасси</a:t>
            </a:r>
            <a:endParaRPr lang="en-US" sz="1800" dirty="0"/>
          </a:p>
          <a:p>
            <a:pPr lvl="1"/>
            <a:r>
              <a:rPr lang="ru-RU" sz="1600" dirty="0" smtClean="0"/>
              <a:t>Не поддерживает модемов или устройств </a:t>
            </a:r>
            <a:r>
              <a:rPr lang="en-US" sz="1600" dirty="0" err="1" smtClean="0"/>
              <a:t>Modbus</a:t>
            </a:r>
            <a:r>
              <a:rPr lang="en-US" sz="1600" dirty="0" smtClean="0"/>
              <a:t> </a:t>
            </a:r>
            <a:r>
              <a:rPr lang="en-US" sz="1600" dirty="0"/>
              <a:t>slave</a:t>
            </a:r>
          </a:p>
          <a:p>
            <a:pPr lvl="1"/>
            <a:r>
              <a:rPr lang="ru-RU" sz="1600" dirty="0" smtClean="0"/>
              <a:t>Максимум </a:t>
            </a:r>
            <a:r>
              <a:rPr lang="en-US" sz="1600" dirty="0" smtClean="0"/>
              <a:t>2 </a:t>
            </a:r>
            <a:r>
              <a:rPr lang="en-US" sz="1600" dirty="0"/>
              <a:t>NOM </a:t>
            </a:r>
            <a:r>
              <a:rPr lang="ru-RU" sz="1600" dirty="0" smtClean="0"/>
              <a:t>на удаленное шасси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430213" y="5229224"/>
            <a:ext cx="4285803" cy="1008088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pic>
        <p:nvPicPr>
          <p:cNvPr id="94214" name="Picture 6" descr="masterpact-nw-range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825" y="4632325"/>
            <a:ext cx="498475" cy="331788"/>
          </a:xfrm>
          <a:prstGeom prst="rect">
            <a:avLst/>
          </a:prstGeom>
          <a:noFill/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4" cstate="print">
            <a:lum contrast="100000"/>
          </a:blip>
          <a:srcRect/>
          <a:stretch>
            <a:fillRect/>
          </a:stretch>
        </p:blipFill>
        <p:spPr bwMode="auto">
          <a:xfrm>
            <a:off x="611560" y="3068960"/>
            <a:ext cx="2357437" cy="1322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4216" name="Picture 8" descr="ac-03720-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171950"/>
            <a:ext cx="1023937" cy="1023938"/>
          </a:xfrm>
          <a:prstGeom prst="rect">
            <a:avLst/>
          </a:prstGeom>
          <a:noFill/>
        </p:spPr>
      </p:pic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323528" y="5248274"/>
            <a:ext cx="446449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lvl="1"/>
            <a:r>
              <a:rPr lang="en-US" sz="1400" b="1" dirty="0">
                <a:solidFill>
                  <a:srgbClr val="009530"/>
                </a:solidFill>
                <a:latin typeface="SEOptimist" pitchFamily="50" charset="0"/>
              </a:rPr>
              <a:t>BMXNOM0200</a:t>
            </a:r>
            <a:r>
              <a:rPr lang="en-US" sz="1200" b="1" dirty="0">
                <a:solidFill>
                  <a:srgbClr val="009530"/>
                </a:solidFill>
                <a:latin typeface="SEOptimist" pitchFamily="50" charset="0"/>
              </a:rPr>
              <a:t>  </a:t>
            </a:r>
            <a:r>
              <a:rPr lang="en-US" sz="1200" b="1" dirty="0" smtClean="0">
                <a:solidFill>
                  <a:srgbClr val="009530"/>
                </a:solidFill>
                <a:latin typeface="SEOptimist" pitchFamily="50" charset="0"/>
              </a:rPr>
              <a:t>(</a:t>
            </a:r>
            <a:r>
              <a:rPr lang="ru-RU" sz="1200" b="1" dirty="0" smtClean="0">
                <a:solidFill>
                  <a:srgbClr val="009530"/>
                </a:solidFill>
                <a:latin typeface="SEOptimist" pitchFamily="50" charset="0"/>
              </a:rPr>
              <a:t>Максимум 2 NOM на удаленное шасси</a:t>
            </a:r>
            <a:r>
              <a:rPr lang="en-US" sz="1200" b="1" dirty="0" smtClean="0">
                <a:solidFill>
                  <a:srgbClr val="009530"/>
                </a:solidFill>
                <a:latin typeface="SEOptimist" pitchFamily="50" charset="0"/>
              </a:rPr>
              <a:t>)</a:t>
            </a:r>
            <a:endParaRPr lang="en-US" sz="1200" b="1" dirty="0">
              <a:solidFill>
                <a:srgbClr val="009530"/>
              </a:solidFill>
              <a:latin typeface="SEOptimist" pitchFamily="50" charset="0"/>
            </a:endParaRPr>
          </a:p>
          <a:p>
            <a:r>
              <a:rPr lang="en-US" sz="1200" dirty="0">
                <a:solidFill>
                  <a:srgbClr val="626469"/>
                </a:solidFill>
                <a:latin typeface="SEOptimist" pitchFamily="50" charset="0"/>
              </a:rPr>
              <a:t>Channel 1: </a:t>
            </a:r>
            <a:r>
              <a:rPr lang="ru-RU" sz="1200" dirty="0" smtClean="0">
                <a:solidFill>
                  <a:srgbClr val="626469"/>
                </a:solidFill>
                <a:latin typeface="SEOptimist" pitchFamily="50" charset="0"/>
              </a:rPr>
              <a:t>изолированный </a:t>
            </a:r>
            <a:r>
              <a:rPr lang="en-US" sz="1200" dirty="0" smtClean="0">
                <a:solidFill>
                  <a:srgbClr val="626469"/>
                </a:solidFill>
                <a:latin typeface="SEOptimist" pitchFamily="50" charset="0"/>
              </a:rPr>
              <a:t>RS485</a:t>
            </a:r>
            <a:r>
              <a:rPr lang="en-US" sz="1200" dirty="0">
                <a:solidFill>
                  <a:srgbClr val="626469"/>
                </a:solidFill>
                <a:latin typeface="SEOptimist" pitchFamily="50" charset="0"/>
              </a:rPr>
              <a:t>; 2 </a:t>
            </a:r>
            <a:r>
              <a:rPr lang="ru-RU" sz="1200" dirty="0" smtClean="0">
                <a:solidFill>
                  <a:srgbClr val="626469"/>
                </a:solidFill>
                <a:latin typeface="SEOptimist" pitchFamily="50" charset="0"/>
              </a:rPr>
              <a:t>провода</a:t>
            </a:r>
            <a:r>
              <a:rPr lang="en-US" sz="1200" dirty="0" smtClean="0">
                <a:solidFill>
                  <a:srgbClr val="626469"/>
                </a:solidFill>
                <a:latin typeface="SEOptimist" pitchFamily="50" charset="0"/>
              </a:rPr>
              <a:t>, </a:t>
            </a:r>
            <a:r>
              <a:rPr lang="ru-RU" sz="1200" dirty="0" smtClean="0">
                <a:solidFill>
                  <a:srgbClr val="626469"/>
                </a:solidFill>
                <a:latin typeface="SEOptimist" pitchFamily="50" charset="0"/>
              </a:rPr>
              <a:t>до </a:t>
            </a:r>
            <a:r>
              <a:rPr lang="en-US" sz="1200" dirty="0" smtClean="0">
                <a:solidFill>
                  <a:srgbClr val="626469"/>
                </a:solidFill>
                <a:latin typeface="SEOptimist" pitchFamily="50" charset="0"/>
              </a:rPr>
              <a:t>57,6 </a:t>
            </a:r>
            <a:r>
              <a:rPr lang="en-US" sz="1200" dirty="0">
                <a:solidFill>
                  <a:srgbClr val="626469"/>
                </a:solidFill>
                <a:latin typeface="SEOptimist" pitchFamily="50" charset="0"/>
              </a:rPr>
              <a:t>Kb</a:t>
            </a:r>
          </a:p>
          <a:p>
            <a:r>
              <a:rPr lang="en-US" sz="1200" dirty="0">
                <a:solidFill>
                  <a:srgbClr val="626469"/>
                </a:solidFill>
                <a:latin typeface="SEOptimist" pitchFamily="50" charset="0"/>
              </a:rPr>
              <a:t>Channel 0: </a:t>
            </a:r>
            <a:r>
              <a:rPr lang="ru-RU" sz="1200" dirty="0" smtClean="0">
                <a:solidFill>
                  <a:srgbClr val="626469"/>
                </a:solidFill>
                <a:latin typeface="SEOptimist" pitchFamily="50" charset="0"/>
              </a:rPr>
              <a:t>изолированный</a:t>
            </a:r>
            <a:r>
              <a:rPr lang="en-US" sz="1200" dirty="0" smtClean="0">
                <a:solidFill>
                  <a:srgbClr val="626469"/>
                </a:solidFill>
                <a:latin typeface="SEOptimist" pitchFamily="50" charset="0"/>
              </a:rPr>
              <a:t> </a:t>
            </a:r>
            <a:r>
              <a:rPr lang="en-US" sz="1200" dirty="0">
                <a:solidFill>
                  <a:srgbClr val="626469"/>
                </a:solidFill>
                <a:latin typeface="SEOptimist" pitchFamily="50" charset="0"/>
              </a:rPr>
              <a:t>RS485; 2 </a:t>
            </a:r>
            <a:r>
              <a:rPr lang="ru-RU" sz="1200" dirty="0" smtClean="0">
                <a:solidFill>
                  <a:srgbClr val="626469"/>
                </a:solidFill>
                <a:latin typeface="SEOptimist" pitchFamily="50" charset="0"/>
              </a:rPr>
              <a:t>провода</a:t>
            </a:r>
            <a:r>
              <a:rPr lang="en-US" sz="1200" dirty="0" smtClean="0">
                <a:solidFill>
                  <a:srgbClr val="626469"/>
                </a:solidFill>
                <a:latin typeface="SEOptimist" pitchFamily="50" charset="0"/>
              </a:rPr>
              <a:t>, </a:t>
            </a:r>
            <a:r>
              <a:rPr lang="ru-RU" sz="1200" dirty="0" smtClean="0">
                <a:solidFill>
                  <a:srgbClr val="626469"/>
                </a:solidFill>
                <a:latin typeface="SEOptimist" pitchFamily="50" charset="0"/>
              </a:rPr>
              <a:t>до</a:t>
            </a:r>
            <a:r>
              <a:rPr lang="en-US" sz="1200" dirty="0" smtClean="0">
                <a:solidFill>
                  <a:srgbClr val="626469"/>
                </a:solidFill>
                <a:latin typeface="SEOptimist" pitchFamily="50" charset="0"/>
              </a:rPr>
              <a:t> </a:t>
            </a:r>
            <a:r>
              <a:rPr lang="en-US" sz="1200" dirty="0">
                <a:solidFill>
                  <a:srgbClr val="626469"/>
                </a:solidFill>
                <a:latin typeface="SEOptimist" pitchFamily="50" charset="0"/>
              </a:rPr>
              <a:t>57,6 Kb </a:t>
            </a:r>
          </a:p>
          <a:p>
            <a:pPr lvl="1"/>
            <a:r>
              <a:rPr lang="en-US" sz="1200" dirty="0">
                <a:solidFill>
                  <a:srgbClr val="626469"/>
                </a:solidFill>
                <a:latin typeface="SEOptimist" pitchFamily="50" charset="0"/>
              </a:rPr>
              <a:t>       </a:t>
            </a:r>
            <a:r>
              <a:rPr lang="ru-RU" sz="1200" dirty="0" smtClean="0">
                <a:solidFill>
                  <a:srgbClr val="626469"/>
                </a:solidFill>
                <a:latin typeface="SEOptimist" pitchFamily="50" charset="0"/>
              </a:rPr>
              <a:t>или</a:t>
            </a:r>
            <a:r>
              <a:rPr lang="en-US" sz="1200" dirty="0" smtClean="0">
                <a:solidFill>
                  <a:srgbClr val="626469"/>
                </a:solidFill>
                <a:latin typeface="SEOptimist" pitchFamily="50" charset="0"/>
              </a:rPr>
              <a:t> </a:t>
            </a:r>
            <a:r>
              <a:rPr lang="ru-RU" sz="1200" dirty="0" smtClean="0">
                <a:solidFill>
                  <a:srgbClr val="626469"/>
                </a:solidFill>
                <a:latin typeface="SEOptimist" pitchFamily="50" charset="0"/>
              </a:rPr>
              <a:t>неизолированный </a:t>
            </a:r>
            <a:r>
              <a:rPr lang="en-US" sz="1200" dirty="0" smtClean="0">
                <a:solidFill>
                  <a:srgbClr val="626469"/>
                </a:solidFill>
                <a:latin typeface="SEOptimist" pitchFamily="50" charset="0"/>
              </a:rPr>
              <a:t>RS232 </a:t>
            </a:r>
            <a:r>
              <a:rPr lang="ru-RU" sz="1200" dirty="0" smtClean="0">
                <a:solidFill>
                  <a:srgbClr val="626469"/>
                </a:solidFill>
                <a:latin typeface="SEOptimist" pitchFamily="50" charset="0"/>
              </a:rPr>
              <a:t>до </a:t>
            </a:r>
            <a:r>
              <a:rPr lang="en-US" sz="1200" dirty="0" smtClean="0">
                <a:solidFill>
                  <a:srgbClr val="626469"/>
                </a:solidFill>
                <a:latin typeface="SEOptimist" pitchFamily="50" charset="0"/>
              </a:rPr>
              <a:t>115 </a:t>
            </a:r>
            <a:r>
              <a:rPr lang="en-US" sz="1200" dirty="0" err="1">
                <a:solidFill>
                  <a:srgbClr val="626469"/>
                </a:solidFill>
                <a:latin typeface="SEOptimist" pitchFamily="50" charset="0"/>
              </a:rPr>
              <a:t>Kbauds</a:t>
            </a:r>
            <a:endParaRPr lang="fr-FR" sz="1200" dirty="0">
              <a:solidFill>
                <a:srgbClr val="626469"/>
              </a:solidFill>
              <a:latin typeface="SEOptimist" pitchFamily="50" charset="0"/>
            </a:endParaRP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V="1">
            <a:off x="2016125" y="2062163"/>
            <a:ext cx="0" cy="5048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V="1">
            <a:off x="2511425" y="2613025"/>
            <a:ext cx="0" cy="5048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pic>
        <p:nvPicPr>
          <p:cNvPr id="94220" name="Picture 12" descr="Power_me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6688" y="4497388"/>
            <a:ext cx="215900" cy="192087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 rot="20421585" flipH="1">
            <a:off x="3760788" y="4483100"/>
            <a:ext cx="358775" cy="96838"/>
            <a:chOff x="2911" y="3287"/>
            <a:chExt cx="287" cy="82"/>
          </a:xfrm>
        </p:grpSpPr>
        <p:sp>
          <p:nvSpPr>
            <p:cNvPr id="94222" name="Arc 14"/>
            <p:cNvSpPr>
              <a:spLocks/>
            </p:cNvSpPr>
            <p:nvPr/>
          </p:nvSpPr>
          <p:spPr bwMode="auto">
            <a:xfrm rot="10800000" flipV="1">
              <a:off x="2911" y="3287"/>
              <a:ext cx="151" cy="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94223" name="Arc 15"/>
            <p:cNvSpPr>
              <a:spLocks/>
            </p:cNvSpPr>
            <p:nvPr/>
          </p:nvSpPr>
          <p:spPr bwMode="auto">
            <a:xfrm rot="-10800000" flipH="1" flipV="1">
              <a:off x="3047" y="3287"/>
              <a:ext cx="151" cy="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sp>
        <p:nvSpPr>
          <p:cNvPr id="94224" name="Arc 16"/>
          <p:cNvSpPr>
            <a:spLocks/>
          </p:cNvSpPr>
          <p:nvPr/>
        </p:nvSpPr>
        <p:spPr bwMode="auto">
          <a:xfrm rot="5400000" flipV="1">
            <a:off x="2568576" y="3498850"/>
            <a:ext cx="144462" cy="4333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pic>
        <p:nvPicPr>
          <p:cNvPr id="94225" name="Picture 17" descr="Modicon_PAC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463" y="4286250"/>
            <a:ext cx="554037" cy="298450"/>
          </a:xfrm>
          <a:prstGeom prst="rect">
            <a:avLst/>
          </a:prstGeom>
          <a:noFill/>
        </p:spPr>
      </p:pic>
      <p:sp>
        <p:nvSpPr>
          <p:cNvPr id="94226" name="Line 18"/>
          <p:cNvSpPr>
            <a:spLocks noChangeShapeType="1"/>
          </p:cNvSpPr>
          <p:nvPr/>
        </p:nvSpPr>
        <p:spPr bwMode="auto">
          <a:xfrm flipH="1">
            <a:off x="2362200" y="3201988"/>
            <a:ext cx="0" cy="10795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 flipH="1" flipV="1">
            <a:off x="755650" y="2593975"/>
            <a:ext cx="28797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94228" name="Oval 20"/>
          <p:cNvSpPr>
            <a:spLocks noChangeArrowheads="1"/>
          </p:cNvSpPr>
          <p:nvPr/>
        </p:nvSpPr>
        <p:spPr bwMode="auto">
          <a:xfrm>
            <a:off x="2486025" y="2559050"/>
            <a:ext cx="69850" cy="6985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pic>
        <p:nvPicPr>
          <p:cNvPr id="94229" name="Picture 21" descr="39494488grand-ecran-de-pc-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6888" y="1844675"/>
            <a:ext cx="503237" cy="488950"/>
          </a:xfrm>
          <a:prstGeom prst="rect">
            <a:avLst/>
          </a:prstGeom>
          <a:noFill/>
        </p:spPr>
      </p:pic>
      <p:sp>
        <p:nvSpPr>
          <p:cNvPr id="94230" name="Line 22"/>
          <p:cNvSpPr>
            <a:spLocks noChangeShapeType="1"/>
          </p:cNvSpPr>
          <p:nvPr/>
        </p:nvSpPr>
        <p:spPr bwMode="auto">
          <a:xfrm flipV="1">
            <a:off x="2451100" y="2638425"/>
            <a:ext cx="0" cy="504825"/>
          </a:xfrm>
          <a:prstGeom prst="line">
            <a:avLst/>
          </a:prstGeom>
          <a:noFill/>
          <a:ln w="2857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94231" name="Oval 23"/>
          <p:cNvSpPr>
            <a:spLocks noChangeArrowheads="1"/>
          </p:cNvSpPr>
          <p:nvPr/>
        </p:nvSpPr>
        <p:spPr bwMode="auto">
          <a:xfrm>
            <a:off x="1979613" y="2557463"/>
            <a:ext cx="69850" cy="698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524125" y="3859213"/>
            <a:ext cx="288925" cy="433387"/>
            <a:chOff x="657" y="2931"/>
            <a:chExt cx="182" cy="182"/>
          </a:xfrm>
        </p:grpSpPr>
        <p:sp>
          <p:nvSpPr>
            <p:cNvPr id="94233" name="Arc 25"/>
            <p:cNvSpPr>
              <a:spLocks/>
            </p:cNvSpPr>
            <p:nvPr/>
          </p:nvSpPr>
          <p:spPr bwMode="auto">
            <a:xfrm rot="5400000" flipH="1" flipV="1">
              <a:off x="702" y="2886"/>
              <a:ext cx="91" cy="1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94234" name="Arc 26"/>
            <p:cNvSpPr>
              <a:spLocks/>
            </p:cNvSpPr>
            <p:nvPr/>
          </p:nvSpPr>
          <p:spPr bwMode="auto">
            <a:xfrm rot="5400000" flipV="1">
              <a:off x="702" y="2977"/>
              <a:ext cx="91" cy="1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sp>
        <p:nvSpPr>
          <p:cNvPr id="94235" name="Line 27"/>
          <p:cNvSpPr>
            <a:spLocks noChangeShapeType="1"/>
          </p:cNvSpPr>
          <p:nvPr/>
        </p:nvSpPr>
        <p:spPr bwMode="auto">
          <a:xfrm flipV="1">
            <a:off x="2424113" y="2995613"/>
            <a:ext cx="0" cy="647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3492500" y="3849688"/>
            <a:ext cx="7699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ES" sz="1200" b="1">
                <a:solidFill>
                  <a:srgbClr val="000000"/>
                </a:solidFill>
              </a:rPr>
              <a:t>Modbus</a:t>
            </a:r>
          </a:p>
          <a:p>
            <a:r>
              <a:rPr lang="es-ES" sz="1200" b="1">
                <a:solidFill>
                  <a:srgbClr val="000000"/>
                </a:solidFill>
              </a:rPr>
              <a:t>Serial</a:t>
            </a:r>
          </a:p>
        </p:txBody>
      </p:sp>
      <p:sp>
        <p:nvSpPr>
          <p:cNvPr id="94237" name="Freeform 29"/>
          <p:cNvSpPr>
            <a:spLocks/>
          </p:cNvSpPr>
          <p:nvPr/>
        </p:nvSpPr>
        <p:spPr bwMode="auto">
          <a:xfrm>
            <a:off x="2347913" y="4271963"/>
            <a:ext cx="495300" cy="144462"/>
          </a:xfrm>
          <a:custGeom>
            <a:avLst/>
            <a:gdLst/>
            <a:ahLst/>
            <a:cxnLst>
              <a:cxn ang="0">
                <a:pos x="325" y="317"/>
              </a:cxn>
              <a:cxn ang="0">
                <a:pos x="53" y="226"/>
              </a:cxn>
              <a:cxn ang="0">
                <a:pos x="8" y="0"/>
              </a:cxn>
            </a:cxnLst>
            <a:rect l="0" t="0" r="r" b="b"/>
            <a:pathLst>
              <a:path w="325" h="317">
                <a:moveTo>
                  <a:pt x="325" y="317"/>
                </a:moveTo>
                <a:cubicBezTo>
                  <a:pt x="215" y="298"/>
                  <a:pt x="106" y="279"/>
                  <a:pt x="53" y="226"/>
                </a:cubicBezTo>
                <a:cubicBezTo>
                  <a:pt x="0" y="173"/>
                  <a:pt x="15" y="0"/>
                  <a:pt x="8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 rot="1110143" flipH="1">
            <a:off x="3217863" y="4483100"/>
            <a:ext cx="484187" cy="82550"/>
            <a:chOff x="2911" y="3287"/>
            <a:chExt cx="287" cy="82"/>
          </a:xfrm>
        </p:grpSpPr>
        <p:sp>
          <p:nvSpPr>
            <p:cNvPr id="94239" name="Arc 31"/>
            <p:cNvSpPr>
              <a:spLocks/>
            </p:cNvSpPr>
            <p:nvPr/>
          </p:nvSpPr>
          <p:spPr bwMode="auto">
            <a:xfrm rot="10800000" flipV="1">
              <a:off x="2911" y="3287"/>
              <a:ext cx="151" cy="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  <p:sp>
          <p:nvSpPr>
            <p:cNvPr id="94240" name="Arc 32"/>
            <p:cNvSpPr>
              <a:spLocks/>
            </p:cNvSpPr>
            <p:nvPr/>
          </p:nvSpPr>
          <p:spPr bwMode="auto">
            <a:xfrm rot="-10800000" flipH="1" flipV="1">
              <a:off x="3047" y="3287"/>
              <a:ext cx="151" cy="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rgbClr val="626469"/>
                </a:solidFill>
              </a:endParaRPr>
            </a:p>
          </p:txBody>
        </p:sp>
      </p:grpSp>
      <p:sp>
        <p:nvSpPr>
          <p:cNvPr id="94241" name="Freeform 33"/>
          <p:cNvSpPr>
            <a:spLocks/>
          </p:cNvSpPr>
          <p:nvPr/>
        </p:nvSpPr>
        <p:spPr bwMode="auto">
          <a:xfrm>
            <a:off x="2055813" y="2914650"/>
            <a:ext cx="1692275" cy="177641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81" y="121"/>
              </a:cxn>
              <a:cxn ang="0">
                <a:pos x="181" y="756"/>
              </a:cxn>
              <a:cxn ang="0">
                <a:pos x="499" y="937"/>
              </a:cxn>
              <a:cxn ang="0">
                <a:pos x="680" y="937"/>
              </a:cxn>
              <a:cxn ang="0">
                <a:pos x="907" y="892"/>
              </a:cxn>
              <a:cxn ang="0">
                <a:pos x="1043" y="982"/>
              </a:cxn>
              <a:cxn ang="0">
                <a:pos x="1043" y="1119"/>
              </a:cxn>
            </a:cxnLst>
            <a:rect l="0" t="0" r="r" b="b"/>
            <a:pathLst>
              <a:path w="1066" h="1119">
                <a:moveTo>
                  <a:pt x="0" y="30"/>
                </a:moveTo>
                <a:cubicBezTo>
                  <a:pt x="75" y="15"/>
                  <a:pt x="151" y="0"/>
                  <a:pt x="181" y="121"/>
                </a:cubicBezTo>
                <a:cubicBezTo>
                  <a:pt x="211" y="242"/>
                  <a:pt x="128" y="620"/>
                  <a:pt x="181" y="756"/>
                </a:cubicBezTo>
                <a:cubicBezTo>
                  <a:pt x="234" y="892"/>
                  <a:pt x="416" y="907"/>
                  <a:pt x="499" y="937"/>
                </a:cubicBezTo>
                <a:cubicBezTo>
                  <a:pt x="582" y="967"/>
                  <a:pt x="612" y="944"/>
                  <a:pt x="680" y="937"/>
                </a:cubicBezTo>
                <a:cubicBezTo>
                  <a:pt x="748" y="930"/>
                  <a:pt x="847" y="884"/>
                  <a:pt x="907" y="892"/>
                </a:cubicBezTo>
                <a:cubicBezTo>
                  <a:pt x="967" y="900"/>
                  <a:pt x="1020" y="944"/>
                  <a:pt x="1043" y="982"/>
                </a:cubicBezTo>
                <a:cubicBezTo>
                  <a:pt x="1066" y="1020"/>
                  <a:pt x="1054" y="1069"/>
                  <a:pt x="1043" y="1119"/>
                </a:cubicBezTo>
              </a:path>
            </a:pathLst>
          </a:custGeom>
          <a:noFill/>
          <a:ln w="28575" cap="flat" cmpd="sng">
            <a:solidFill>
              <a:srgbClr val="CC66F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rgbClr val="626469"/>
              </a:solidFill>
            </a:endParaRPr>
          </a:p>
        </p:txBody>
      </p:sp>
      <p:pic>
        <p:nvPicPr>
          <p:cNvPr id="94242" name="Picture 34" descr="Modicon_PAC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644900"/>
            <a:ext cx="554037" cy="298450"/>
          </a:xfrm>
          <a:prstGeom prst="rect">
            <a:avLst/>
          </a:prstGeom>
          <a:noFill/>
        </p:spPr>
      </p:pic>
      <p:pic>
        <p:nvPicPr>
          <p:cNvPr id="94243" name="Picture 3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2400" y="836712"/>
            <a:ext cx="782637" cy="741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M580 </a:t>
            </a:r>
            <a:r>
              <a:rPr lang="en-US" sz="4000" dirty="0" smtClean="0"/>
              <a:t>RTU</a:t>
            </a:r>
            <a:r>
              <a:rPr lang="ru-RU" sz="4000" dirty="0" smtClean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400" b="1" i="1" dirty="0">
                <a:solidFill>
                  <a:schemeClr val="hlink"/>
                </a:solidFill>
                <a:sym typeface="Wingdings" pitchFamily="2" charset="2"/>
              </a:rPr>
              <a:t> </a:t>
            </a:r>
            <a:r>
              <a:rPr lang="ru-RU" sz="2400" b="1" i="1" dirty="0" smtClean="0">
                <a:solidFill>
                  <a:schemeClr val="hlink"/>
                </a:solidFill>
                <a:sym typeface="Wingdings" pitchFamily="2" charset="2"/>
              </a:rPr>
              <a:t>решение для сегмента </a:t>
            </a:r>
            <a:r>
              <a:rPr lang="en-US" sz="2400" b="1" i="1" dirty="0" smtClean="0">
                <a:solidFill>
                  <a:schemeClr val="hlink"/>
                </a:solidFill>
                <a:sym typeface="Wingdings" pitchFamily="2" charset="2"/>
              </a:rPr>
              <a:t>WWW</a:t>
            </a:r>
            <a:endParaRPr lang="en-US" sz="2400" b="1" i="1" dirty="0">
              <a:solidFill>
                <a:schemeClr val="hlink"/>
              </a:solidFill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b="1" dirty="0" err="1" smtClean="0"/>
              <a:t>Теже</a:t>
            </a:r>
            <a:r>
              <a:rPr lang="ru-RU" sz="1600" b="1" dirty="0" smtClean="0"/>
              <a:t> функции и протоколы </a:t>
            </a:r>
            <a:r>
              <a:rPr lang="en-US" sz="1600" b="1" dirty="0" smtClean="0"/>
              <a:t>, </a:t>
            </a:r>
            <a:r>
              <a:rPr lang="ru-RU" sz="1600" dirty="0" smtClean="0">
                <a:solidFill>
                  <a:schemeClr val="bg2"/>
                </a:solidFill>
              </a:rPr>
              <a:t>что  и в </a:t>
            </a:r>
            <a:r>
              <a:rPr lang="en-US" sz="1600" dirty="0" smtClean="0">
                <a:solidFill>
                  <a:schemeClr val="bg2"/>
                </a:solidFill>
              </a:rPr>
              <a:t>M340 </a:t>
            </a:r>
            <a:r>
              <a:rPr lang="ru-RU" sz="1600" dirty="0" smtClean="0">
                <a:solidFill>
                  <a:schemeClr val="bg2"/>
                </a:solidFill>
              </a:rPr>
              <a:t>с помощью </a:t>
            </a:r>
            <a:r>
              <a:rPr lang="en-US" sz="1600" b="1" dirty="0" smtClean="0"/>
              <a:t>BMXNOR0200H</a:t>
            </a:r>
            <a:endParaRPr lang="en-US" sz="1600" b="1" dirty="0"/>
          </a:p>
          <a:p>
            <a:r>
              <a:rPr lang="ru-RU" sz="1600" b="1" dirty="0" smtClean="0"/>
              <a:t>Упрощение предложения </a:t>
            </a:r>
            <a:r>
              <a:rPr lang="en-GB" sz="1600" dirty="0" smtClean="0">
                <a:solidFill>
                  <a:schemeClr val="bg2"/>
                </a:solidFill>
              </a:rPr>
              <a:t>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ru-RU" sz="1600" dirty="0" smtClean="0">
                <a:solidFill>
                  <a:schemeClr val="bg2"/>
                </a:solidFill>
              </a:rPr>
              <a:t>модуль </a:t>
            </a:r>
            <a:r>
              <a:rPr lang="en-US" sz="1600" dirty="0" smtClean="0">
                <a:solidFill>
                  <a:schemeClr val="bg2"/>
                </a:solidFill>
              </a:rPr>
              <a:t>RTU  </a:t>
            </a:r>
            <a:r>
              <a:rPr lang="ru-RU" sz="1600" dirty="0" smtClean="0">
                <a:solidFill>
                  <a:schemeClr val="bg2"/>
                </a:solidFill>
              </a:rPr>
              <a:t>в шасси </a:t>
            </a:r>
            <a:r>
              <a:rPr lang="en-US" sz="1600" dirty="0" smtClean="0">
                <a:solidFill>
                  <a:schemeClr val="bg2"/>
                </a:solidFill>
              </a:rPr>
              <a:t> X80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GB" sz="1600" b="1" dirty="0" smtClean="0"/>
              <a:t>RTU </a:t>
            </a:r>
            <a:r>
              <a:rPr lang="ru-RU" sz="1600" b="1" dirty="0" smtClean="0"/>
              <a:t>протоколы </a:t>
            </a:r>
            <a:r>
              <a:rPr lang="en-GB" sz="1600" dirty="0" smtClean="0">
                <a:solidFill>
                  <a:schemeClr val="bg2"/>
                </a:solidFill>
              </a:rPr>
              <a:t>(IEC </a:t>
            </a:r>
            <a:r>
              <a:rPr lang="en-GB" sz="1600" dirty="0">
                <a:solidFill>
                  <a:schemeClr val="bg2"/>
                </a:solidFill>
              </a:rPr>
              <a:t>60870-5 101/104, DNP3) </a:t>
            </a:r>
            <a:r>
              <a:rPr lang="ru-RU" sz="1600" dirty="0" smtClean="0">
                <a:solidFill>
                  <a:schemeClr val="bg2"/>
                </a:solidFill>
              </a:rPr>
              <a:t>на уровне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ru-RU" sz="1600" dirty="0" smtClean="0">
                <a:solidFill>
                  <a:schemeClr val="bg2"/>
                </a:solidFill>
              </a:rPr>
              <a:t>прямой обмен данными со </a:t>
            </a:r>
            <a:r>
              <a:rPr lang="en-GB" sz="1600" dirty="0" smtClean="0">
                <a:solidFill>
                  <a:schemeClr val="bg2"/>
                </a:solidFill>
              </a:rPr>
              <a:t>SCADA</a:t>
            </a:r>
            <a:endParaRPr lang="en-GB" sz="1600" dirty="0">
              <a:solidFill>
                <a:schemeClr val="bg2"/>
              </a:solidFill>
            </a:endParaRPr>
          </a:p>
          <a:p>
            <a:r>
              <a:rPr lang="en-US" sz="1600" b="1" dirty="0" smtClean="0"/>
              <a:t>TVDA </a:t>
            </a:r>
            <a:r>
              <a:rPr lang="ru-RU" sz="1600" b="1" dirty="0" smtClean="0"/>
              <a:t>решение </a:t>
            </a:r>
            <a:r>
              <a:rPr lang="ru-RU" sz="1600" dirty="0" smtClean="0">
                <a:solidFill>
                  <a:schemeClr val="bg2"/>
                </a:solidFill>
              </a:rPr>
              <a:t>на оборудование </a:t>
            </a:r>
            <a:r>
              <a:rPr lang="en-GB" sz="1600" dirty="0" smtClean="0">
                <a:solidFill>
                  <a:schemeClr val="bg2"/>
                </a:solidFill>
              </a:rPr>
              <a:t>Schneider </a:t>
            </a:r>
            <a:r>
              <a:rPr lang="en-GB" sz="1600" dirty="0">
                <a:solidFill>
                  <a:schemeClr val="bg2"/>
                </a:solidFill>
              </a:rPr>
              <a:t>RTU </a:t>
            </a:r>
            <a:r>
              <a:rPr lang="en-GB" sz="1600" dirty="0" smtClean="0">
                <a:solidFill>
                  <a:schemeClr val="bg2"/>
                </a:solidFill>
              </a:rPr>
              <a:t>(</a:t>
            </a:r>
            <a:r>
              <a:rPr lang="en-GB" sz="1600" dirty="0" err="1">
                <a:solidFill>
                  <a:schemeClr val="bg2"/>
                </a:solidFill>
              </a:rPr>
              <a:t>ClearSCADA</a:t>
            </a:r>
            <a:r>
              <a:rPr lang="en-GB" sz="1600" dirty="0">
                <a:solidFill>
                  <a:schemeClr val="bg2"/>
                </a:solidFill>
              </a:rPr>
              <a:t>, </a:t>
            </a:r>
            <a:r>
              <a:rPr lang="en-GB" sz="1600" dirty="0" err="1">
                <a:solidFill>
                  <a:schemeClr val="bg2"/>
                </a:solidFill>
              </a:rPr>
              <a:t>Vijeo</a:t>
            </a:r>
            <a:r>
              <a:rPr lang="en-GB" sz="1600" dirty="0">
                <a:solidFill>
                  <a:schemeClr val="bg2"/>
                </a:solidFill>
              </a:rPr>
              <a:t> </a:t>
            </a:r>
            <a:r>
              <a:rPr lang="en-GB" sz="1600" dirty="0" err="1">
                <a:solidFill>
                  <a:schemeClr val="bg2"/>
                </a:solidFill>
              </a:rPr>
              <a:t>Citect</a:t>
            </a:r>
            <a:r>
              <a:rPr lang="en-GB" sz="1600" dirty="0">
                <a:solidFill>
                  <a:schemeClr val="bg2"/>
                </a:solidFill>
              </a:rPr>
              <a:t> SCADA, Trios modems,…)</a:t>
            </a:r>
          </a:p>
          <a:p>
            <a:r>
              <a:rPr lang="ru-RU" sz="1600" b="1" dirty="0" smtClean="0"/>
              <a:t>Возможность работы только в локальном шасси </a:t>
            </a:r>
            <a:r>
              <a:rPr lang="fr-FR" sz="1600" b="1" dirty="0" smtClean="0"/>
              <a:t>M580</a:t>
            </a:r>
            <a:endParaRPr lang="fr-FR" sz="1600" b="1" dirty="0"/>
          </a:p>
          <a:p>
            <a:endParaRPr lang="en-US" sz="1600" dirty="0"/>
          </a:p>
        </p:txBody>
      </p:sp>
      <p:pic>
        <p:nvPicPr>
          <p:cNvPr id="123911" name="Picture 7" descr="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69888"/>
            <a:ext cx="827088" cy="827087"/>
          </a:xfrm>
          <a:prstGeom prst="rect">
            <a:avLst/>
          </a:prstGeom>
          <a:noFill/>
        </p:spPr>
      </p:pic>
      <p:pic>
        <p:nvPicPr>
          <p:cNvPr id="123912" name="Picture 8" descr="BMXNOR0200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89138"/>
            <a:ext cx="822325" cy="1727200"/>
          </a:xfrm>
          <a:prstGeom prst="rect">
            <a:avLst/>
          </a:prstGeom>
          <a:noFill/>
        </p:spPr>
      </p:pic>
      <p:pic>
        <p:nvPicPr>
          <p:cNvPr id="123913" name="Picture 9" descr="0903261414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508500"/>
            <a:ext cx="2333625" cy="1604963"/>
          </a:xfrm>
          <a:prstGeom prst="rect">
            <a:avLst/>
          </a:prstGeom>
          <a:noFill/>
        </p:spPr>
      </p:pic>
      <p:pic>
        <p:nvPicPr>
          <p:cNvPr id="123914" name="Picture 10" descr="aquame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1773238"/>
            <a:ext cx="192405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55" descr="Struxureware_Asset_Operation_Application_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832912"/>
            <a:ext cx="720080" cy="720080"/>
          </a:xfrm>
          <a:prstGeom prst="rect">
            <a:avLst/>
          </a:prstGeom>
        </p:spPr>
      </p:pic>
      <p:pic>
        <p:nvPicPr>
          <p:cNvPr id="5" name="Picture 23" descr="Module alimentation.png"/>
          <p:cNvPicPr>
            <a:picLocks noChangeAspect="1"/>
          </p:cNvPicPr>
          <p:nvPr/>
        </p:nvPicPr>
        <p:blipFill>
          <a:blip r:embed="rId3" cstate="print"/>
          <a:srcRect l="38943" t="21259" r="39594" b="22089"/>
          <a:stretch>
            <a:fillRect/>
          </a:stretch>
        </p:blipFill>
        <p:spPr bwMode="auto">
          <a:xfrm>
            <a:off x="2339752" y="3162090"/>
            <a:ext cx="643348" cy="7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ePAC module 5.png"/>
          <p:cNvPicPr>
            <a:picLocks noChangeAspect="1"/>
          </p:cNvPicPr>
          <p:nvPr/>
        </p:nvPicPr>
        <p:blipFill>
          <a:blip r:embed="rId4" cstate="print"/>
          <a:srcRect l="46031" t="21349" r="43303" b="25134"/>
          <a:stretch>
            <a:fillRect/>
          </a:stretch>
        </p:blipFill>
        <p:spPr bwMode="auto">
          <a:xfrm flipH="1">
            <a:off x="3651244" y="3162104"/>
            <a:ext cx="356344" cy="7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2" descr="NOC V3.png"/>
          <p:cNvPicPr>
            <a:picLocks noChangeAspect="1"/>
          </p:cNvPicPr>
          <p:nvPr/>
        </p:nvPicPr>
        <p:blipFill>
          <a:blip r:embed="rId5" cstate="print"/>
          <a:srcRect l="37253" t="3726" r="42847" b="9538"/>
          <a:stretch>
            <a:fillRect/>
          </a:stretch>
        </p:blipFill>
        <p:spPr bwMode="auto">
          <a:xfrm flipH="1">
            <a:off x="4716016" y="3162103"/>
            <a:ext cx="356343" cy="7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ePAC module 5.png"/>
          <p:cNvPicPr>
            <a:picLocks noChangeAspect="1"/>
          </p:cNvPicPr>
          <p:nvPr/>
        </p:nvPicPr>
        <p:blipFill>
          <a:blip r:embed="rId4" cstate="print"/>
          <a:srcRect l="46031" t="21349" r="43303" b="25134"/>
          <a:stretch>
            <a:fillRect/>
          </a:stretch>
        </p:blipFill>
        <p:spPr bwMode="auto">
          <a:xfrm flipH="1">
            <a:off x="4007587" y="3162104"/>
            <a:ext cx="356344" cy="7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ePAC module 5.png"/>
          <p:cNvPicPr>
            <a:picLocks noChangeAspect="1"/>
          </p:cNvPicPr>
          <p:nvPr/>
        </p:nvPicPr>
        <p:blipFill>
          <a:blip r:embed="rId4" cstate="print"/>
          <a:srcRect l="46031" t="21349" r="43303" b="25134"/>
          <a:stretch>
            <a:fillRect/>
          </a:stretch>
        </p:blipFill>
        <p:spPr bwMode="auto">
          <a:xfrm flipH="1">
            <a:off x="4363931" y="3162104"/>
            <a:ext cx="356344" cy="7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M580 1 prise ethernet.png"/>
          <p:cNvPicPr>
            <a:picLocks noChangeAspect="1"/>
          </p:cNvPicPr>
          <p:nvPr/>
        </p:nvPicPr>
        <p:blipFill>
          <a:blip r:embed="rId6" cstate="print"/>
          <a:srcRect l="44926" t="19412" r="44302" b="24857"/>
          <a:stretch>
            <a:fillRect/>
          </a:stretch>
        </p:blipFill>
        <p:spPr bwMode="auto">
          <a:xfrm>
            <a:off x="3339444" y="3152368"/>
            <a:ext cx="311800" cy="10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" descr="data:image/jpeg;base64,/9j/4AAQSkZJRgABAQAAAQABAAD/2wCEAAkGBxQTERIQEhQUFBQVFBcVFBQWFhUUFBQVFBQWGBQVFBQYHiggGBolHRUVITEhJSkrLi4uFx8zODMsNygtLisBCgoKDg0OFxAQFywcHBwsLCwsLCwuLCwsLCwsLCwsLCwsLCwtLCwsLCwsKywuLCw3LDcsLCwrLCwsLDcrLCwrK//AABEIAOEA4QMBIgACEQEDEQH/xAAcAAABBAMBAAAAAAAAAAAAAAAAAQIDBAUGBwj/xABGEAABAwEEBQkFBAcHBQAAAAABAAIRAwQSITEFBkFRcQcTImGBkaGx8BQjMnLRM0KywRUkUmNzguElNGKDosLxFhdTVLP/xAAXAQEBAQEAAAAAAAAAAAAAAAAAAQID/8QAJhEBAQACAQQCAAcBAAAAAAAAAAECETEDEiFBFFEiMkJSYYGxE//aAAwDAQACEQMRAD8A7ikCVIEAhCEAhCJQCESklAqEkolAqE0vG8JprN3hBIhRe0N/aCb7S3ee4/RBOhQG1Dr7k32sbj4ILKFVNr6j3hJ7Z1eKmza2hVqVpnPBWJVCoQhAIQhAIQhAhTgkKUIBCEIBIEqQIGVal0EnIKA2wbj4BLpD7N3D6LFU60YHrPcs3LVSsmbZ1eM/kmG1HcPFQApSPWCbTdSG0u3+Saah/aPrgEyPWKIU2mznOO0nvKje3/jBPn1ghBC3BMN4Eub0gSJbtG+CrBao3M/5wRBSrh3jhjOGe1S+tiruYHYnPYRgROeKA9zc8QAMRPbIQT+vWCWPWKRrgcvXil9bEUvramx69FL62I9bUAn06pGXcmI9esUF2naAeoqcLFlSU65HXxWtrtkEKKlXB4qWVWghCEAUoSFKEAhCEAkCVNCCvpD7N3D6LDuEyszpD7N3D6LDFsrnlyhWPI4TJ7lZp1QVWTYxw3jwUlRej1iiPWCr0a8x6yVkD1gtIQI9bUk+pQSgWPWCEgPqESgQs79+JTTh/Xan9nmkPYiaRGmM24GZOQBPWE6nVyDsHGThlHGE4N607tKKX1tQiOKS51FEL62I9bFBUtDG/E9g4uAVWrpuzN+K0UB1Go2e5PH2z34z3GRn16CL3rFYN+tljGdoZ2Bx8lUqa+2IYCo9x3Npu8LwAU3Pti9fpz9UbPPrFS0rSR6PmtQOu1I/BQtb+FMDyKQa1V3fZ6PtJ+eWeN0hO6J8np+r/reqdYFSrVNXrZaKr/fWY2cNIuk1L5fIdIOGEYFbUFuXbv08+7HZSlCQpQq2EIQgE0JyaEFfSP2buH5rELMW/wCzdwWHC55coRKgIUQj2zxiOxSUifDsTQnUjj2IKFPT9ItnpgggOZcl7Q4wC5omOBg4ZJKmsNHIXydguOGGGOWWKuWrRFNzCxrWUzscGNMCQSIwziM0tm0SxgDQXAARgbu6TA3kT2q+XCzqcKVn06HkAUapJIuxdiC6ASZw3mJA3qratYqwe5lOwWh8Ei8Zax0GJBjJZ8WNvWcQcSc2mQrCefsuGdn5tNS/TFvd8OjwOt9UHwwS87pU5UbLT4uJ8iVtiFO3+U/4ZXnOtU9k0s7OvZafysLvxNR+gbe749IEfJSaPotrQnafGx923+2pnVCq77S32p3yG5+ZS/8AQdA/HVtNT5qn9FtaE7YfG6f01dmo1ibnSLvmqP8AyKs09WLCMrPTPEF3mqHKPperZrKKtIwedY0nLAzOOzj1Lktr1vtvOFj6zhIBHvJbB+GSDh2lbmEbnQ6f7Y7m3RVBkBtCiP8ALZ5wrDatNuEMbHytC831dPWl95r62Mu6Tnkgx+y4TPUqT9JVHATUggjDad5kDzWuyNTCT09LVdN0W51qQ41G+UqTR+laVYkU6jHkYkNcCQMp4LzJ7W6b3OEmDIyOeEHI/ku18j3MmxXmkOq333yQ3nbpIgOgnDAR1BLjprToFH4hx/JXwFQo/G3tWQUjcBShIUoVAhCEAmhOTQgraTPundnmsSFmNIMmm7hPdisOFzy5AEkpQo6mSyiQJ9EY9irU6uwqzQz7FYLgQTGaAq1Vwc6A7FubZGHHD1K1UWkKCzV2kYOBgweO5TAyiFQhCKEIQgEISOQYDW/RPtdHmTlN7KZMEfmuYu5Nwwhrqk3zAhpwxjacfFdneHROHYFirdbrj6LCMahfBIHQutBmIJOcYJvTWONyuo5vQ5NKZqcy5zyQJvBoH5qzZuTuk5r3FtSaeAEgXvBb7ojS3O1a9O7ApXYd0pdevTIIBGXisrdDoMeYTu+lywuN1Wg2DUCgA1zqZBOYvQczs7Ft+hdBULOS6lTDHFt1xBcZEzGJ3rI8yNwUlH7x9ZKsH0PjHArIKhRPTB/wq/KsaBShIUoVAhCEAmhOTQghtnwP+UrChZq2/Zv+UrCt9dy55XyAJlTJSBR1Mu1Z2iEBWbHn2KuFYsefYkVZtTmtY57zDWgucccAMScMVqNTXzR1Nznio8l2cMdGOcB0LY9YzFjtJ/cVPwFeWrVIIkzt2+pXaSVmR6S1X1ms1qe+lQa8XW84S4Ngi8G4Q47wtmAXJORd4NVxBmLMGniKjZXW1mgQhCgEIQgEhSoQRc3vJK1zWPS9ms9WkK3Oc41rnUyyRAd0XSctm1bK9krV9aNWalpqscyo2m1rLpkmZvEnADr3ouN0wY1+slFz3U6Ti+pF5zqgBMTE3p3lbRqhp722i6tcuAVCwCZwAGJ7ytUbyUUS4ufWDif8DiQeoioPJbjqroanZKTqFJ98B5LiYBBIbhA6se1XUXK23dZgpGZO9bAllMO0b58hs2pGUlnHTb8qvwsfZh7wD/AsirGgUoSFKFQIQhAJAlTQghtnwO+UrWrxpnHFh2gZcVstt+zf8p8lhIkQcRGS55chWOkJlXLtVUtNIyOkwnGB8H9FZLgWgjIrKI1YsearqeyZoo1hP6paf4NT8BXm230KjyQ6owtBw6IZPYBPivSOsp/U7Uf3FT8BXlm2NMwTP0+q74Mx2fkmY0V3tZkLNEkAExUZiYwXUgFyTkXqB1R0GYswB4h7JXXGLN5CQhK9Is0CEIQCEIQC5Nyn65VbLaHULOS18Nc9xxaJYIAacDO9dZXG+U/VWvaLY+rRaXyGiBGENAxJyyVnPkjB6ra0Wu02pjKtZxbmWhrWtPSaMejMYwuz6tgRWjD3gniKVOPAhcg1P1NtdC0MrVGNawYPl9MujPAAnaGrsWr4wrYEe97/AHdPEeHcrlrfhayhTQf93kE8qKP935fRSIks32v+WPNZJY6y/au/ht83LIqxoFKEhShUCEIQCaE5NQVtIVYpuPVHesO36LLaUHuzxCxLfoueXII2HLaqVWiWdJmLdrN2+6ryjrZDisohp1A4SMQrNlzVB9Ig32Z/ebsd1jcVcsT56Q2iUVPpqkX2auwCS6k8AZyS0gCNq4dadQ9I1sDT6M4EtZS7cYK76CoalMzMyP2cF1l0zK0rk91XrWSqXVGBrTRDPiYXF15pJIadsFb9TKiYIEJ1mOB4qew96bKbaqzWAFxjGNuZyVY6Rp49IYdbfqmQtyiVi6mm2DAZ9cjyBVWrrRRa0uc9gje5oHeSFDTPSlWF0VpttZ8Nc0tuySOsi6Q6YIzyWaQChdZWElxa0k7SJUyEEdMRsaB1ADyUkpISoEKawjGYzSoQOsh964jK43zcsgqNj+N3AeZV5ajQKUJClCoEIQgE1OTQgq6S+zPELED6LMaS+zPEeYWHbsXPLkATK2XapQo6uXaspEIKnoZngoApqG3ghWSQhC2gS2cYdqRPYk5GH1wtbaVldVeYa0gnKTE4CdpyXnjTes1epWqltas2m5xLWX3CGzgCGmAu98odh5+xVKIMFzmxOUtkgHuzXm632N7K1SkcSx7mkjES0kEg7sF1kix1jUZxNkaXEuN90kkknHeVyS2u947iV1vUEfqbJEG87DLbuXO2ap2uo5zmUKhAOZbd+LKL0T2Jh72rofIxpQ1DWpOaPd0714AAnpNbBw6R6yV1oOzG5aJyaaLFna5nMmnUum+XES4jmyYMfDJyW9MGfrYueWtsnJSUi17WXW2jYmF9VryL9zowSXQTtOGR7lBsUpFoeheUyjarQ2z0qNQXp6by0DAE5Anco9e9fqlgNJrKTHmo0u6RIiCBszTS6dAQuQaA5S7RaqppudRo4OLQA6XQxxADjImYzhddpk7erxCWWCexfE7gFdVOxZu7FcWooKUJClCoEIQgCmhOTUFbSP2Z7PMLDt9d6zGkT7s9nmFhx671zy5DvXio62Xan+vFMrZdqykQhS0dvBRBS0NvBFZNQ12uJEZbRt2dfFLWOEl10DEnYIzklYQaXslN76jrVTN4ZBwMD+VbYZ2kcMwe2eyVKwrAaB0lZapdTs9Q1C0X3YOGEhuZAnMLPBqStMRrbUaKF5xAa1wc4nIANcSSuF6S16rsrVmUOZFMvIDhTEva1xuOcfvb8V2DlNsL61gdTpiXF7SACQSACSBGZI2LzjaqTm1HMeCHNcWuG0EEgg9cyt4zax2rU621K9mZVqm88udJgDI4ZLktt1gtJc4G0V4nLnHgZ9RXU+T7+4sO9zj4rkHsj3PN1rnY4wCezirhJ5HZ+SPS7azKjIcKlMS8ueXB0mm1pBOXwnDxXTA7wwXOuSXRNKjTe5pc97hFSW3bpaKbrgxxguOOGfUuh0ycZ2lYvLPs9efuVvSFR1tq0nE82x/QbjdykkjKZJxXoFcw5TdFUKrQ+tVp2ciu8c65pc54bfimLuOGe7BXG6WNE5LI9tpDrcezmnrLctp99Zv4Tvx/8KzqLo6wMtzfZrVUrvAfdBpFjCLpvS49uSyXKVbLDTr0Da6Nas4MlrabmsbdvGQ4kzilv4vCub6o6EfaKoLYDKfSeSRgAC7ATJm7sXp0jA4riuq2kbLWqOFmsjaF0VDjXLnkc0/7hIndtiV2pgGIgCEyu0T6O+92eQV9U7CPi4jyVxIoKUJClCoEIQgE0JyaEFfSA92ezzCwgds3R5rYyJWB0jYyxwcMWlw/lzz71zygb68UpAxlQ0Kkgb4k9qm/qssq72QVJZszwUjhOBTbOyD3otLpt0Wa0HdRqH/QV5ZtlpeT0nE7czkvUunv7raP4NT8BXmrSNCq4ljiwtG1rWtkcYld8IkdP5GagdUdBmLK0H5hUEz1rrC5TyP0Q2tVaNlnEmAJN9snBdVBWLyrEa0iaTRs5wTwuvlcK0trBZWV7S0WGm9/OvBqPqOdLm1HXnNEQJO7xXXOVcVP0c/m5m829GdyHX+yCvOVQ9I8VrHEjuWqFrD7Gyq2mymCXQxmDRB3di5zV5Q7a28ym+nTbP3KVNuWWxdB1Ab/AGdTP8TzK4m9nS7Uxm7Vd+5M9Ni003uNR76jftL4AIvc3gAJF2WuOzat9XN+SDQrbPSqPLw51UNJg9Ft26QMh0uniui0tvHvwWbyyevPvKzpqpUtVWzHCnRrVLoEYuJMuJidsQvQS5NykaqNtDhVpmlTqOq1BUfUeKbS0OIbG85neYSWbXFqXJEP1+n8tX/5q5y2D9boj9z5vd/RZTk71dZZ7be9rs9Z4Y8c3ScXOgt+LqU/KbRsJtdJ1sr1WEUx7ulTvlzLz8b5waZ48FdzbTQNR9GVatppvpg3WG89+IaGgElpI2kA4bV6aIgEz1rjupHshc72MWq6LweahYGHouDbwaImDAmM12IAGcNsY47vqmV2ys6OydxHkrqpaP8AvfN+SupFBShIUoVAhCEAmhOTQgVNe2QQcinIQa1bbIaTsPhJaG95kFOpPkd/0Wfq0g4EESFrlroGi6MwGmDGBl39VzyxEydTzHamNcD3p9PMdqzER6wn9UtJ/cVPwFeWLYXTiZnHMxjkCvVWmqZdZq7QJJo1AAMSSWEAALg9bUjSVbA0nXZwlraY8QF3xJY3HkbqA1Hx/wCq0H5r7ZnrXVgFoXJzqzWsjnGowNaaIYIc0kuvAkkNMLfgsXkYbWg+6ZH/AJB3XXLhGlDo1te0X/an1OefIaGNaHc46+G44icBOQC67yr2x9KwOfTMOvht7GQHNcHEEZGF51m9UkmSXSSczvJJzWsSO86omkbCx1Fj20ofdY90uwLr0kbyuZt1zp0wWUtH2Rsum84Oquwy+KO6YXSdRm/2Uz5Kv4nrg1zFMfO1eieTy3irSNRhpdIy5tJpa1t5zMxAxzxxyzK3Vc05HNBPs9Ks+oQDVuENBBuhskS4Hbe8F0elGJG87dyzeUSLz5ysaeNau6yhoDKFWrjtc8uIefl3L0GuOa/6jPr1W1rKwufVe81cQGtJIh2OUkuJx2ZJjrflZWC5GhNuG/mqh8GBLy2f36mN1nb4vqLZ+TjUq02K0urV+bDebcwEPvdIuaZHVgrut+pLbfaxXdaWU2BjWQ0X6nRvGYmM3K+O5duZcnFKsbdQ5q9dvDnCIjm7wvTPZhmvSbgQDkOxaNqtqj7FApVatRhe0ubzTgCbzIdfyAAvFb2ae+e9Mr5YT6MODvnd4OIV5UdFfC753/jKvJGgUoSFKFQIQhAJoTk0IFQhCAUFrszajS12R7wd4U6QhBrFWm6m+Dtc48RGB8FYs75uneJWXtlkFRsGJxg7pWIZTuuDDm0Qe7NcrjpF0KOpSN6Qf5Tl5JzzhIzjBalZdL1Odcy60nAQ4DnS4NBluOMuOzIK7G1hwaInH6lStKpuvTgJxJ359fDDsU7HBoxIGeZAiSqjH6x02upta8NLS+CHRBF10gyuT/8Abak99R7rS0S8uaxjQ4BrnEwcZkYRAXZH1qbsCWvgzEB+Pine1DYHHg1w8TAV3pWraE0e2hZRZWitUAa5t4UqgJDy45kR97esbYeT6ytEex1HYzefUZOUXY5zLbkt758/sO72x4FJNU5NaO1x/wBoUlPLH6D0OKEtaxrGRg0Oc8gyZkkcMiVlwFE2z1jtA4NjzcfJSNsL9rz/AKR5NTQcq/sjAMQY63OjzhT/AKJBxc5x4ueR3TCkZoikDN1pPAeaaGOqGlsFIn+UmfNPFpOyY6mvP5Qsu2zNGxSBgGQCvaMM173fdf3NHmfNKLNVJ+EfzPx7g381mkJ2qrWCiWtgxMkmMsTP5qyhC0ApQkKUIBCEIApoTk0IFQhCAQhCAVa1WUOxyOwqyhBjjYXnN4HBo/OVEND4zzj8d10HvACyyFNJpjhointvO+Zzn/iJUtPRlNuTAOwBXEKmkXs7d35pwpDcO5PQikhEJUIBCEIBCEIBCEIBCEIBCEIApQkKUIBCEIBNCEIFQhCAQhCAQhCAQhCAQhCAQhCAQhCAQhCAQhCAQhCAQhCAQhCAKUIQgEIQg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3131840" y="188640"/>
            <a:ext cx="5616624" cy="6164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3203848" y="188639"/>
            <a:ext cx="5688632" cy="5760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Единый стандарт </a:t>
            </a:r>
            <a:r>
              <a:rPr lang="en-US" sz="32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Ethernet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1133476" y="7937"/>
            <a:ext cx="1165225" cy="1598613"/>
          </a:xfrm>
          <a:custGeom>
            <a:avLst/>
            <a:gdLst/>
            <a:ahLst/>
            <a:cxnLst>
              <a:cxn ang="0">
                <a:pos x="202" y="397"/>
              </a:cxn>
              <a:cxn ang="0">
                <a:pos x="271" y="323"/>
              </a:cxn>
              <a:cxn ang="0">
                <a:pos x="285" y="307"/>
              </a:cxn>
              <a:cxn ang="0">
                <a:pos x="276" y="259"/>
              </a:cxn>
              <a:cxn ang="0">
                <a:pos x="221" y="270"/>
              </a:cxn>
              <a:cxn ang="0">
                <a:pos x="193" y="302"/>
              </a:cxn>
              <a:cxn ang="0">
                <a:pos x="193" y="43"/>
              </a:cxn>
              <a:cxn ang="0">
                <a:pos x="155" y="0"/>
              </a:cxn>
              <a:cxn ang="0">
                <a:pos x="150" y="0"/>
              </a:cxn>
              <a:cxn ang="0">
                <a:pos x="113" y="43"/>
              </a:cxn>
              <a:cxn ang="0">
                <a:pos x="113" y="302"/>
              </a:cxn>
              <a:cxn ang="0">
                <a:pos x="87" y="271"/>
              </a:cxn>
              <a:cxn ang="0">
                <a:pos x="32" y="260"/>
              </a:cxn>
              <a:cxn ang="0">
                <a:pos x="23" y="308"/>
              </a:cxn>
              <a:cxn ang="0">
                <a:pos x="37" y="324"/>
              </a:cxn>
              <a:cxn ang="0">
                <a:pos x="103" y="397"/>
              </a:cxn>
              <a:cxn ang="0">
                <a:pos x="123" y="416"/>
              </a:cxn>
              <a:cxn ang="0">
                <a:pos x="153" y="424"/>
              </a:cxn>
              <a:cxn ang="0">
                <a:pos x="183" y="416"/>
              </a:cxn>
              <a:cxn ang="0">
                <a:pos x="202" y="397"/>
              </a:cxn>
              <a:cxn ang="0">
                <a:pos x="153" y="424"/>
              </a:cxn>
              <a:cxn ang="0">
                <a:pos x="152" y="424"/>
              </a:cxn>
              <a:cxn ang="0">
                <a:pos x="153" y="424"/>
              </a:cxn>
              <a:cxn ang="0">
                <a:pos x="153" y="424"/>
              </a:cxn>
            </a:cxnLst>
            <a:rect l="0" t="0" r="r" b="b"/>
            <a:pathLst>
              <a:path w="308" h="424">
                <a:moveTo>
                  <a:pt x="202" y="397"/>
                </a:moveTo>
                <a:cubicBezTo>
                  <a:pt x="271" y="323"/>
                  <a:pt x="271" y="323"/>
                  <a:pt x="271" y="323"/>
                </a:cubicBezTo>
                <a:cubicBezTo>
                  <a:pt x="285" y="307"/>
                  <a:pt x="285" y="307"/>
                  <a:pt x="285" y="307"/>
                </a:cubicBezTo>
                <a:cubicBezTo>
                  <a:pt x="285" y="307"/>
                  <a:pt x="308" y="282"/>
                  <a:pt x="276" y="259"/>
                </a:cubicBezTo>
                <a:cubicBezTo>
                  <a:pt x="254" y="242"/>
                  <a:pt x="240" y="249"/>
                  <a:pt x="221" y="270"/>
                </a:cubicBezTo>
                <a:cubicBezTo>
                  <a:pt x="214" y="278"/>
                  <a:pt x="204" y="290"/>
                  <a:pt x="193" y="302"/>
                </a:cubicBezTo>
                <a:cubicBezTo>
                  <a:pt x="193" y="43"/>
                  <a:pt x="193" y="43"/>
                  <a:pt x="193" y="43"/>
                </a:cubicBezTo>
                <a:cubicBezTo>
                  <a:pt x="193" y="12"/>
                  <a:pt x="178" y="0"/>
                  <a:pt x="155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28" y="0"/>
                  <a:pt x="113" y="12"/>
                  <a:pt x="113" y="43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03" y="290"/>
                  <a:pt x="94" y="279"/>
                  <a:pt x="87" y="271"/>
                </a:cubicBezTo>
                <a:cubicBezTo>
                  <a:pt x="68" y="251"/>
                  <a:pt x="54" y="243"/>
                  <a:pt x="32" y="260"/>
                </a:cubicBezTo>
                <a:cubicBezTo>
                  <a:pt x="0" y="283"/>
                  <a:pt x="23" y="308"/>
                  <a:pt x="23" y="308"/>
                </a:cubicBezTo>
                <a:cubicBezTo>
                  <a:pt x="37" y="324"/>
                  <a:pt x="37" y="324"/>
                  <a:pt x="37" y="324"/>
                </a:cubicBezTo>
                <a:cubicBezTo>
                  <a:pt x="103" y="397"/>
                  <a:pt x="103" y="397"/>
                  <a:pt x="103" y="397"/>
                </a:cubicBezTo>
                <a:cubicBezTo>
                  <a:pt x="110" y="405"/>
                  <a:pt x="116" y="411"/>
                  <a:pt x="123" y="416"/>
                </a:cubicBezTo>
                <a:cubicBezTo>
                  <a:pt x="130" y="422"/>
                  <a:pt x="140" y="424"/>
                  <a:pt x="153" y="424"/>
                </a:cubicBezTo>
                <a:cubicBezTo>
                  <a:pt x="165" y="424"/>
                  <a:pt x="176" y="422"/>
                  <a:pt x="183" y="416"/>
                </a:cubicBezTo>
                <a:cubicBezTo>
                  <a:pt x="190" y="411"/>
                  <a:pt x="195" y="405"/>
                  <a:pt x="202" y="397"/>
                </a:cubicBezTo>
                <a:close/>
                <a:moveTo>
                  <a:pt x="153" y="424"/>
                </a:moveTo>
                <a:cubicBezTo>
                  <a:pt x="152" y="424"/>
                  <a:pt x="152" y="424"/>
                  <a:pt x="152" y="424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53" y="424"/>
                  <a:pt x="153" y="424"/>
                  <a:pt x="153" y="424"/>
                </a:cubicBezTo>
                <a:close/>
              </a:path>
            </a:pathLst>
          </a:custGeom>
          <a:solidFill>
            <a:srgbClr val="87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71406" y="285728"/>
            <a:ext cx="248437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rgbClr val="87D2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1419" y="323364"/>
            <a:ext cx="205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Концепция </a:t>
            </a:r>
            <a:r>
              <a:rPr lang="en-US" dirty="0" err="1" smtClean="0">
                <a:solidFill>
                  <a:schemeClr val="bg1"/>
                </a:solidFill>
              </a:rPr>
              <a:t>ePAC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2" name="Picture 6" descr="Sepa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6966" y="5096346"/>
            <a:ext cx="504056" cy="657591"/>
          </a:xfrm>
          <a:prstGeom prst="rect">
            <a:avLst/>
          </a:prstGeom>
          <a:noFill/>
        </p:spPr>
      </p:pic>
      <p:pic>
        <p:nvPicPr>
          <p:cNvPr id="36" name="Picture 62" descr="SNAGHTMLcc224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480984"/>
            <a:ext cx="59571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47" descr="SNAGHTMLc56fd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1552992"/>
            <a:ext cx="576064" cy="774145"/>
          </a:xfrm>
          <a:prstGeom prst="rect">
            <a:avLst/>
          </a:prstGeom>
          <a:noFill/>
        </p:spPr>
      </p:pic>
      <p:pic>
        <p:nvPicPr>
          <p:cNvPr id="55" name="Picture 20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6021090"/>
            <a:ext cx="453160" cy="576262"/>
          </a:xfrm>
          <a:prstGeom prst="rect">
            <a:avLst/>
          </a:prstGeom>
          <a:noFill/>
        </p:spPr>
      </p:pic>
      <p:pic>
        <p:nvPicPr>
          <p:cNvPr id="58" name="Image 57" descr="Struxureware_Plant_Operation_Application_Ic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20272" y="1480984"/>
            <a:ext cx="720080" cy="720080"/>
          </a:xfrm>
          <a:prstGeom prst="rect">
            <a:avLst/>
          </a:prstGeom>
        </p:spPr>
      </p:pic>
      <p:pic>
        <p:nvPicPr>
          <p:cNvPr id="59" name="Image 58" descr="Struxureware_Process_Expert_Application_Ico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31432">
            <a:off x="6251589" y="1601595"/>
            <a:ext cx="720080" cy="720080"/>
          </a:xfrm>
          <a:prstGeom prst="rect">
            <a:avLst/>
          </a:prstGeom>
        </p:spPr>
      </p:pic>
      <p:pic>
        <p:nvPicPr>
          <p:cNvPr id="61" name="Image 60" descr="Struxureware_Sustainability_Planning_Function_Ico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60232" y="1120944"/>
            <a:ext cx="576064" cy="5248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1600" y="3140968"/>
            <a:ext cx="648072" cy="67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73" descr="GSM Radi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1032005" flipH="1">
            <a:off x="1986743" y="3122020"/>
            <a:ext cx="232995" cy="238968"/>
          </a:xfrm>
          <a:prstGeom prst="rect">
            <a:avLst/>
          </a:prstGeom>
          <a:noFill/>
        </p:spPr>
      </p:pic>
      <p:sp>
        <p:nvSpPr>
          <p:cNvPr id="94" name="Forme libre 93"/>
          <p:cNvSpPr/>
          <p:nvPr/>
        </p:nvSpPr>
        <p:spPr bwMode="auto">
          <a:xfrm>
            <a:off x="6114377" y="5395696"/>
            <a:ext cx="330925" cy="796834"/>
          </a:xfrm>
          <a:custGeom>
            <a:avLst/>
            <a:gdLst>
              <a:gd name="connsiteX0" fmla="*/ 304799 w 330925"/>
              <a:gd name="connsiteY0" fmla="*/ 0 h 796834"/>
              <a:gd name="connsiteX1" fmla="*/ 4354 w 330925"/>
              <a:gd name="connsiteY1" fmla="*/ 274320 h 796834"/>
              <a:gd name="connsiteX2" fmla="*/ 330925 w 330925"/>
              <a:gd name="connsiteY2" fmla="*/ 796834 h 79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925" h="796834">
                <a:moveTo>
                  <a:pt x="304799" y="0"/>
                </a:moveTo>
                <a:cubicBezTo>
                  <a:pt x="152399" y="70757"/>
                  <a:pt x="0" y="141514"/>
                  <a:pt x="4354" y="274320"/>
                </a:cubicBezTo>
                <a:cubicBezTo>
                  <a:pt x="8708" y="407126"/>
                  <a:pt x="169816" y="601980"/>
                  <a:pt x="330925" y="796834"/>
                </a:cubicBezTo>
              </a:path>
            </a:pathLst>
          </a:cu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01" name="Connecteur droit 100"/>
          <p:cNvCxnSpPr/>
          <p:nvPr/>
        </p:nvCxnSpPr>
        <p:spPr bwMode="auto">
          <a:xfrm>
            <a:off x="3779912" y="2489096"/>
            <a:ext cx="208823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6" name="Connecteur droit 105"/>
          <p:cNvCxnSpPr>
            <a:stCxn id="37" idx="2"/>
          </p:cNvCxnSpPr>
          <p:nvPr/>
        </p:nvCxnSpPr>
        <p:spPr bwMode="auto">
          <a:xfrm rot="5400000">
            <a:off x="4130981" y="2408116"/>
            <a:ext cx="1619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8" name="Connecteur droit 107"/>
          <p:cNvCxnSpPr/>
          <p:nvPr/>
        </p:nvCxnSpPr>
        <p:spPr bwMode="auto">
          <a:xfrm rot="5400000">
            <a:off x="4923069" y="2408116"/>
            <a:ext cx="1619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4" name="Forme libre 123"/>
          <p:cNvSpPr/>
          <p:nvPr/>
        </p:nvSpPr>
        <p:spPr bwMode="auto">
          <a:xfrm>
            <a:off x="5570220" y="1552992"/>
            <a:ext cx="945996" cy="939904"/>
          </a:xfrm>
          <a:custGeom>
            <a:avLst/>
            <a:gdLst>
              <a:gd name="connsiteX0" fmla="*/ 784860 w 784860"/>
              <a:gd name="connsiteY0" fmla="*/ 0 h 815340"/>
              <a:gd name="connsiteX1" fmla="*/ 411480 w 784860"/>
              <a:gd name="connsiteY1" fmla="*/ 190500 h 815340"/>
              <a:gd name="connsiteX2" fmla="*/ 0 w 784860"/>
              <a:gd name="connsiteY2" fmla="*/ 815340 h 81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860" h="815340">
                <a:moveTo>
                  <a:pt x="784860" y="0"/>
                </a:moveTo>
                <a:cubicBezTo>
                  <a:pt x="663575" y="27305"/>
                  <a:pt x="542290" y="54610"/>
                  <a:pt x="411480" y="190500"/>
                </a:cubicBezTo>
                <a:cubicBezTo>
                  <a:pt x="280670" y="326390"/>
                  <a:pt x="0" y="815340"/>
                  <a:pt x="0" y="815340"/>
                </a:cubicBezTo>
              </a:path>
            </a:pathLst>
          </a:cu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28" name="Picture 58" descr="Transmitt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8024" y="6021288"/>
            <a:ext cx="311150" cy="573088"/>
          </a:xfrm>
          <a:prstGeom prst="rect">
            <a:avLst/>
          </a:prstGeom>
          <a:noFill/>
        </p:spPr>
      </p:pic>
      <p:pic>
        <p:nvPicPr>
          <p:cNvPr id="129" name="Picture 48" descr="Power_met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92080" y="6093296"/>
            <a:ext cx="432048" cy="38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Forme libre 129"/>
          <p:cNvSpPr/>
          <p:nvPr/>
        </p:nvSpPr>
        <p:spPr bwMode="auto">
          <a:xfrm>
            <a:off x="5342708" y="5708469"/>
            <a:ext cx="130629" cy="391885"/>
          </a:xfrm>
          <a:custGeom>
            <a:avLst/>
            <a:gdLst>
              <a:gd name="connsiteX0" fmla="*/ 52252 w 130629"/>
              <a:gd name="connsiteY0" fmla="*/ 0 h 391885"/>
              <a:gd name="connsiteX1" fmla="*/ 13063 w 130629"/>
              <a:gd name="connsiteY1" fmla="*/ 169817 h 391885"/>
              <a:gd name="connsiteX2" fmla="*/ 130629 w 130629"/>
              <a:gd name="connsiteY2" fmla="*/ 391885 h 39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9" h="391885">
                <a:moveTo>
                  <a:pt x="52252" y="0"/>
                </a:moveTo>
                <a:cubicBezTo>
                  <a:pt x="26126" y="52251"/>
                  <a:pt x="0" y="104503"/>
                  <a:pt x="13063" y="169817"/>
                </a:cubicBezTo>
                <a:cubicBezTo>
                  <a:pt x="26126" y="235131"/>
                  <a:pt x="130629" y="391885"/>
                  <a:pt x="130629" y="391885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1" name="Forme libre 130"/>
          <p:cNvSpPr/>
          <p:nvPr/>
        </p:nvSpPr>
        <p:spPr bwMode="auto">
          <a:xfrm>
            <a:off x="5003074" y="5708469"/>
            <a:ext cx="89263" cy="365760"/>
          </a:xfrm>
          <a:custGeom>
            <a:avLst/>
            <a:gdLst>
              <a:gd name="connsiteX0" fmla="*/ 65315 w 89263"/>
              <a:gd name="connsiteY0" fmla="*/ 0 h 365760"/>
              <a:gd name="connsiteX1" fmla="*/ 78377 w 89263"/>
              <a:gd name="connsiteY1" fmla="*/ 91440 h 365760"/>
              <a:gd name="connsiteX2" fmla="*/ 0 w 89263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263" h="365760">
                <a:moveTo>
                  <a:pt x="65315" y="0"/>
                </a:moveTo>
                <a:cubicBezTo>
                  <a:pt x="77289" y="15240"/>
                  <a:pt x="89263" y="30480"/>
                  <a:pt x="78377" y="91440"/>
                </a:cubicBezTo>
                <a:cubicBezTo>
                  <a:pt x="67491" y="152400"/>
                  <a:pt x="33745" y="259080"/>
                  <a:pt x="0" y="365760"/>
                </a:cubicBezTo>
              </a:path>
            </a:pathLst>
          </a:cu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43" name="Picture 17" descr="ePAC module 5.png"/>
          <p:cNvPicPr>
            <a:picLocks noChangeAspect="1"/>
          </p:cNvPicPr>
          <p:nvPr/>
        </p:nvPicPr>
        <p:blipFill>
          <a:blip r:embed="rId4" cstate="print"/>
          <a:srcRect l="46031" t="21349" r="43303" b="25134"/>
          <a:stretch>
            <a:fillRect/>
          </a:stretch>
        </p:blipFill>
        <p:spPr bwMode="auto">
          <a:xfrm flipH="1">
            <a:off x="2199432" y="4881731"/>
            <a:ext cx="356344" cy="7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17" descr="ePAC module 5.png"/>
          <p:cNvPicPr>
            <a:picLocks noChangeAspect="1"/>
          </p:cNvPicPr>
          <p:nvPr/>
        </p:nvPicPr>
        <p:blipFill>
          <a:blip r:embed="rId4" cstate="print"/>
          <a:srcRect l="46031" t="21349" r="43303" b="25134"/>
          <a:stretch>
            <a:fillRect/>
          </a:stretch>
        </p:blipFill>
        <p:spPr bwMode="auto">
          <a:xfrm flipH="1">
            <a:off x="2555776" y="4881731"/>
            <a:ext cx="356344" cy="7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6" name="Connecteur droit 115"/>
          <p:cNvCxnSpPr>
            <a:stCxn id="5" idx="3"/>
            <a:endCxn id="62" idx="1"/>
          </p:cNvCxnSpPr>
          <p:nvPr/>
        </p:nvCxnSpPr>
        <p:spPr bwMode="auto">
          <a:xfrm>
            <a:off x="2983100" y="3551856"/>
            <a:ext cx="2449299" cy="13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4" name="Connecteur droit 63"/>
          <p:cNvCxnSpPr/>
          <p:nvPr/>
        </p:nvCxnSpPr>
        <p:spPr bwMode="auto">
          <a:xfrm>
            <a:off x="0" y="4293096"/>
            <a:ext cx="914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2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65" name="Forme libre 64"/>
          <p:cNvSpPr/>
          <p:nvPr/>
        </p:nvSpPr>
        <p:spPr bwMode="auto">
          <a:xfrm>
            <a:off x="4495800" y="2492897"/>
            <a:ext cx="415834" cy="955698"/>
          </a:xfrm>
          <a:custGeom>
            <a:avLst/>
            <a:gdLst>
              <a:gd name="connsiteX0" fmla="*/ 37011 w 415834"/>
              <a:gd name="connsiteY0" fmla="*/ 0 h 757645"/>
              <a:gd name="connsiteX1" fmla="*/ 63137 w 415834"/>
              <a:gd name="connsiteY1" fmla="*/ 274320 h 757645"/>
              <a:gd name="connsiteX2" fmla="*/ 415834 w 415834"/>
              <a:gd name="connsiteY2" fmla="*/ 757645 h 75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834" h="757645">
                <a:moveTo>
                  <a:pt x="37011" y="0"/>
                </a:moveTo>
                <a:cubicBezTo>
                  <a:pt x="18505" y="74023"/>
                  <a:pt x="0" y="148046"/>
                  <a:pt x="63137" y="274320"/>
                </a:cubicBezTo>
                <a:cubicBezTo>
                  <a:pt x="126274" y="400594"/>
                  <a:pt x="271054" y="579119"/>
                  <a:pt x="415834" y="757645"/>
                </a:cubicBezTo>
              </a:path>
            </a:pathLst>
          </a:cu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796136" y="23488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«Верхний» уровень</a:t>
            </a:r>
            <a:endParaRPr lang="en-US" dirty="0"/>
          </a:p>
        </p:txBody>
      </p:sp>
      <p:sp>
        <p:nvSpPr>
          <p:cNvPr id="66" name="ZoneTexte 65"/>
          <p:cNvSpPr txBox="1"/>
          <p:nvPr/>
        </p:nvSpPr>
        <p:spPr>
          <a:xfrm>
            <a:off x="5868144" y="42838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«Нижний уровень»</a:t>
            </a:r>
            <a:endParaRPr lang="en-US" dirty="0"/>
          </a:p>
        </p:txBody>
      </p:sp>
      <p:sp>
        <p:nvSpPr>
          <p:cNvPr id="67" name="ZoneTexte 66"/>
          <p:cNvSpPr txBox="1"/>
          <p:nvPr/>
        </p:nvSpPr>
        <p:spPr>
          <a:xfrm>
            <a:off x="5796136" y="33477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«Средний уровень»</a:t>
            </a:r>
            <a:endParaRPr lang="en-US" dirty="0"/>
          </a:p>
        </p:txBody>
      </p:sp>
      <p:cxnSp>
        <p:nvCxnSpPr>
          <p:cNvPr id="68" name="Connecteur droit 67"/>
          <p:cNvCxnSpPr/>
          <p:nvPr/>
        </p:nvCxnSpPr>
        <p:spPr bwMode="auto">
          <a:xfrm>
            <a:off x="-36512" y="4293096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necteur droit 68"/>
          <p:cNvCxnSpPr/>
          <p:nvPr/>
        </p:nvCxnSpPr>
        <p:spPr bwMode="auto">
          <a:xfrm>
            <a:off x="36512" y="2996952"/>
            <a:ext cx="914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2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Connecteur droit 69"/>
          <p:cNvCxnSpPr/>
          <p:nvPr/>
        </p:nvCxnSpPr>
        <p:spPr bwMode="auto">
          <a:xfrm>
            <a:off x="0" y="2996952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necteur droit avec flèche 71"/>
          <p:cNvCxnSpPr/>
          <p:nvPr/>
        </p:nvCxnSpPr>
        <p:spPr bwMode="auto">
          <a:xfrm rot="16200000" flipH="1">
            <a:off x="6372200" y="3717032"/>
            <a:ext cx="4680520" cy="7200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arrow" w="sm" len="sm"/>
            <a:tailEnd type="arrow"/>
          </a:ln>
          <a:effectLst/>
        </p:spPr>
      </p:cxnSp>
      <p:sp>
        <p:nvSpPr>
          <p:cNvPr id="137" name="Rectangle à coins arrondis 136"/>
          <p:cNvSpPr/>
          <p:nvPr/>
        </p:nvSpPr>
        <p:spPr bwMode="auto">
          <a:xfrm>
            <a:off x="5220072" y="3717032"/>
            <a:ext cx="2952328" cy="936104"/>
          </a:xfrm>
          <a:prstGeom prst="roundRect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10" name="Picture 6" descr="Sepa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725144"/>
            <a:ext cx="504056" cy="657591"/>
          </a:xfrm>
          <a:prstGeom prst="rect">
            <a:avLst/>
          </a:prstGeom>
          <a:noFill/>
        </p:spPr>
      </p:pic>
      <p:pic>
        <p:nvPicPr>
          <p:cNvPr id="111" name="Picture 18" descr="TeSys_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76056" y="4365104"/>
            <a:ext cx="593306" cy="432048"/>
          </a:xfrm>
          <a:prstGeom prst="rect">
            <a:avLst/>
          </a:prstGeom>
          <a:noFill/>
        </p:spPr>
      </p:pic>
      <p:pic>
        <p:nvPicPr>
          <p:cNvPr id="62" name="Picture 32" descr="NOC V3.png"/>
          <p:cNvPicPr>
            <a:picLocks noChangeAspect="1"/>
          </p:cNvPicPr>
          <p:nvPr/>
        </p:nvPicPr>
        <p:blipFill>
          <a:blip r:embed="rId5" cstate="print"/>
          <a:srcRect l="37253" t="3726" r="42847" b="9538"/>
          <a:stretch>
            <a:fillRect/>
          </a:stretch>
        </p:blipFill>
        <p:spPr bwMode="auto">
          <a:xfrm flipH="1">
            <a:off x="5076056" y="3162103"/>
            <a:ext cx="356343" cy="7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à coins arrondis 38"/>
          <p:cNvSpPr/>
          <p:nvPr/>
        </p:nvSpPr>
        <p:spPr bwMode="auto">
          <a:xfrm>
            <a:off x="1403648" y="4088472"/>
            <a:ext cx="3312368" cy="1788800"/>
          </a:xfrm>
          <a:prstGeom prst="roundRect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0" name="Picture 21" descr="ePAC module 2.png"/>
          <p:cNvPicPr>
            <a:picLocks noChangeAspect="1"/>
          </p:cNvPicPr>
          <p:nvPr/>
        </p:nvPicPr>
        <p:blipFill>
          <a:blip r:embed="rId19" cstate="print"/>
          <a:srcRect l="43568" t="21811" r="45317" b="18951"/>
          <a:stretch>
            <a:fillRect/>
          </a:stretch>
        </p:blipFill>
        <p:spPr bwMode="auto">
          <a:xfrm>
            <a:off x="2983101" y="3152368"/>
            <a:ext cx="356343" cy="1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92377" y="3982649"/>
            <a:ext cx="243519" cy="21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383987" y="3654425"/>
            <a:ext cx="227909" cy="12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26"/>
          <p:cNvGrpSpPr/>
          <p:nvPr/>
        </p:nvGrpSpPr>
        <p:grpSpPr>
          <a:xfrm>
            <a:off x="1215792" y="4880560"/>
            <a:ext cx="979945" cy="785866"/>
            <a:chOff x="1215792" y="4880560"/>
            <a:chExt cx="979945" cy="785866"/>
          </a:xfrm>
        </p:grpSpPr>
        <p:pic>
          <p:nvPicPr>
            <p:cNvPr id="21" name="Picture 31" descr="CRA V3.png"/>
            <p:cNvPicPr>
              <a:picLocks noChangeAspect="1"/>
            </p:cNvPicPr>
            <p:nvPr/>
          </p:nvPicPr>
          <p:blipFill>
            <a:blip r:embed="rId22" cstate="print"/>
            <a:srcRect l="37383" t="3357" r="43236" b="9724"/>
            <a:stretch>
              <a:fillRect/>
            </a:stretch>
          </p:blipFill>
          <p:spPr bwMode="auto">
            <a:xfrm>
              <a:off x="1215792" y="4880560"/>
              <a:ext cx="270234" cy="785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7" descr="ePAC module 5.png"/>
            <p:cNvPicPr>
              <a:picLocks noChangeAspect="1"/>
            </p:cNvPicPr>
            <p:nvPr/>
          </p:nvPicPr>
          <p:blipFill>
            <a:blip r:embed="rId4" cstate="print"/>
            <a:srcRect l="46031" t="21349" r="43303" b="25134"/>
            <a:stretch>
              <a:fillRect/>
            </a:stretch>
          </p:blipFill>
          <p:spPr bwMode="auto">
            <a:xfrm flipH="1">
              <a:off x="1483050" y="4880560"/>
              <a:ext cx="356344" cy="77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 descr="ePAC module 5.png"/>
            <p:cNvPicPr>
              <a:picLocks noChangeAspect="1"/>
            </p:cNvPicPr>
            <p:nvPr/>
          </p:nvPicPr>
          <p:blipFill>
            <a:blip r:embed="rId4" cstate="print"/>
            <a:srcRect l="46031" t="21349" r="43303" b="25134"/>
            <a:stretch>
              <a:fillRect/>
            </a:stretch>
          </p:blipFill>
          <p:spPr bwMode="auto">
            <a:xfrm flipH="1">
              <a:off x="1839393" y="4881731"/>
              <a:ext cx="356344" cy="77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255140" y="5167756"/>
              <a:ext cx="227909" cy="12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Forme libre 46"/>
          <p:cNvSpPr/>
          <p:nvPr/>
        </p:nvSpPr>
        <p:spPr bwMode="auto">
          <a:xfrm>
            <a:off x="416713" y="4729918"/>
            <a:ext cx="953589" cy="455023"/>
          </a:xfrm>
          <a:custGeom>
            <a:avLst/>
            <a:gdLst>
              <a:gd name="connsiteX0" fmla="*/ 953589 w 953589"/>
              <a:gd name="connsiteY0" fmla="*/ 455023 h 455023"/>
              <a:gd name="connsiteX1" fmla="*/ 666206 w 953589"/>
              <a:gd name="connsiteY1" fmla="*/ 50074 h 455023"/>
              <a:gd name="connsiteX2" fmla="*/ 0 w 953589"/>
              <a:gd name="connsiteY2" fmla="*/ 154577 h 4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589" h="455023">
                <a:moveTo>
                  <a:pt x="953589" y="455023"/>
                </a:moveTo>
                <a:cubicBezTo>
                  <a:pt x="889363" y="277585"/>
                  <a:pt x="825138" y="100148"/>
                  <a:pt x="666206" y="50074"/>
                </a:cubicBezTo>
                <a:cubicBezTo>
                  <a:pt x="507275" y="0"/>
                  <a:pt x="0" y="154577"/>
                  <a:pt x="0" y="154577"/>
                </a:cubicBezTo>
              </a:path>
            </a:pathLst>
          </a:cu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34" name="Picture 32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69488" y="4653136"/>
            <a:ext cx="730104" cy="5760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5589240"/>
            <a:ext cx="432048" cy="6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5589240"/>
            <a:ext cx="432048" cy="6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125"/>
          <p:cNvGrpSpPr/>
          <p:nvPr/>
        </p:nvGrpSpPr>
        <p:grpSpPr>
          <a:xfrm>
            <a:off x="4579229" y="4928525"/>
            <a:ext cx="979945" cy="798509"/>
            <a:chOff x="4579229" y="4928525"/>
            <a:chExt cx="979945" cy="798509"/>
          </a:xfrm>
        </p:grpSpPr>
        <p:pic>
          <p:nvPicPr>
            <p:cNvPr id="41" name="Picture 31" descr="CRA V3.png"/>
            <p:cNvPicPr>
              <a:picLocks noChangeAspect="1"/>
            </p:cNvPicPr>
            <p:nvPr/>
          </p:nvPicPr>
          <p:blipFill>
            <a:blip r:embed="rId22" cstate="print"/>
            <a:srcRect l="37383" t="3357" r="43236" b="9724"/>
            <a:stretch>
              <a:fillRect/>
            </a:stretch>
          </p:blipFill>
          <p:spPr bwMode="auto">
            <a:xfrm>
              <a:off x="4579229" y="4941168"/>
              <a:ext cx="270234" cy="785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7" descr="ePAC module 5.png"/>
            <p:cNvPicPr>
              <a:picLocks noChangeAspect="1"/>
            </p:cNvPicPr>
            <p:nvPr/>
          </p:nvPicPr>
          <p:blipFill>
            <a:blip r:embed="rId4" cstate="print"/>
            <a:srcRect l="46031" t="21349" r="43303" b="25134"/>
            <a:stretch>
              <a:fillRect/>
            </a:stretch>
          </p:blipFill>
          <p:spPr bwMode="auto">
            <a:xfrm flipH="1">
              <a:off x="4846487" y="4928525"/>
              <a:ext cx="356344" cy="77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7" descr="ePAC module 5.png"/>
            <p:cNvPicPr>
              <a:picLocks noChangeAspect="1"/>
            </p:cNvPicPr>
            <p:nvPr/>
          </p:nvPicPr>
          <p:blipFill>
            <a:blip r:embed="rId4" cstate="print"/>
            <a:srcRect l="46031" t="21349" r="43303" b="25134"/>
            <a:stretch>
              <a:fillRect/>
            </a:stretch>
          </p:blipFill>
          <p:spPr bwMode="auto">
            <a:xfrm flipH="1">
              <a:off x="5202830" y="4928525"/>
              <a:ext cx="356344" cy="77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618577" y="5215721"/>
              <a:ext cx="227909" cy="12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8" name="Forme libre 137"/>
          <p:cNvSpPr/>
          <p:nvPr/>
        </p:nvSpPr>
        <p:spPr bwMode="auto">
          <a:xfrm>
            <a:off x="4728754" y="4957354"/>
            <a:ext cx="1685109" cy="359229"/>
          </a:xfrm>
          <a:custGeom>
            <a:avLst/>
            <a:gdLst>
              <a:gd name="connsiteX0" fmla="*/ 0 w 1685109"/>
              <a:gd name="connsiteY0" fmla="*/ 359229 h 359229"/>
              <a:gd name="connsiteX1" fmla="*/ 326572 w 1685109"/>
              <a:gd name="connsiteY1" fmla="*/ 71846 h 359229"/>
              <a:gd name="connsiteX2" fmla="*/ 1123406 w 1685109"/>
              <a:gd name="connsiteY2" fmla="*/ 32657 h 359229"/>
              <a:gd name="connsiteX3" fmla="*/ 1685109 w 1685109"/>
              <a:gd name="connsiteY3" fmla="*/ 267789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109" h="359229">
                <a:moveTo>
                  <a:pt x="0" y="359229"/>
                </a:moveTo>
                <a:cubicBezTo>
                  <a:pt x="69669" y="242752"/>
                  <a:pt x="139338" y="126275"/>
                  <a:pt x="326572" y="71846"/>
                </a:cubicBezTo>
                <a:cubicBezTo>
                  <a:pt x="513806" y="17417"/>
                  <a:pt x="896983" y="0"/>
                  <a:pt x="1123406" y="32657"/>
                </a:cubicBezTo>
                <a:cubicBezTo>
                  <a:pt x="1349829" y="65314"/>
                  <a:pt x="1517469" y="166551"/>
                  <a:pt x="1685109" y="267789"/>
                </a:cubicBezTo>
              </a:path>
            </a:pathLst>
          </a:cu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24" grpId="0" animBg="1"/>
      <p:bldP spid="130" grpId="0" animBg="1"/>
      <p:bldP spid="131" grpId="0" animBg="1"/>
      <p:bldP spid="65" grpId="0" animBg="1"/>
      <p:bldP spid="63" grpId="0"/>
      <p:bldP spid="66" grpId="0"/>
      <p:bldP spid="67" grpId="0"/>
      <p:bldP spid="137" grpId="0" animBg="1"/>
      <p:bldP spid="39" grpId="0" animBg="1"/>
      <p:bldP spid="47" grpId="0" animBg="1"/>
      <p:bldP spid="1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à coins arrondis 47"/>
          <p:cNvSpPr/>
          <p:nvPr/>
        </p:nvSpPr>
        <p:spPr>
          <a:xfrm>
            <a:off x="2088232" y="5085184"/>
            <a:ext cx="2339752" cy="12961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7092280" y="3573016"/>
            <a:ext cx="1763688" cy="12961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7092280" y="5112568"/>
            <a:ext cx="1728192" cy="12687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2088232" y="3573016"/>
            <a:ext cx="2339752" cy="12961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3712" y="2249489"/>
            <a:ext cx="2458616" cy="11795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FR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Сокращение</a:t>
            </a:r>
            <a:r>
              <a:rPr lang="fr-FR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None/>
            </a:pP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fr-FR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fr-F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fr-FR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313184" y="5196333"/>
            <a:ext cx="2458616" cy="1112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Сохранение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недель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144016" y="3684165"/>
            <a:ext cx="2458616" cy="111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Миграция</a:t>
            </a:r>
            <a:endParaRPr lang="fr-FR" sz="16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3а</a:t>
            </a:r>
            <a:r>
              <a:rPr lang="fr-FR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мин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4608512" y="3639541"/>
            <a:ext cx="2458616" cy="1229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cs typeface="Arial" pitchFamily="34" charset="0"/>
              </a:rPr>
              <a:t>Мониторинг и диагностика </a:t>
            </a:r>
            <a:r>
              <a:rPr lang="ru-RU" sz="17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 режиме реального времени</a:t>
            </a:r>
            <a:endParaRPr lang="en-US" sz="17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4860032" y="5085184"/>
            <a:ext cx="266429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cs typeface="Arial" pitchFamily="34" charset="0"/>
              </a:rPr>
              <a:t>Нулевая</a:t>
            </a:r>
            <a:endParaRPr lang="fr-FR" b="1" dirty="0" smtClean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Потеря</a:t>
            </a:r>
            <a:endParaRPr lang="en-US" sz="16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производительности</a:t>
            </a:r>
            <a:endParaRPr lang="fr-FR" sz="16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age 24" descr="PF122526C_conf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412776"/>
            <a:ext cx="3727409" cy="2060429"/>
          </a:xfrm>
          <a:prstGeom prst="rect">
            <a:avLst/>
          </a:prstGeom>
        </p:spPr>
      </p:pic>
      <p:sp>
        <p:nvSpPr>
          <p:cNvPr id="30" name="Rectangle à coins arrondis 29"/>
          <p:cNvSpPr/>
          <p:nvPr/>
        </p:nvSpPr>
        <p:spPr>
          <a:xfrm>
            <a:off x="432048" y="2060848"/>
            <a:ext cx="3995936" cy="126876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432048" y="3573016"/>
            <a:ext cx="3995936" cy="126876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432048" y="5085184"/>
            <a:ext cx="3995936" cy="126876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4824536" y="3573016"/>
            <a:ext cx="3995936" cy="1296144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4824536" y="5112568"/>
            <a:ext cx="3995936" cy="126876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2088232" y="2060848"/>
            <a:ext cx="2339752" cy="12961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32248" y="2150096"/>
            <a:ext cx="2339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Времени прокладки кабелей</a:t>
            </a:r>
            <a:endParaRPr lang="fr-FR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Благодаря полностью интегрированным решениям и устройства 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Ethernet</a:t>
            </a:r>
            <a:endParaRPr lang="fr-FR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4744" y="3645024"/>
            <a:ext cx="2411760" cy="52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Устаревших архитектур </a:t>
            </a:r>
            <a:endParaRPr lang="fr-FR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 новый</a:t>
            </a:r>
            <a:r>
              <a:rPr lang="fr-FR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Modicon</a:t>
            </a:r>
            <a:r>
              <a:rPr lang="fr-FR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M580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88232" y="5151709"/>
            <a:ext cx="2411760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Времени разработки</a:t>
            </a:r>
            <a:r>
              <a:rPr lang="fr-FR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Благодаря решению по 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Time stamping</a:t>
            </a:r>
            <a:endParaRPr lang="fr-FR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48264" y="3717032"/>
            <a:ext cx="1584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С помощью вашего </a:t>
            </a:r>
            <a:r>
              <a:rPr lang="ru-RU" sz="1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сматрфона</a:t>
            </a:r>
            <a:endParaRPr lang="fr-FR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92280" y="5157192"/>
            <a:ext cx="1800200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 изменении приложений</a:t>
            </a:r>
            <a:endParaRPr lang="fr-FR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Благодаря 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COOFT</a:t>
            </a:r>
            <a:endParaRPr lang="fr-FR" sz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3347864" y="436300"/>
            <a:ext cx="5544616" cy="6164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solidFill>
                <a:srgbClr val="626469"/>
              </a:solidFill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3419872" y="404664"/>
            <a:ext cx="5472608" cy="6480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000" b="1" kern="0" dirty="0" smtClean="0">
                <a:solidFill>
                  <a:srgbClr val="FFFFFF"/>
                </a:solidFill>
                <a:latin typeface="Arial"/>
              </a:rPr>
              <a:t>Прорыв в эффективности</a:t>
            </a:r>
            <a:endParaRPr lang="en-US" sz="3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Freeform 5"/>
          <p:cNvSpPr>
            <a:spLocks noEditPoints="1"/>
          </p:cNvSpPr>
          <p:nvPr/>
        </p:nvSpPr>
        <p:spPr bwMode="auto">
          <a:xfrm>
            <a:off x="1133476" y="7937"/>
            <a:ext cx="1165225" cy="1598613"/>
          </a:xfrm>
          <a:custGeom>
            <a:avLst/>
            <a:gdLst/>
            <a:ahLst/>
            <a:cxnLst>
              <a:cxn ang="0">
                <a:pos x="202" y="397"/>
              </a:cxn>
              <a:cxn ang="0">
                <a:pos x="271" y="323"/>
              </a:cxn>
              <a:cxn ang="0">
                <a:pos x="285" y="307"/>
              </a:cxn>
              <a:cxn ang="0">
                <a:pos x="276" y="259"/>
              </a:cxn>
              <a:cxn ang="0">
                <a:pos x="221" y="270"/>
              </a:cxn>
              <a:cxn ang="0">
                <a:pos x="193" y="302"/>
              </a:cxn>
              <a:cxn ang="0">
                <a:pos x="193" y="43"/>
              </a:cxn>
              <a:cxn ang="0">
                <a:pos x="155" y="0"/>
              </a:cxn>
              <a:cxn ang="0">
                <a:pos x="150" y="0"/>
              </a:cxn>
              <a:cxn ang="0">
                <a:pos x="113" y="43"/>
              </a:cxn>
              <a:cxn ang="0">
                <a:pos x="113" y="302"/>
              </a:cxn>
              <a:cxn ang="0">
                <a:pos x="87" y="271"/>
              </a:cxn>
              <a:cxn ang="0">
                <a:pos x="32" y="260"/>
              </a:cxn>
              <a:cxn ang="0">
                <a:pos x="23" y="308"/>
              </a:cxn>
              <a:cxn ang="0">
                <a:pos x="37" y="324"/>
              </a:cxn>
              <a:cxn ang="0">
                <a:pos x="103" y="397"/>
              </a:cxn>
              <a:cxn ang="0">
                <a:pos x="123" y="416"/>
              </a:cxn>
              <a:cxn ang="0">
                <a:pos x="153" y="424"/>
              </a:cxn>
              <a:cxn ang="0">
                <a:pos x="183" y="416"/>
              </a:cxn>
              <a:cxn ang="0">
                <a:pos x="202" y="397"/>
              </a:cxn>
              <a:cxn ang="0">
                <a:pos x="153" y="424"/>
              </a:cxn>
              <a:cxn ang="0">
                <a:pos x="152" y="424"/>
              </a:cxn>
              <a:cxn ang="0">
                <a:pos x="153" y="424"/>
              </a:cxn>
              <a:cxn ang="0">
                <a:pos x="153" y="424"/>
              </a:cxn>
            </a:cxnLst>
            <a:rect l="0" t="0" r="r" b="b"/>
            <a:pathLst>
              <a:path w="308" h="424">
                <a:moveTo>
                  <a:pt x="202" y="397"/>
                </a:moveTo>
                <a:cubicBezTo>
                  <a:pt x="271" y="323"/>
                  <a:pt x="271" y="323"/>
                  <a:pt x="271" y="323"/>
                </a:cubicBezTo>
                <a:cubicBezTo>
                  <a:pt x="285" y="307"/>
                  <a:pt x="285" y="307"/>
                  <a:pt x="285" y="307"/>
                </a:cubicBezTo>
                <a:cubicBezTo>
                  <a:pt x="285" y="307"/>
                  <a:pt x="308" y="282"/>
                  <a:pt x="276" y="259"/>
                </a:cubicBezTo>
                <a:cubicBezTo>
                  <a:pt x="254" y="242"/>
                  <a:pt x="240" y="249"/>
                  <a:pt x="221" y="270"/>
                </a:cubicBezTo>
                <a:cubicBezTo>
                  <a:pt x="214" y="278"/>
                  <a:pt x="204" y="290"/>
                  <a:pt x="193" y="302"/>
                </a:cubicBezTo>
                <a:cubicBezTo>
                  <a:pt x="193" y="43"/>
                  <a:pt x="193" y="43"/>
                  <a:pt x="193" y="43"/>
                </a:cubicBezTo>
                <a:cubicBezTo>
                  <a:pt x="193" y="12"/>
                  <a:pt x="178" y="0"/>
                  <a:pt x="155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28" y="0"/>
                  <a:pt x="113" y="12"/>
                  <a:pt x="113" y="43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03" y="290"/>
                  <a:pt x="94" y="279"/>
                  <a:pt x="87" y="271"/>
                </a:cubicBezTo>
                <a:cubicBezTo>
                  <a:pt x="68" y="251"/>
                  <a:pt x="54" y="243"/>
                  <a:pt x="32" y="260"/>
                </a:cubicBezTo>
                <a:cubicBezTo>
                  <a:pt x="0" y="283"/>
                  <a:pt x="23" y="308"/>
                  <a:pt x="23" y="308"/>
                </a:cubicBezTo>
                <a:cubicBezTo>
                  <a:pt x="37" y="324"/>
                  <a:pt x="37" y="324"/>
                  <a:pt x="37" y="324"/>
                </a:cubicBezTo>
                <a:cubicBezTo>
                  <a:pt x="103" y="397"/>
                  <a:pt x="103" y="397"/>
                  <a:pt x="103" y="397"/>
                </a:cubicBezTo>
                <a:cubicBezTo>
                  <a:pt x="110" y="405"/>
                  <a:pt x="116" y="411"/>
                  <a:pt x="123" y="416"/>
                </a:cubicBezTo>
                <a:cubicBezTo>
                  <a:pt x="130" y="422"/>
                  <a:pt x="140" y="424"/>
                  <a:pt x="153" y="424"/>
                </a:cubicBezTo>
                <a:cubicBezTo>
                  <a:pt x="165" y="424"/>
                  <a:pt x="176" y="422"/>
                  <a:pt x="183" y="416"/>
                </a:cubicBezTo>
                <a:cubicBezTo>
                  <a:pt x="190" y="411"/>
                  <a:pt x="195" y="405"/>
                  <a:pt x="202" y="397"/>
                </a:cubicBezTo>
                <a:close/>
                <a:moveTo>
                  <a:pt x="153" y="424"/>
                </a:moveTo>
                <a:cubicBezTo>
                  <a:pt x="152" y="424"/>
                  <a:pt x="152" y="424"/>
                  <a:pt x="152" y="424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53" y="424"/>
                  <a:pt x="153" y="424"/>
                  <a:pt x="153" y="424"/>
                </a:cubicBezTo>
                <a:close/>
              </a:path>
            </a:pathLst>
          </a:custGeom>
          <a:solidFill>
            <a:srgbClr val="87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626469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71406" y="285728"/>
            <a:ext cx="248437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rgbClr val="87D2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solidFill>
                <a:srgbClr val="62646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7544" y="323364"/>
            <a:ext cx="20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Выгоды клиентов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47" grpId="0" animBg="1"/>
      <p:bldP spid="3" grpId="0" build="p"/>
      <p:bldP spid="21" grpId="0"/>
      <p:bldP spid="22" grpId="0"/>
      <p:bldP spid="23" grpId="0"/>
      <p:bldP spid="24" grpId="0"/>
      <p:bldP spid="3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16" grpId="0"/>
      <p:bldP spid="17" grpId="0"/>
      <p:bldP spid="18" grpId="0"/>
      <p:bldP spid="20" grpId="0"/>
      <p:bldP spid="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Характеристики информационной безопасности </a:t>
            </a:r>
            <a:r>
              <a:rPr lang="en-US" sz="2400" dirty="0" smtClean="0"/>
              <a:t>M580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> </a:t>
            </a:r>
            <a:r>
              <a:rPr lang="en-US" sz="2400" b="1" i="1" dirty="0">
                <a:solidFill>
                  <a:schemeClr val="hlink"/>
                </a:solidFill>
                <a:sym typeface="Wingdings" pitchFamily="2" charset="2"/>
              </a:rPr>
              <a:t> </a:t>
            </a:r>
            <a:r>
              <a:rPr lang="ru-RU" sz="2400" b="1" i="1" dirty="0" smtClean="0">
                <a:solidFill>
                  <a:schemeClr val="hlink"/>
                </a:solidFill>
                <a:sym typeface="Wingdings" pitchFamily="2" charset="2"/>
              </a:rPr>
              <a:t>Безопасность «по умолчанию»</a:t>
            </a:r>
            <a:endParaRPr lang="en-US" sz="2400" b="1" i="1" dirty="0">
              <a:solidFill>
                <a:schemeClr val="hlink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773238"/>
            <a:ext cx="8027988" cy="4525962"/>
          </a:xfrm>
        </p:spPr>
        <p:txBody>
          <a:bodyPr/>
          <a:lstStyle/>
          <a:p>
            <a:r>
              <a:rPr lang="en-GB" sz="1800" b="1" dirty="0" smtClean="0"/>
              <a:t>Achilles L2</a:t>
            </a:r>
            <a:endParaRPr lang="en-US" sz="1800" dirty="0"/>
          </a:p>
          <a:p>
            <a:r>
              <a:rPr lang="ru-RU" sz="1800" b="1" dirty="0" smtClean="0"/>
              <a:t>Основные характеристики</a:t>
            </a:r>
            <a:endParaRPr lang="en-US" sz="1800" b="1" dirty="0"/>
          </a:p>
          <a:p>
            <a:pPr lvl="1"/>
            <a:r>
              <a:rPr lang="ru-RU" sz="1600" dirty="0" smtClean="0"/>
              <a:t>Безопасный доступ к</a:t>
            </a:r>
            <a:r>
              <a:rPr lang="en-US" sz="1600" dirty="0" smtClean="0"/>
              <a:t> FTP</a:t>
            </a:r>
            <a:endParaRPr lang="en-US" sz="1600" dirty="0"/>
          </a:p>
          <a:p>
            <a:pPr lvl="1"/>
            <a:r>
              <a:rPr lang="ru-RU" sz="1600" dirty="0" smtClean="0"/>
              <a:t>Безопасный доступ к</a:t>
            </a:r>
            <a:r>
              <a:rPr lang="en-US" sz="1600" dirty="0" smtClean="0"/>
              <a:t> HTTP</a:t>
            </a:r>
          </a:p>
          <a:p>
            <a:pPr lvl="1"/>
            <a:r>
              <a:rPr lang="ru-RU" sz="1600" dirty="0" smtClean="0"/>
              <a:t>Защита несанкционированного удаленного запуск</a:t>
            </a:r>
            <a:r>
              <a:rPr lang="en-US" sz="1600" dirty="0" smtClean="0"/>
              <a:t>/</a:t>
            </a:r>
            <a:r>
              <a:rPr lang="ru-RU" sz="1600" dirty="0" smtClean="0"/>
              <a:t>останова</a:t>
            </a:r>
            <a:endParaRPr lang="en-US" sz="1600" dirty="0"/>
          </a:p>
          <a:p>
            <a:pPr lvl="1"/>
            <a:r>
              <a:rPr lang="ru-RU" sz="1600" dirty="0" smtClean="0"/>
              <a:t>Аутентификация для доступа к ПЛК и изменению программы </a:t>
            </a:r>
            <a:r>
              <a:rPr lang="en-US" sz="1600" dirty="0" smtClean="0"/>
              <a:t>(</a:t>
            </a:r>
            <a:r>
              <a:rPr lang="ru-RU" sz="1600" dirty="0" smtClean="0"/>
              <a:t>защита паролем приложений</a:t>
            </a:r>
            <a:r>
              <a:rPr lang="en-US" sz="1600" dirty="0" smtClean="0"/>
              <a:t>) </a:t>
            </a:r>
            <a:endParaRPr lang="en-US" sz="1600" dirty="0"/>
          </a:p>
          <a:p>
            <a:pPr lvl="1"/>
            <a:r>
              <a:rPr lang="ru-RU" sz="1600" dirty="0" smtClean="0"/>
              <a:t>Микропроцессорное ПО нечитаемое</a:t>
            </a:r>
            <a:r>
              <a:rPr lang="en-US" sz="1600" dirty="0" smtClean="0"/>
              <a:t>, </a:t>
            </a:r>
            <a:r>
              <a:rPr lang="ru-RU" sz="1600" dirty="0" smtClean="0"/>
              <a:t>для предотвращения изменений</a:t>
            </a:r>
            <a:endParaRPr lang="en-US" sz="1600" dirty="0"/>
          </a:p>
          <a:p>
            <a:pPr lvl="1"/>
            <a:r>
              <a:rPr lang="ru-RU" sz="1600" dirty="0" smtClean="0"/>
              <a:t>Счетчик количества неудачных попыток входа </a:t>
            </a:r>
            <a:endParaRPr lang="en-US" sz="1600" dirty="0"/>
          </a:p>
          <a:p>
            <a:pPr lvl="1"/>
            <a:r>
              <a:rPr lang="ru-RU" sz="1600" dirty="0" smtClean="0"/>
              <a:t>Возможность реализации сложных паролей</a:t>
            </a:r>
            <a:endParaRPr lang="en-US" sz="1600" dirty="0"/>
          </a:p>
          <a:p>
            <a:pPr lvl="1"/>
            <a:r>
              <a:rPr lang="en-US" sz="1600" dirty="0"/>
              <a:t>FTP </a:t>
            </a:r>
            <a:r>
              <a:rPr lang="ru-RU" sz="1600" dirty="0" smtClean="0"/>
              <a:t>переполнение буфера</a:t>
            </a:r>
            <a:endParaRPr lang="en-US" sz="1600" dirty="0"/>
          </a:p>
          <a:p>
            <a:pPr lvl="1"/>
            <a:r>
              <a:rPr lang="en-US" sz="1600" dirty="0"/>
              <a:t>HTTP </a:t>
            </a:r>
            <a:r>
              <a:rPr lang="ru-RU" sz="1600" dirty="0" smtClean="0"/>
              <a:t>переполнения буфера</a:t>
            </a:r>
            <a:endParaRPr lang="en-US" sz="16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43420" name="Picture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908720"/>
            <a:ext cx="1228725" cy="890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80400" cy="4500594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Концепция </a:t>
            </a:r>
            <a:r>
              <a:rPr lang="en-US" sz="2800" dirty="0" err="1" smtClean="0">
                <a:solidFill>
                  <a:schemeClr val="bg2"/>
                </a:solidFill>
              </a:rPr>
              <a:t>ePAC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Функциональный обзор линейки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- </a:t>
            </a:r>
            <a:r>
              <a:rPr lang="ru-RU" sz="2800" dirty="0" smtClean="0">
                <a:solidFill>
                  <a:schemeClr val="bg2"/>
                </a:solidFill>
              </a:rPr>
              <a:t>Позиционирование на рынке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>
                <a:solidFill>
                  <a:schemeClr val="bg2"/>
                </a:solidFill>
              </a:rPr>
              <a:t>- </a:t>
            </a:r>
            <a:r>
              <a:rPr lang="ru-RU" sz="2800" dirty="0" smtClean="0">
                <a:solidFill>
                  <a:schemeClr val="bg2"/>
                </a:solidFill>
              </a:rPr>
              <a:t>Ценовая стратегия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- Ключевые особенности</a:t>
            </a:r>
            <a:r>
              <a:rPr lang="ru-RU" sz="2800" dirty="0" smtClean="0">
                <a:solidFill>
                  <a:schemeClr val="bg2"/>
                </a:solidFill>
              </a:rPr>
              <a:t/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Расписание запуска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	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596" y="285728"/>
            <a:ext cx="318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Содержание</a:t>
            </a:r>
            <a:endParaRPr lang="fr-FR" sz="4000" dirty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57158" y="285728"/>
            <a:ext cx="3854802" cy="76700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79512" y="1196752"/>
            <a:ext cx="8750206" cy="4968552"/>
          </a:xfrm>
          <a:prstGeom prst="roundRect">
            <a:avLst>
              <a:gd name="adj" fmla="val 11485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071834"/>
            <a:ext cx="22590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Позиционирование на рынке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678768" cy="4469914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bg2"/>
                </a:solidFill>
              </a:rPr>
              <a:t>Modicon</a:t>
            </a:r>
            <a:r>
              <a:rPr lang="en-US" dirty="0" smtClean="0">
                <a:solidFill>
                  <a:schemeClr val="bg2"/>
                </a:solidFill>
              </a:rPr>
              <a:t> 580 </a:t>
            </a:r>
            <a:r>
              <a:rPr lang="ru-RU" dirty="0" smtClean="0">
                <a:solidFill>
                  <a:schemeClr val="bg2"/>
                </a:solidFill>
              </a:rPr>
              <a:t>ПЛК </a:t>
            </a:r>
            <a:r>
              <a:rPr lang="ru-RU" sz="1800" dirty="0" smtClean="0">
                <a:solidFill>
                  <a:schemeClr val="bg2"/>
                </a:solidFill>
              </a:rPr>
              <a:t>для </a:t>
            </a:r>
            <a:r>
              <a:rPr lang="ru-RU" sz="2500" b="1" dirty="0" smtClean="0"/>
              <a:t>современных тенденций рынка</a:t>
            </a:r>
            <a:endParaRPr lang="en-US" sz="25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1"/>
                </a:solidFill>
              </a:rPr>
              <a:t>Данный контроллер не является заменой </a:t>
            </a:r>
            <a:r>
              <a:rPr lang="en-US" sz="1600" b="1" dirty="0" err="1" smtClean="0">
                <a:solidFill>
                  <a:schemeClr val="accent1"/>
                </a:solidFill>
              </a:rPr>
              <a:t>Modicon</a:t>
            </a:r>
            <a:r>
              <a:rPr lang="en-US" sz="1600" b="1" dirty="0" smtClean="0">
                <a:solidFill>
                  <a:schemeClr val="accent1"/>
                </a:solidFill>
              </a:rPr>
              <a:t> Premium!</a:t>
            </a:r>
            <a:endParaRPr lang="en-US" sz="22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sz="10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sz="1100" noProof="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800" noProof="0" dirty="0" smtClean="0">
                <a:solidFill>
                  <a:schemeClr val="bg2"/>
                </a:solidFill>
              </a:rPr>
              <a:t>M580 </a:t>
            </a:r>
            <a:r>
              <a:rPr lang="ru-RU" sz="1800" dirty="0" smtClean="0">
                <a:solidFill>
                  <a:schemeClr val="bg2"/>
                </a:solidFill>
              </a:rPr>
              <a:t>разрабатывался с учетом требований целевых сегментов</a:t>
            </a:r>
            <a:r>
              <a:rPr lang="en-US" sz="1800" noProof="0" dirty="0" smtClean="0">
                <a:solidFill>
                  <a:schemeClr val="bg2"/>
                </a:solidFill>
              </a:rPr>
              <a:t> </a:t>
            </a:r>
            <a:endParaRPr lang="en-US" sz="1800" noProof="0" dirty="0" smtClean="0"/>
          </a:p>
          <a:p>
            <a:pPr lvl="1"/>
            <a:r>
              <a:rPr lang="en-US" sz="1600" b="1" noProof="0" dirty="0" smtClean="0"/>
              <a:t>WWW</a:t>
            </a:r>
            <a:r>
              <a:rPr lang="en-US" sz="1600" noProof="0" dirty="0" smtClean="0">
                <a:solidFill>
                  <a:schemeClr val="accent1"/>
                </a:solidFill>
              </a:rPr>
              <a:t> </a:t>
            </a:r>
          </a:p>
          <a:p>
            <a:pPr lvl="2">
              <a:buNone/>
            </a:pPr>
            <a:r>
              <a:rPr lang="ru-RU" sz="1400" noProof="0" dirty="0" smtClean="0"/>
              <a:t>Очистные сооружения</a:t>
            </a:r>
            <a:r>
              <a:rPr lang="en-US" sz="1400" noProof="0" dirty="0" smtClean="0"/>
              <a:t>, </a:t>
            </a:r>
            <a:r>
              <a:rPr lang="ru-RU" sz="1400" noProof="0" dirty="0" smtClean="0"/>
              <a:t>насосные станции</a:t>
            </a:r>
            <a:endParaRPr lang="en-US" sz="1400" noProof="0" dirty="0" smtClean="0"/>
          </a:p>
          <a:p>
            <a:pPr lvl="1"/>
            <a:r>
              <a:rPr lang="en-US" sz="1600" b="1" noProof="0" dirty="0" smtClean="0"/>
              <a:t>F&amp;B</a:t>
            </a:r>
          </a:p>
          <a:p>
            <a:pPr lvl="2">
              <a:buNone/>
            </a:pPr>
            <a:r>
              <a:rPr lang="ru-RU" sz="1400" noProof="0" dirty="0" smtClean="0"/>
              <a:t>Жидкие продукты питания</a:t>
            </a:r>
            <a:r>
              <a:rPr lang="en-US" sz="1400" noProof="0" dirty="0" smtClean="0"/>
              <a:t>, </a:t>
            </a:r>
            <a:r>
              <a:rPr lang="ru-RU" sz="1400" noProof="0" dirty="0" smtClean="0"/>
              <a:t>кондитерские изделия</a:t>
            </a:r>
            <a:endParaRPr lang="en-US" sz="1400" noProof="0" dirty="0" smtClean="0"/>
          </a:p>
          <a:p>
            <a:pPr lvl="1"/>
            <a:r>
              <a:rPr lang="en-US" sz="1600" b="1" dirty="0" smtClean="0"/>
              <a:t>MMM</a:t>
            </a:r>
          </a:p>
          <a:p>
            <a:pPr lvl="2">
              <a:buNone/>
            </a:pPr>
            <a:r>
              <a:rPr lang="ru-RU" sz="1400" dirty="0" smtClean="0"/>
              <a:t>Цемент</a:t>
            </a:r>
            <a:r>
              <a:rPr lang="en-US" sz="1400" noProof="0" dirty="0" smtClean="0"/>
              <a:t>, </a:t>
            </a:r>
            <a:r>
              <a:rPr lang="ru-RU" sz="1400" dirty="0" smtClean="0"/>
              <a:t>транспортировка материалов</a:t>
            </a:r>
            <a:endParaRPr lang="en-US" sz="1400" noProof="0" dirty="0" smtClean="0"/>
          </a:p>
          <a:p>
            <a:pPr lvl="1"/>
            <a:r>
              <a:rPr lang="en-US" sz="1600" b="1" dirty="0" smtClean="0"/>
              <a:t>Hydropower</a:t>
            </a:r>
          </a:p>
          <a:p>
            <a:pPr lvl="2">
              <a:buNone/>
            </a:pPr>
            <a:r>
              <a:rPr lang="ru-RU" sz="1400" noProof="0" dirty="0" smtClean="0"/>
              <a:t>Средние станции</a:t>
            </a:r>
            <a:endParaRPr lang="en-US" sz="1400" noProof="0" dirty="0" smtClean="0"/>
          </a:p>
          <a:p>
            <a:pPr lvl="1"/>
            <a:r>
              <a:rPr lang="en-US" sz="1600" b="1" dirty="0" smtClean="0"/>
              <a:t>O&amp;G</a:t>
            </a:r>
          </a:p>
          <a:p>
            <a:pPr lvl="2">
              <a:buNone/>
            </a:pPr>
            <a:r>
              <a:rPr lang="ru-RU" sz="1400" dirty="0" smtClean="0"/>
              <a:t>Транспортировка нефти</a:t>
            </a:r>
            <a:r>
              <a:rPr lang="en-US" sz="1400" dirty="0" smtClean="0"/>
              <a:t> (</a:t>
            </a:r>
            <a:r>
              <a:rPr lang="ru-RU" sz="1400" dirty="0" smtClean="0"/>
              <a:t>нефтепроводы</a:t>
            </a:r>
            <a:r>
              <a:rPr lang="en-US" sz="1400" dirty="0" smtClean="0"/>
              <a:t>)</a:t>
            </a:r>
          </a:p>
          <a:p>
            <a:pPr lvl="1">
              <a:buNone/>
            </a:pPr>
            <a:endParaRPr lang="en-US" sz="1400" dirty="0" smtClean="0">
              <a:solidFill>
                <a:schemeClr val="accent1"/>
              </a:solidFill>
            </a:endParaRPr>
          </a:p>
          <a:p>
            <a:pPr lvl="1">
              <a:buNone/>
            </a:pPr>
            <a:endParaRPr lang="en-US" noProof="0" dirty="0" smtClean="0">
              <a:solidFill>
                <a:schemeClr val="accent1"/>
              </a:solidFill>
            </a:endParaRPr>
          </a:p>
          <a:p>
            <a:pPr lvl="1"/>
            <a:endParaRPr lang="en-US" noProof="0" dirty="0" smtClean="0"/>
          </a:p>
          <a:p>
            <a:pPr lvl="1"/>
            <a:endParaRPr lang="en-US" noProof="0" dirty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79512" y="285728"/>
            <a:ext cx="8496944" cy="695000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42844" y="1428736"/>
            <a:ext cx="8786874" cy="928694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142844" y="2500306"/>
            <a:ext cx="8786874" cy="4000528"/>
          </a:xfrm>
          <a:prstGeom prst="roundRect">
            <a:avLst>
              <a:gd name="adj" fmla="val 7803"/>
            </a:avLst>
          </a:prstGeom>
          <a:noFill/>
          <a:ln w="28575" cap="flat" cmpd="sng" algn="ctr">
            <a:solidFill>
              <a:schemeClr val="bg2"/>
            </a:solidFill>
            <a:prstDash val="solid"/>
            <a:bevel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 bwMode="auto">
          <a:xfrm>
            <a:off x="251520" y="2473639"/>
            <a:ext cx="3616057" cy="1891465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596" y="2500306"/>
            <a:ext cx="3099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Инновации</a:t>
            </a:r>
            <a:endParaRPr lang="en-US" sz="2400" dirty="0" smtClean="0"/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4071934" y="2485906"/>
            <a:ext cx="4857784" cy="189344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6248" y="2500306"/>
            <a:ext cx="4059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Простота и гибкость</a:t>
            </a:r>
            <a:endParaRPr lang="en-US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57158" y="4429132"/>
            <a:ext cx="348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Защита инвестиций</a:t>
            </a:r>
            <a:endParaRPr lang="en-US" sz="2400" dirty="0" smtClean="0"/>
          </a:p>
        </p:txBody>
      </p:sp>
      <p:sp>
        <p:nvSpPr>
          <p:cNvPr id="21" name="ZoneTexte 20"/>
          <p:cNvSpPr txBox="1"/>
          <p:nvPr/>
        </p:nvSpPr>
        <p:spPr>
          <a:xfrm>
            <a:off x="467544" y="3066195"/>
            <a:ext cx="341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9500"/>
                </a:solidFill>
              </a:rPr>
              <a:t> </a:t>
            </a:r>
            <a:r>
              <a:rPr lang="en-GB" b="1" dirty="0" smtClean="0">
                <a:solidFill>
                  <a:srgbClr val="009500"/>
                </a:solidFill>
              </a:rPr>
              <a:t>Ethernet</a:t>
            </a:r>
            <a:r>
              <a:rPr lang="ru-RU" b="1" dirty="0" smtClean="0">
                <a:solidFill>
                  <a:srgbClr val="009500"/>
                </a:solidFill>
              </a:rPr>
              <a:t> </a:t>
            </a:r>
            <a:r>
              <a:rPr lang="ru-RU" dirty="0" smtClean="0"/>
              <a:t>- основная сеть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9500"/>
                </a:solidFill>
              </a:rPr>
              <a:t> Сложные </a:t>
            </a:r>
            <a:r>
              <a:rPr lang="ru-RU" dirty="0" smtClean="0">
                <a:solidFill>
                  <a:srgbClr val="626469"/>
                </a:solidFill>
              </a:rPr>
              <a:t>топологии</a:t>
            </a:r>
            <a:endParaRPr lang="en-GB" dirty="0" smtClean="0">
              <a:solidFill>
                <a:srgbClr val="62646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9500"/>
                </a:solidFill>
              </a:rPr>
              <a:t> Высокая точность</a:t>
            </a:r>
            <a:r>
              <a:rPr lang="ru-RU" dirty="0" smtClean="0">
                <a:solidFill>
                  <a:srgbClr val="626469"/>
                </a:solidFill>
              </a:rPr>
              <a:t>,</a:t>
            </a:r>
            <a:r>
              <a:rPr lang="ru-RU" b="1" dirty="0" smtClean="0">
                <a:solidFill>
                  <a:srgbClr val="009500"/>
                </a:solidFill>
              </a:rPr>
              <a:t> </a:t>
            </a:r>
            <a:r>
              <a:rPr lang="ru-RU" dirty="0" smtClean="0">
                <a:solidFill>
                  <a:srgbClr val="626469"/>
                </a:solidFill>
              </a:rPr>
              <a:t>метки времени</a:t>
            </a:r>
            <a:endParaRPr lang="en-GB" dirty="0">
              <a:solidFill>
                <a:srgbClr val="626469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212530" y="3066195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9500"/>
                </a:solidFill>
              </a:rPr>
              <a:t> Разработка</a:t>
            </a:r>
            <a:r>
              <a:rPr lang="en-GB" dirty="0" smtClean="0"/>
              <a:t> </a:t>
            </a:r>
            <a:r>
              <a:rPr lang="ru-RU" dirty="0" smtClean="0"/>
              <a:t>гибких архитектур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9500"/>
                </a:solidFill>
              </a:rPr>
              <a:t> Изменение 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архитектуры АСУ без остановки процесса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9500"/>
                </a:solidFill>
              </a:rPr>
              <a:t> Удаленная</a:t>
            </a:r>
            <a:r>
              <a:rPr lang="en-GB" b="1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диагностика</a:t>
            </a:r>
            <a:endParaRPr lang="en-GB" dirty="0" smtClean="0"/>
          </a:p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67544" y="4955855"/>
            <a:ext cx="3232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9500"/>
                </a:solidFill>
              </a:rPr>
              <a:t> Защита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626469"/>
                </a:solidFill>
              </a:rPr>
              <a:t>текущих</a:t>
            </a:r>
            <a:r>
              <a:rPr lang="en-GB" dirty="0" smtClean="0">
                <a:solidFill>
                  <a:srgbClr val="626469"/>
                </a:solidFill>
              </a:rPr>
              <a:t> </a:t>
            </a:r>
            <a:r>
              <a:rPr lang="ru-RU" dirty="0" smtClean="0">
                <a:solidFill>
                  <a:srgbClr val="626469"/>
                </a:solidFill>
              </a:rPr>
              <a:t>и</a:t>
            </a:r>
            <a:r>
              <a:rPr lang="en-GB" b="1" dirty="0" smtClean="0">
                <a:solidFill>
                  <a:srgbClr val="009500"/>
                </a:solidFill>
              </a:rPr>
              <a:t> </a:t>
            </a:r>
            <a:r>
              <a:rPr lang="ru-RU" b="1" dirty="0" smtClean="0">
                <a:solidFill>
                  <a:srgbClr val="009500"/>
                </a:solidFill>
              </a:rPr>
              <a:t>будущих</a:t>
            </a:r>
            <a:r>
              <a:rPr lang="en-GB" b="1" dirty="0" smtClean="0">
                <a:solidFill>
                  <a:srgbClr val="009500"/>
                </a:solidFill>
              </a:rPr>
              <a:t> </a:t>
            </a:r>
            <a:r>
              <a:rPr lang="ru-RU" dirty="0" smtClean="0"/>
              <a:t>инвестиций</a:t>
            </a:r>
            <a:r>
              <a:rPr lang="en-GB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9500"/>
                </a:solidFill>
              </a:rPr>
              <a:t> Информационная</a:t>
            </a:r>
            <a:r>
              <a:rPr lang="en-GB" dirty="0" smtClean="0"/>
              <a:t> </a:t>
            </a:r>
            <a:r>
              <a:rPr lang="ru-RU" dirty="0" smtClean="0"/>
              <a:t>безопасность</a:t>
            </a:r>
            <a:endParaRPr lang="en-GB" dirty="0" smtClean="0"/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251520" y="4509120"/>
            <a:ext cx="3672408" cy="1944216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2" cstate="print"/>
          <a:srcRect t="8353" b="8112"/>
          <a:stretch>
            <a:fillRect/>
          </a:stretch>
        </p:blipFill>
        <p:spPr bwMode="auto">
          <a:xfrm>
            <a:off x="357158" y="1676502"/>
            <a:ext cx="2956273" cy="5380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447608"/>
            <a:ext cx="2714645" cy="220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itr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M580 </a:t>
            </a:r>
            <a:r>
              <a:rPr lang="fr-FR" dirty="0" err="1" smtClean="0">
                <a:solidFill>
                  <a:schemeClr val="bg2"/>
                </a:solidFill>
              </a:rPr>
              <a:t>ePAC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ru-RU" sz="3300" b="1" dirty="0" smtClean="0">
                <a:solidFill>
                  <a:schemeClr val="bg2"/>
                </a:solidFill>
              </a:rPr>
              <a:t>основные преимущества</a:t>
            </a:r>
            <a:endParaRPr lang="fr-FR" sz="3300" b="1" dirty="0">
              <a:solidFill>
                <a:schemeClr val="bg2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79512" y="116632"/>
            <a:ext cx="8784976" cy="1080120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>
                <a:solidFill>
                  <a:schemeClr val="bg2"/>
                </a:solidFill>
              </a:rPr>
              <a:t>Преимущества </a:t>
            </a:r>
            <a:r>
              <a:rPr lang="en-US" noProof="0" dirty="0" smtClean="0">
                <a:solidFill>
                  <a:schemeClr val="bg2"/>
                </a:solidFill>
              </a:rPr>
              <a:t>M580</a:t>
            </a:r>
            <a:r>
              <a:rPr lang="ru-RU" noProof="0" dirty="0" smtClean="0">
                <a:solidFill>
                  <a:schemeClr val="bg2"/>
                </a:solidFill>
              </a:rPr>
              <a:t> для </a:t>
            </a:r>
            <a:r>
              <a:rPr lang="en-US" b="1" noProof="0" dirty="0" smtClean="0">
                <a:solidFill>
                  <a:schemeClr val="bg2"/>
                </a:solidFill>
              </a:rPr>
              <a:t>WWW</a:t>
            </a:r>
            <a:endParaRPr lang="en-US" b="1" noProof="0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0" y="1412776"/>
            <a:ext cx="8280400" cy="487374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700" b="1" noProof="0" dirty="0" smtClean="0"/>
              <a:t>Интеграция с </a:t>
            </a:r>
            <a:r>
              <a:rPr lang="ru-RU" sz="1700" b="1" dirty="0" smtClean="0"/>
              <a:t>ПЧ </a:t>
            </a:r>
            <a:r>
              <a:rPr lang="en-US" sz="1700" b="1" noProof="0" dirty="0" err="1" smtClean="0">
                <a:solidFill>
                  <a:schemeClr val="bg2"/>
                </a:solidFill>
              </a:rPr>
              <a:t>Altivar</a:t>
            </a:r>
            <a:r>
              <a:rPr lang="en-US" sz="1700" b="1" noProof="0" dirty="0" smtClean="0">
                <a:solidFill>
                  <a:schemeClr val="bg2"/>
                </a:solidFill>
              </a:rPr>
              <a:t> Process: ATV600 </a:t>
            </a:r>
            <a:r>
              <a:rPr lang="ru-RU" sz="1700" b="1" noProof="0" dirty="0" smtClean="0">
                <a:solidFill>
                  <a:schemeClr val="bg2"/>
                </a:solidFill>
              </a:rPr>
              <a:t> - специализированный ПЧ для водных применений, полностью интегрированный в архитектуру </a:t>
            </a:r>
            <a:r>
              <a:rPr lang="en-US" sz="1700" b="1" noProof="0" dirty="0" smtClean="0">
                <a:solidFill>
                  <a:schemeClr val="bg2"/>
                </a:solidFill>
              </a:rPr>
              <a:t>M580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b="1" dirty="0" smtClean="0"/>
              <a:t>Решения по телеметрии </a:t>
            </a:r>
            <a:r>
              <a:rPr lang="ru-RU" sz="1700" b="1" noProof="0" dirty="0" smtClean="0">
                <a:solidFill>
                  <a:schemeClr val="bg2"/>
                </a:solidFill>
              </a:rPr>
              <a:t>с </a:t>
            </a:r>
            <a:r>
              <a:rPr lang="en-US" sz="1700" b="1" noProof="0" dirty="0" smtClean="0">
                <a:solidFill>
                  <a:schemeClr val="bg2"/>
                </a:solidFill>
              </a:rPr>
              <a:t>BMXNOR0200H </a:t>
            </a:r>
            <a:r>
              <a:rPr lang="ru-RU" sz="1700" b="1" noProof="0" dirty="0" smtClean="0">
                <a:solidFill>
                  <a:schemeClr val="bg2"/>
                </a:solidFill>
              </a:rPr>
              <a:t>в корзине </a:t>
            </a:r>
            <a:r>
              <a:rPr lang="en-US" sz="1700" b="1" noProof="0" dirty="0" smtClean="0">
                <a:solidFill>
                  <a:schemeClr val="bg2"/>
                </a:solidFill>
              </a:rPr>
              <a:t>M580, </a:t>
            </a:r>
            <a:r>
              <a:rPr lang="ru-RU" sz="1700" b="1" noProof="0" dirty="0" smtClean="0">
                <a:solidFill>
                  <a:schemeClr val="bg2"/>
                </a:solidFill>
              </a:rPr>
              <a:t>совместим с линейкой </a:t>
            </a:r>
            <a:r>
              <a:rPr lang="en-US" sz="1700" b="1" noProof="0" dirty="0" err="1" smtClean="0">
                <a:solidFill>
                  <a:schemeClr val="bg2"/>
                </a:solidFill>
              </a:rPr>
              <a:t>SCADApack</a:t>
            </a:r>
            <a:r>
              <a:rPr lang="en-US" sz="1700" b="1" noProof="0" dirty="0" smtClean="0">
                <a:solidFill>
                  <a:schemeClr val="bg2"/>
                </a:solidFill>
              </a:rPr>
              <a:t> </a:t>
            </a:r>
            <a:r>
              <a:rPr lang="ru-RU" sz="1700" b="1" noProof="0" dirty="0" smtClean="0">
                <a:solidFill>
                  <a:schemeClr val="bg2"/>
                </a:solidFill>
              </a:rPr>
              <a:t>и беспроводными устройствами </a:t>
            </a:r>
            <a:r>
              <a:rPr lang="en-US" sz="1700" b="1" noProof="0" dirty="0" err="1" smtClean="0">
                <a:solidFill>
                  <a:schemeClr val="bg2"/>
                </a:solidFill>
              </a:rPr>
              <a:t>Accutech</a:t>
            </a:r>
            <a:endParaRPr lang="en-US" sz="1700" b="1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b="1" noProof="0" dirty="0" smtClean="0"/>
              <a:t>Предложение по защищенному исполнению </a:t>
            </a:r>
            <a:r>
              <a:rPr lang="en-US" sz="1700" b="1" noProof="0" dirty="0" smtClean="0">
                <a:solidFill>
                  <a:schemeClr val="bg2"/>
                </a:solidFill>
              </a:rPr>
              <a:t>(</a:t>
            </a:r>
            <a:r>
              <a:rPr lang="ru-RU" sz="1700" b="1" noProof="0" dirty="0" smtClean="0">
                <a:solidFill>
                  <a:schemeClr val="bg2"/>
                </a:solidFill>
              </a:rPr>
              <a:t>защитное покрытие</a:t>
            </a:r>
            <a:r>
              <a:rPr lang="en-US" sz="1700" b="1" noProof="0" dirty="0" smtClean="0">
                <a:solidFill>
                  <a:schemeClr val="bg2"/>
                </a:solidFill>
              </a:rPr>
              <a:t>+ </a:t>
            </a:r>
            <a:r>
              <a:rPr lang="ru-RU" sz="1700" b="1" noProof="0" dirty="0" smtClean="0">
                <a:solidFill>
                  <a:schemeClr val="bg2"/>
                </a:solidFill>
              </a:rPr>
              <a:t>расширенный диапазон температур</a:t>
            </a:r>
            <a:r>
              <a:rPr lang="en-US" sz="1700" b="1" noProof="0" dirty="0" smtClean="0">
                <a:solidFill>
                  <a:schemeClr val="bg2"/>
                </a:solidFill>
              </a:rPr>
              <a:t>) </a:t>
            </a:r>
            <a:r>
              <a:rPr lang="ru-RU" sz="1700" b="1" noProof="0" dirty="0" smtClean="0">
                <a:solidFill>
                  <a:schemeClr val="bg2"/>
                </a:solidFill>
              </a:rPr>
              <a:t>для </a:t>
            </a:r>
            <a:r>
              <a:rPr lang="en-US" sz="1700" b="1" noProof="0" dirty="0" smtClean="0">
                <a:solidFill>
                  <a:schemeClr val="bg2"/>
                </a:solidFill>
              </a:rPr>
              <a:t>X80 </a:t>
            </a:r>
            <a:r>
              <a:rPr lang="ru-RU" sz="1700" b="1" noProof="0" dirty="0" smtClean="0">
                <a:solidFill>
                  <a:schemeClr val="bg2"/>
                </a:solidFill>
              </a:rPr>
              <a:t>и экспертных модулей</a:t>
            </a:r>
            <a:r>
              <a:rPr lang="en-US" sz="1700" b="1" noProof="0" dirty="0" smtClean="0">
                <a:solidFill>
                  <a:schemeClr val="bg2"/>
                </a:solidFill>
              </a:rPr>
              <a:t>, M580 </a:t>
            </a:r>
            <a:r>
              <a:rPr lang="ru-RU" sz="1700" b="1" noProof="0" dirty="0" smtClean="0">
                <a:solidFill>
                  <a:schemeClr val="bg2"/>
                </a:solidFill>
              </a:rPr>
              <a:t>3 ЦПУ</a:t>
            </a:r>
            <a:r>
              <a:rPr lang="en-US" sz="1700" b="1" noProof="0" dirty="0" smtClean="0">
                <a:solidFill>
                  <a:schemeClr val="bg2"/>
                </a:solidFill>
              </a:rPr>
              <a:t> </a:t>
            </a:r>
            <a:r>
              <a:rPr lang="ru-RU" sz="1700" b="1" dirty="0" smtClean="0">
                <a:solidFill>
                  <a:schemeClr val="bg2"/>
                </a:solidFill>
              </a:rPr>
              <a:t>«</a:t>
            </a:r>
            <a:r>
              <a:rPr lang="en-US" sz="1700" b="1" noProof="0" dirty="0" smtClean="0">
                <a:solidFill>
                  <a:schemeClr val="bg2"/>
                </a:solidFill>
              </a:rPr>
              <a:t>H</a:t>
            </a:r>
            <a:r>
              <a:rPr lang="ru-RU" sz="1700" b="1" noProof="0" dirty="0" smtClean="0">
                <a:solidFill>
                  <a:schemeClr val="bg2"/>
                </a:solidFill>
              </a:rPr>
              <a:t>»</a:t>
            </a:r>
            <a:endParaRPr lang="en-US" sz="1700" b="1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b="1" noProof="0" dirty="0" smtClean="0"/>
              <a:t>HART </a:t>
            </a:r>
            <a:r>
              <a:rPr lang="ru-RU" sz="1700" b="1" dirty="0" smtClean="0"/>
              <a:t>модуль</a:t>
            </a:r>
            <a:r>
              <a:rPr lang="en-US" sz="1700" b="1" noProof="0" dirty="0" smtClean="0"/>
              <a:t> </a:t>
            </a:r>
            <a:r>
              <a:rPr lang="ru-RU" sz="1700" b="1" noProof="0" dirty="0" smtClean="0">
                <a:solidFill>
                  <a:schemeClr val="bg2"/>
                </a:solidFill>
              </a:rPr>
              <a:t>доступен для</a:t>
            </a:r>
            <a:r>
              <a:rPr lang="ru-RU" sz="1700" b="1" dirty="0" smtClean="0">
                <a:solidFill>
                  <a:schemeClr val="bg2"/>
                </a:solidFill>
              </a:rPr>
              <a:t> </a:t>
            </a:r>
            <a:r>
              <a:rPr lang="en-US" sz="1700" b="1" noProof="0" dirty="0" smtClean="0">
                <a:solidFill>
                  <a:schemeClr val="bg2"/>
                </a:solidFill>
              </a:rPr>
              <a:t>M580 </a:t>
            </a:r>
            <a:r>
              <a:rPr lang="ru-RU" sz="1700" b="1" noProof="0" dirty="0" smtClean="0">
                <a:solidFill>
                  <a:schemeClr val="bg2"/>
                </a:solidFill>
              </a:rPr>
              <a:t>с широкими возможностями по настройке и диагностике</a:t>
            </a:r>
            <a:endParaRPr lang="en-US" sz="1700" b="1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b="1" dirty="0" smtClean="0"/>
              <a:t>Бюджетное решение по резервированию</a:t>
            </a:r>
            <a:r>
              <a:rPr lang="en-US" sz="1700" b="1" noProof="0" dirty="0" smtClean="0"/>
              <a:t>, </a:t>
            </a:r>
            <a:r>
              <a:rPr lang="ru-RU" sz="1700" b="1" dirty="0" smtClean="0">
                <a:solidFill>
                  <a:schemeClr val="bg2"/>
                </a:solidFill>
              </a:rPr>
              <a:t>петля «</a:t>
            </a:r>
            <a:r>
              <a:rPr lang="en-US" sz="1700" b="1" noProof="0" dirty="0" smtClean="0">
                <a:solidFill>
                  <a:schemeClr val="bg2"/>
                </a:solidFill>
              </a:rPr>
              <a:t>daisy chain</a:t>
            </a:r>
            <a:r>
              <a:rPr lang="ru-RU" sz="1700" b="1" noProof="0" dirty="0" smtClean="0">
                <a:solidFill>
                  <a:schemeClr val="bg2"/>
                </a:solidFill>
              </a:rPr>
              <a:t>»</a:t>
            </a:r>
            <a:endParaRPr lang="en-US" sz="1700" b="1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b="1" dirty="0" smtClean="0">
                <a:solidFill>
                  <a:schemeClr val="bg2"/>
                </a:solidFill>
              </a:rPr>
              <a:t>Простая</a:t>
            </a:r>
            <a:r>
              <a:rPr lang="en-US" sz="1700" b="1" dirty="0" smtClean="0">
                <a:solidFill>
                  <a:schemeClr val="bg2"/>
                </a:solidFill>
              </a:rPr>
              <a:t> </a:t>
            </a:r>
            <a:r>
              <a:rPr lang="ru-RU" sz="1700" b="1" dirty="0" smtClean="0"/>
              <a:t>интеграция в архитектуры </a:t>
            </a:r>
            <a:r>
              <a:rPr lang="en-US" sz="1700" b="1" dirty="0" smtClean="0"/>
              <a:t>Premium</a:t>
            </a:r>
            <a:r>
              <a:rPr lang="ru-RU" sz="1700" b="1" dirty="0" smtClean="0"/>
              <a:t> </a:t>
            </a:r>
            <a:r>
              <a:rPr lang="ru-RU" sz="1700" b="1" dirty="0" smtClean="0">
                <a:solidFill>
                  <a:schemeClr val="bg2"/>
                </a:solidFill>
              </a:rPr>
              <a:t>с</a:t>
            </a:r>
            <a:r>
              <a:rPr lang="en-US" sz="1700" b="1" dirty="0" smtClean="0">
                <a:solidFill>
                  <a:schemeClr val="bg2"/>
                </a:solidFill>
              </a:rPr>
              <a:t> M580 (</a:t>
            </a:r>
            <a:r>
              <a:rPr lang="ru-RU" sz="1700" b="1" dirty="0" smtClean="0">
                <a:solidFill>
                  <a:schemeClr val="bg2"/>
                </a:solidFill>
              </a:rPr>
              <a:t>большая установленная база </a:t>
            </a:r>
            <a:r>
              <a:rPr lang="en-US" sz="1700" b="1" dirty="0" smtClean="0">
                <a:solidFill>
                  <a:schemeClr val="bg2"/>
                </a:solidFill>
              </a:rPr>
              <a:t>Premium PLC </a:t>
            </a:r>
            <a:r>
              <a:rPr lang="ru-RU" sz="1700" b="1" dirty="0" smtClean="0">
                <a:solidFill>
                  <a:schemeClr val="bg2"/>
                </a:solidFill>
              </a:rPr>
              <a:t>в </a:t>
            </a:r>
            <a:r>
              <a:rPr lang="en-US" sz="1700" b="1" dirty="0" smtClean="0">
                <a:solidFill>
                  <a:schemeClr val="bg2"/>
                </a:solidFill>
              </a:rPr>
              <a:t>WWW)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noProof="0" dirty="0" smtClean="0"/>
              <a:t>Бюджетное решение для оптических сетей </a:t>
            </a:r>
            <a:r>
              <a:rPr lang="ru-RU" sz="1700" dirty="0" smtClean="0">
                <a:solidFill>
                  <a:schemeClr val="bg2"/>
                </a:solidFill>
              </a:rPr>
              <a:t>с</a:t>
            </a:r>
            <a:r>
              <a:rPr lang="ru-RU" sz="1700" noProof="0" dirty="0" smtClean="0"/>
              <a:t> </a:t>
            </a:r>
            <a:r>
              <a:rPr lang="en-US" sz="1700" noProof="0" dirty="0" smtClean="0">
                <a:solidFill>
                  <a:schemeClr val="bg2"/>
                </a:solidFill>
              </a:rPr>
              <a:t>NRP</a:t>
            </a:r>
            <a:r>
              <a:rPr lang="ru-RU" sz="1700" noProof="0" dirty="0" smtClean="0">
                <a:solidFill>
                  <a:schemeClr val="bg2"/>
                </a:solidFill>
              </a:rPr>
              <a:t>-мультиплексором</a:t>
            </a:r>
            <a:endParaRPr lang="en-US" sz="1700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noProof="0" dirty="0" smtClean="0"/>
              <a:t>Сертифицированные алгоритмы </a:t>
            </a:r>
            <a:r>
              <a:rPr lang="ru-RU" sz="1700" noProof="0" dirty="0" smtClean="0">
                <a:solidFill>
                  <a:schemeClr val="bg2"/>
                </a:solidFill>
              </a:rPr>
              <a:t>защиты данных</a:t>
            </a:r>
            <a:endParaRPr lang="en-US" sz="1700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noProof="0" dirty="0" smtClean="0"/>
              <a:t>Возможность получения диагностической информации по </a:t>
            </a:r>
            <a:r>
              <a:rPr lang="en-US" sz="1700" noProof="0" dirty="0" smtClean="0"/>
              <a:t>Wi-Fi </a:t>
            </a:r>
            <a:r>
              <a:rPr lang="ru-RU" sz="1700" dirty="0" smtClean="0">
                <a:solidFill>
                  <a:schemeClr val="bg2"/>
                </a:solidFill>
              </a:rPr>
              <a:t>для мобильных устройств</a:t>
            </a:r>
            <a:r>
              <a:rPr lang="ru-RU" sz="1700" noProof="0" dirty="0" smtClean="0"/>
              <a:t> </a:t>
            </a:r>
            <a:endParaRPr lang="en-US" sz="1700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noProof="0" dirty="0" smtClean="0"/>
              <a:t>Прозрачный доступ </a:t>
            </a:r>
            <a:r>
              <a:rPr lang="ru-RU" sz="1700" noProof="0" dirty="0" smtClean="0">
                <a:solidFill>
                  <a:schemeClr val="bg2"/>
                </a:solidFill>
              </a:rPr>
              <a:t>ко всем устройствам в сети управления</a:t>
            </a:r>
            <a:endParaRPr lang="en-US" sz="1700" noProof="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sz="1600" noProof="0" dirty="0">
              <a:solidFill>
                <a:schemeClr val="bg2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23528" y="332656"/>
            <a:ext cx="8424936" cy="720080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214282" y="1285860"/>
            <a:ext cx="8715436" cy="5072098"/>
          </a:xfrm>
          <a:prstGeom prst="roundRect">
            <a:avLst>
              <a:gd name="adj" fmla="val 7161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Преимущества </a:t>
            </a:r>
            <a:r>
              <a:rPr lang="en-US" dirty="0" smtClean="0">
                <a:solidFill>
                  <a:schemeClr val="bg2"/>
                </a:solidFill>
              </a:rPr>
              <a:t>M580</a:t>
            </a:r>
            <a:r>
              <a:rPr lang="ru-RU" dirty="0" smtClean="0">
                <a:solidFill>
                  <a:schemeClr val="bg2"/>
                </a:solidFill>
              </a:rPr>
              <a:t> для </a:t>
            </a:r>
            <a:r>
              <a:rPr lang="en-US" b="1" dirty="0" smtClean="0">
                <a:solidFill>
                  <a:schemeClr val="bg2"/>
                </a:solidFill>
              </a:rPr>
              <a:t>F&amp;B</a:t>
            </a:r>
            <a:endParaRPr lang="en-US" b="1" noProof="0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28736"/>
            <a:ext cx="8313460" cy="49525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700" b="1" dirty="0" smtClean="0"/>
              <a:t>Модуль </a:t>
            </a:r>
            <a:r>
              <a:rPr lang="en-US" sz="1700" b="1" noProof="0" dirty="0" smtClean="0"/>
              <a:t>AS-</a:t>
            </a:r>
            <a:r>
              <a:rPr lang="en-US" sz="1700" b="1" noProof="0" dirty="0" err="1" smtClean="0"/>
              <a:t>i</a:t>
            </a:r>
            <a:r>
              <a:rPr lang="en-US" sz="1700" b="1" noProof="0" dirty="0" smtClean="0"/>
              <a:t> master </a:t>
            </a:r>
            <a:r>
              <a:rPr lang="ru-RU" sz="1700" b="1" dirty="0" smtClean="0">
                <a:solidFill>
                  <a:schemeClr val="bg2"/>
                </a:solidFill>
              </a:rPr>
              <a:t>в локальном и удаленном шасси</a:t>
            </a:r>
            <a:endParaRPr lang="en-US" sz="1700" b="1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b="1" noProof="0" dirty="0" smtClean="0"/>
              <a:t>Модули </a:t>
            </a:r>
            <a:r>
              <a:rPr lang="ru-RU" sz="1700" b="1" noProof="0" dirty="0" err="1" smtClean="0"/>
              <a:t>весоизмерения</a:t>
            </a:r>
            <a:r>
              <a:rPr lang="en-US" sz="1700" b="1" noProof="0" dirty="0" smtClean="0">
                <a:solidFill>
                  <a:schemeClr val="bg2"/>
                </a:solidFill>
              </a:rPr>
              <a:t> </a:t>
            </a:r>
            <a:r>
              <a:rPr lang="ru-RU" sz="1700" b="1" noProof="0" dirty="0" smtClean="0">
                <a:solidFill>
                  <a:schemeClr val="bg2"/>
                </a:solidFill>
              </a:rPr>
              <a:t>также интегрированы в локальном и удаленном шасси</a:t>
            </a:r>
            <a:endParaRPr lang="en-US" sz="1700" b="1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b="1" dirty="0" smtClean="0"/>
              <a:t>Объем памяти </a:t>
            </a:r>
            <a:r>
              <a:rPr lang="ru-RU" sz="1700" b="1" dirty="0" smtClean="0">
                <a:solidFill>
                  <a:schemeClr val="bg2"/>
                </a:solidFill>
              </a:rPr>
              <a:t>в </a:t>
            </a:r>
            <a:r>
              <a:rPr lang="en-US" sz="1700" b="1" dirty="0" smtClean="0">
                <a:solidFill>
                  <a:schemeClr val="bg2"/>
                </a:solidFill>
              </a:rPr>
              <a:t>M580 </a:t>
            </a:r>
            <a:r>
              <a:rPr lang="ru-RU" sz="1700" b="1" dirty="0" smtClean="0">
                <a:solidFill>
                  <a:schemeClr val="bg2"/>
                </a:solidFill>
              </a:rPr>
              <a:t>достаточен для проектов в  </a:t>
            </a:r>
            <a:r>
              <a:rPr lang="en-US" sz="1700" b="1" dirty="0" smtClean="0">
                <a:solidFill>
                  <a:schemeClr val="bg2"/>
                </a:solidFill>
              </a:rPr>
              <a:t>F&amp;B </a:t>
            </a:r>
            <a:r>
              <a:rPr lang="ru-RU" sz="1700" b="1" dirty="0" smtClean="0">
                <a:solidFill>
                  <a:schemeClr val="bg2"/>
                </a:solidFill>
              </a:rPr>
              <a:t>без дополнительных карт памяти</a:t>
            </a:r>
            <a:r>
              <a:rPr lang="en-US" sz="1700" b="1" dirty="0" smtClean="0">
                <a:solidFill>
                  <a:schemeClr val="bg2"/>
                </a:solidFill>
              </a:rPr>
              <a:t> (BMEP584040  2 MB </a:t>
            </a:r>
            <a:r>
              <a:rPr lang="ru-RU" sz="1700" b="1" dirty="0" smtClean="0">
                <a:solidFill>
                  <a:schemeClr val="bg2"/>
                </a:solidFill>
              </a:rPr>
              <a:t>для данных</a:t>
            </a:r>
            <a:r>
              <a:rPr lang="en-US" sz="1700" b="1" dirty="0" smtClean="0">
                <a:solidFill>
                  <a:schemeClr val="bg2"/>
                </a:solidFill>
              </a:rPr>
              <a:t> </a:t>
            </a:r>
            <a:r>
              <a:rPr lang="ru-RU" sz="1700" b="1" dirty="0" smtClean="0">
                <a:solidFill>
                  <a:schemeClr val="bg2"/>
                </a:solidFill>
              </a:rPr>
              <a:t>и</a:t>
            </a:r>
            <a:r>
              <a:rPr lang="en-US" sz="1700" b="1" dirty="0" smtClean="0">
                <a:solidFill>
                  <a:schemeClr val="bg2"/>
                </a:solidFill>
              </a:rPr>
              <a:t> 16 MB </a:t>
            </a:r>
            <a:r>
              <a:rPr lang="ru-RU" sz="1700" b="1" dirty="0" smtClean="0">
                <a:solidFill>
                  <a:schemeClr val="bg2"/>
                </a:solidFill>
              </a:rPr>
              <a:t>для программы</a:t>
            </a:r>
            <a:r>
              <a:rPr lang="en-US" sz="1700" b="1" dirty="0" smtClean="0">
                <a:solidFill>
                  <a:schemeClr val="bg2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b="1" dirty="0" smtClean="0"/>
              <a:t>Хранение данных </a:t>
            </a:r>
            <a:r>
              <a:rPr lang="ru-RU" sz="1700" b="1" dirty="0" smtClean="0">
                <a:solidFill>
                  <a:schemeClr val="bg2"/>
                </a:solidFill>
              </a:rPr>
              <a:t>на</a:t>
            </a:r>
            <a:r>
              <a:rPr lang="en-US" sz="1700" b="1" dirty="0" smtClean="0">
                <a:solidFill>
                  <a:schemeClr val="bg2"/>
                </a:solidFill>
              </a:rPr>
              <a:t> SD </a:t>
            </a:r>
            <a:r>
              <a:rPr lang="ru-RU" sz="1700" b="1" dirty="0" smtClean="0">
                <a:solidFill>
                  <a:schemeClr val="bg2"/>
                </a:solidFill>
              </a:rPr>
              <a:t>карте</a:t>
            </a:r>
            <a:r>
              <a:rPr lang="en-US" sz="1700" b="1" dirty="0" smtClean="0">
                <a:solidFill>
                  <a:schemeClr val="bg2"/>
                </a:solidFill>
              </a:rPr>
              <a:t> </a:t>
            </a:r>
            <a:r>
              <a:rPr lang="ru-RU" sz="1700" b="1" dirty="0" smtClean="0">
                <a:solidFill>
                  <a:schemeClr val="bg2"/>
                </a:solidFill>
              </a:rPr>
              <a:t>до </a:t>
            </a:r>
            <a:r>
              <a:rPr lang="en-US" sz="1700" b="1" dirty="0" smtClean="0">
                <a:solidFill>
                  <a:schemeClr val="bg2"/>
                </a:solidFill>
              </a:rPr>
              <a:t>4 GB </a:t>
            </a:r>
            <a:r>
              <a:rPr lang="ru-RU" sz="1700" b="1" dirty="0" smtClean="0">
                <a:solidFill>
                  <a:schemeClr val="bg2"/>
                </a:solidFill>
              </a:rPr>
              <a:t>(например</a:t>
            </a:r>
            <a:r>
              <a:rPr lang="en-US" sz="1700" b="1" dirty="0" smtClean="0">
                <a:solidFill>
                  <a:schemeClr val="bg2"/>
                </a:solidFill>
              </a:rPr>
              <a:t>: </a:t>
            </a:r>
            <a:r>
              <a:rPr lang="ru-RU" sz="1700" b="1" dirty="0" smtClean="0">
                <a:solidFill>
                  <a:schemeClr val="bg2"/>
                </a:solidFill>
              </a:rPr>
              <a:t>хранение рецептов)</a:t>
            </a:r>
            <a:endParaRPr lang="en-US" sz="1700" b="1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b="1" dirty="0" smtClean="0"/>
              <a:t>Гибкая архитектура </a:t>
            </a:r>
            <a:r>
              <a:rPr lang="en-US" sz="1700" b="1" dirty="0" smtClean="0">
                <a:solidFill>
                  <a:schemeClr val="bg2"/>
                </a:solidFill>
              </a:rPr>
              <a:t>(CCOTF) : </a:t>
            </a:r>
            <a:r>
              <a:rPr lang="ru-RU" sz="1700" b="1" dirty="0" smtClean="0">
                <a:solidFill>
                  <a:schemeClr val="bg2"/>
                </a:solidFill>
              </a:rPr>
              <a:t>в случае расширения производственной линии</a:t>
            </a:r>
            <a:r>
              <a:rPr lang="en-US" sz="1700" b="1" dirty="0" smtClean="0">
                <a:solidFill>
                  <a:schemeClr val="bg2"/>
                </a:solidFill>
              </a:rPr>
              <a:t>, </a:t>
            </a:r>
            <a:r>
              <a:rPr lang="ru-RU" sz="1700" b="1" dirty="0" smtClean="0">
                <a:solidFill>
                  <a:schemeClr val="bg2"/>
                </a:solidFill>
              </a:rPr>
              <a:t>клиент может добавлять удаленные шасси или отдельные модули без остановки текущего процесса</a:t>
            </a:r>
            <a:endParaRPr lang="en-US" sz="1700" b="1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b="1" dirty="0" smtClean="0">
                <a:solidFill>
                  <a:schemeClr val="bg2"/>
                </a:solidFill>
              </a:rPr>
              <a:t>При помощи сервисного порта возможно </a:t>
            </a:r>
            <a:r>
              <a:rPr lang="ru-RU" sz="1700" b="1" dirty="0" smtClean="0"/>
              <a:t>управление локальными</a:t>
            </a:r>
            <a:r>
              <a:rPr lang="en-US" sz="1700" b="1" dirty="0" smtClean="0"/>
              <a:t> HMI</a:t>
            </a:r>
            <a:endParaRPr lang="en-US" sz="1700" b="1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b="1" dirty="0" smtClean="0"/>
              <a:t>Модули </a:t>
            </a:r>
            <a:r>
              <a:rPr lang="en-US" sz="1700" b="1" dirty="0" err="1" smtClean="0"/>
              <a:t>CANopen</a:t>
            </a:r>
            <a:r>
              <a:rPr lang="en-US" sz="1700" b="1" dirty="0" smtClean="0">
                <a:solidFill>
                  <a:schemeClr val="bg2"/>
                </a:solidFill>
              </a:rPr>
              <a:t> </a:t>
            </a:r>
            <a:r>
              <a:rPr lang="ru-RU" sz="1700" b="1" dirty="0" smtClean="0">
                <a:solidFill>
                  <a:schemeClr val="bg2"/>
                </a:solidFill>
              </a:rPr>
              <a:t>будут доступны в</a:t>
            </a:r>
            <a:r>
              <a:rPr lang="en-US" sz="1700" b="1" dirty="0" smtClean="0">
                <a:solidFill>
                  <a:schemeClr val="bg2"/>
                </a:solidFill>
              </a:rPr>
              <a:t> L2 (Q3 2014)</a:t>
            </a:r>
            <a:endParaRPr lang="en-US" sz="1700" b="1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/>
              <a:t>Наличие сертификата </a:t>
            </a:r>
            <a:r>
              <a:rPr lang="en-US" sz="1700" dirty="0" smtClean="0"/>
              <a:t>ATEX </a:t>
            </a:r>
            <a:r>
              <a:rPr lang="ru-RU" sz="1700" dirty="0" smtClean="0">
                <a:solidFill>
                  <a:schemeClr val="bg2"/>
                </a:solidFill>
              </a:rPr>
              <a:t>для большинства модулей</a:t>
            </a:r>
            <a:r>
              <a:rPr lang="en-US" sz="1700" dirty="0" smtClean="0">
                <a:solidFill>
                  <a:schemeClr val="bg2"/>
                </a:solidFill>
              </a:rPr>
              <a:t> X80 </a:t>
            </a:r>
            <a:r>
              <a:rPr lang="ru-RU" sz="1700" dirty="0" smtClean="0">
                <a:solidFill>
                  <a:schemeClr val="bg2"/>
                </a:solidFill>
              </a:rPr>
              <a:t>и ЦПУ </a:t>
            </a:r>
            <a:r>
              <a:rPr lang="en-US" sz="1700" dirty="0" smtClean="0">
                <a:solidFill>
                  <a:schemeClr val="bg2"/>
                </a:solidFill>
              </a:rPr>
              <a:t>M580.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 smtClean="0">
                <a:solidFill>
                  <a:schemeClr val="bg2"/>
                </a:solidFill>
              </a:rPr>
              <a:t>Простая интеграция в архитектуры </a:t>
            </a:r>
            <a:r>
              <a:rPr lang="ru-RU" sz="1700" dirty="0" err="1" smtClean="0">
                <a:solidFill>
                  <a:schemeClr val="bg2"/>
                </a:solidFill>
              </a:rPr>
              <a:t>Premium</a:t>
            </a:r>
            <a:r>
              <a:rPr lang="ru-RU" sz="1700" dirty="0" smtClean="0">
                <a:solidFill>
                  <a:schemeClr val="bg2"/>
                </a:solidFill>
              </a:rPr>
              <a:t> с M580 (большая установленная база </a:t>
            </a:r>
            <a:r>
              <a:rPr lang="ru-RU" sz="1700" dirty="0" err="1" smtClean="0">
                <a:solidFill>
                  <a:schemeClr val="bg2"/>
                </a:solidFill>
              </a:rPr>
              <a:t>Premium</a:t>
            </a:r>
            <a:r>
              <a:rPr lang="ru-RU" sz="1700" dirty="0" smtClean="0">
                <a:solidFill>
                  <a:schemeClr val="bg2"/>
                </a:solidFill>
              </a:rPr>
              <a:t> PLC в </a:t>
            </a:r>
            <a:r>
              <a:rPr lang="en-US" sz="1700" dirty="0" smtClean="0">
                <a:solidFill>
                  <a:schemeClr val="bg2"/>
                </a:solidFill>
              </a:rPr>
              <a:t>F&amp;B</a:t>
            </a:r>
            <a:r>
              <a:rPr lang="ru-RU" sz="1700" dirty="0" smtClean="0">
                <a:solidFill>
                  <a:schemeClr val="bg2"/>
                </a:solidFill>
              </a:rPr>
              <a:t>)</a:t>
            </a:r>
            <a:endParaRPr lang="en-US" sz="1700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700" noProof="0" dirty="0" smtClean="0"/>
              <a:t>Метка времени </a:t>
            </a:r>
            <a:r>
              <a:rPr lang="en-US" sz="1700" noProof="0" dirty="0" smtClean="0">
                <a:solidFill>
                  <a:schemeClr val="bg2"/>
                </a:solidFill>
              </a:rPr>
              <a:t>CRA</a:t>
            </a:r>
            <a:r>
              <a:rPr lang="ru-RU" sz="1700" noProof="0" dirty="0" smtClean="0">
                <a:solidFill>
                  <a:schemeClr val="bg2"/>
                </a:solidFill>
              </a:rPr>
              <a:t> -</a:t>
            </a:r>
            <a:r>
              <a:rPr lang="en-US" sz="1700" noProof="0" dirty="0" smtClean="0">
                <a:solidFill>
                  <a:schemeClr val="bg2"/>
                </a:solidFill>
              </a:rPr>
              <a:t>10ms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noProof="0" dirty="0" smtClean="0"/>
              <a:t>Детерминированная сеть </a:t>
            </a:r>
            <a:r>
              <a:rPr lang="ru-RU" sz="1700" dirty="0" smtClean="0">
                <a:solidFill>
                  <a:schemeClr val="bg2"/>
                </a:solidFill>
              </a:rPr>
              <a:t>для управления точными процессами</a:t>
            </a:r>
            <a:r>
              <a:rPr lang="en-US" sz="1400" noProof="0" dirty="0" smtClean="0">
                <a:solidFill>
                  <a:schemeClr val="bg2"/>
                </a:solidFill>
              </a:rPr>
              <a:t/>
            </a:r>
            <a:br>
              <a:rPr lang="en-US" sz="1400" noProof="0" dirty="0" smtClean="0">
                <a:solidFill>
                  <a:schemeClr val="bg2"/>
                </a:solidFill>
              </a:rPr>
            </a:br>
            <a:endParaRPr lang="en-US" sz="1400" noProof="0" dirty="0">
              <a:solidFill>
                <a:schemeClr val="bg2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57158" y="285728"/>
            <a:ext cx="8391306" cy="76700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79512" y="1285860"/>
            <a:ext cx="8750206" cy="5095468"/>
          </a:xfrm>
          <a:prstGeom prst="roundRect">
            <a:avLst>
              <a:gd name="adj" fmla="val 7161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Преимущества </a:t>
            </a:r>
            <a:r>
              <a:rPr lang="en-US" dirty="0" smtClean="0">
                <a:solidFill>
                  <a:schemeClr val="bg2"/>
                </a:solidFill>
              </a:rPr>
              <a:t>M580</a:t>
            </a:r>
            <a:r>
              <a:rPr lang="ru-RU" dirty="0" smtClean="0">
                <a:solidFill>
                  <a:schemeClr val="bg2"/>
                </a:solidFill>
              </a:rPr>
              <a:t> для </a:t>
            </a:r>
            <a:r>
              <a:rPr lang="en-US" b="1" noProof="0" dirty="0" smtClean="0">
                <a:solidFill>
                  <a:schemeClr val="bg2"/>
                </a:solidFill>
              </a:rPr>
              <a:t>MMM</a:t>
            </a:r>
            <a:endParaRPr lang="en-US" b="1" noProof="0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28736"/>
            <a:ext cx="8280400" cy="50246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500" b="1" dirty="0" smtClean="0"/>
              <a:t>Работа в сети </a:t>
            </a:r>
            <a:r>
              <a:rPr lang="en-US" sz="1500" b="1" dirty="0" smtClean="0"/>
              <a:t>PROFIBUS</a:t>
            </a:r>
            <a:r>
              <a:rPr lang="en-US" sz="1500" b="1" dirty="0" smtClean="0">
                <a:solidFill>
                  <a:schemeClr val="bg2"/>
                </a:solidFill>
              </a:rPr>
              <a:t> </a:t>
            </a:r>
            <a:r>
              <a:rPr lang="ru-RU" sz="1500" b="1" dirty="0" smtClean="0">
                <a:solidFill>
                  <a:schemeClr val="bg2"/>
                </a:solidFill>
              </a:rPr>
              <a:t>через новый </a:t>
            </a:r>
            <a:r>
              <a:rPr lang="en-US" sz="1500" b="1" dirty="0" smtClean="0">
                <a:solidFill>
                  <a:schemeClr val="bg2"/>
                </a:solidFill>
              </a:rPr>
              <a:t>PRM</a:t>
            </a:r>
            <a:r>
              <a:rPr lang="ru-RU" sz="1500" b="1" dirty="0" smtClean="0">
                <a:solidFill>
                  <a:schemeClr val="bg2"/>
                </a:solidFill>
              </a:rPr>
              <a:t>, совместимый с </a:t>
            </a:r>
            <a:r>
              <a:rPr lang="en-US" sz="1500" b="1" dirty="0" smtClean="0">
                <a:solidFill>
                  <a:schemeClr val="bg2"/>
                </a:solidFill>
              </a:rPr>
              <a:t>M580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b="1" dirty="0" smtClean="0"/>
              <a:t>Кольцевые топологии </a:t>
            </a:r>
            <a:r>
              <a:rPr lang="ru-RU" sz="1500" b="1" dirty="0" smtClean="0">
                <a:solidFill>
                  <a:schemeClr val="bg2"/>
                </a:solidFill>
              </a:rPr>
              <a:t>и быстрое время восстановления в случае обрыва кабеля  (менее </a:t>
            </a:r>
            <a:r>
              <a:rPr lang="en-US" sz="1500" b="1" dirty="0" smtClean="0">
                <a:solidFill>
                  <a:schemeClr val="bg2"/>
                </a:solidFill>
              </a:rPr>
              <a:t>50 </a:t>
            </a:r>
            <a:r>
              <a:rPr lang="ru-RU" sz="1500" b="1" dirty="0" smtClean="0">
                <a:solidFill>
                  <a:schemeClr val="bg2"/>
                </a:solidFill>
              </a:rPr>
              <a:t>мс)</a:t>
            </a:r>
            <a:endParaRPr lang="en-US" sz="1500" b="1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b="1" noProof="0" dirty="0" smtClean="0"/>
              <a:t>Распределенная архитектура </a:t>
            </a:r>
            <a:r>
              <a:rPr lang="ru-RU" sz="1500" b="1" noProof="0" dirty="0" smtClean="0">
                <a:solidFill>
                  <a:schemeClr val="bg2"/>
                </a:solidFill>
              </a:rPr>
              <a:t>на большие расстояния благодаря использованию оптических мультиплексоров </a:t>
            </a:r>
            <a:endParaRPr lang="en-US" sz="1500" b="1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Модули весодозирования</a:t>
            </a:r>
            <a:r>
              <a:rPr lang="en-US" sz="1500" dirty="0" smtClean="0">
                <a:solidFill>
                  <a:schemeClr val="bg2"/>
                </a:solidFill>
              </a:rPr>
              <a:t> </a:t>
            </a:r>
            <a:r>
              <a:rPr lang="ru-RU" sz="1500" dirty="0" smtClean="0">
                <a:solidFill>
                  <a:schemeClr val="bg2"/>
                </a:solidFill>
              </a:rPr>
              <a:t>также интегрированы в локальном и удаленном шасси</a:t>
            </a:r>
            <a:endParaRPr lang="en-US" sz="150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Наличие сертификата </a:t>
            </a:r>
            <a:r>
              <a:rPr lang="en-US" sz="1500" dirty="0" smtClean="0"/>
              <a:t>ATEX </a:t>
            </a:r>
            <a:r>
              <a:rPr lang="ru-RU" sz="1500" dirty="0" smtClean="0">
                <a:solidFill>
                  <a:schemeClr val="bg2"/>
                </a:solidFill>
              </a:rPr>
              <a:t>для большинства модулей</a:t>
            </a:r>
            <a:r>
              <a:rPr lang="en-US" sz="1500" dirty="0" smtClean="0">
                <a:solidFill>
                  <a:schemeClr val="bg2"/>
                </a:solidFill>
              </a:rPr>
              <a:t> X80 </a:t>
            </a:r>
            <a:r>
              <a:rPr lang="ru-RU" sz="1500" dirty="0" smtClean="0">
                <a:solidFill>
                  <a:schemeClr val="bg2"/>
                </a:solidFill>
              </a:rPr>
              <a:t>и ЦПУ </a:t>
            </a:r>
            <a:r>
              <a:rPr lang="en-US" sz="1500" dirty="0" smtClean="0">
                <a:solidFill>
                  <a:schemeClr val="bg2"/>
                </a:solidFill>
              </a:rPr>
              <a:t>M580.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HART </a:t>
            </a:r>
            <a:r>
              <a:rPr lang="ru-RU" sz="1500" dirty="0" smtClean="0"/>
              <a:t>модуль</a:t>
            </a:r>
            <a:r>
              <a:rPr lang="en-US" sz="1500" dirty="0" smtClean="0"/>
              <a:t> </a:t>
            </a:r>
            <a:r>
              <a:rPr lang="ru-RU" sz="1500" dirty="0" smtClean="0">
                <a:solidFill>
                  <a:schemeClr val="bg2"/>
                </a:solidFill>
              </a:rPr>
              <a:t>доступен для </a:t>
            </a:r>
            <a:r>
              <a:rPr lang="en-US" sz="1500" dirty="0" smtClean="0">
                <a:solidFill>
                  <a:schemeClr val="bg2"/>
                </a:solidFill>
              </a:rPr>
              <a:t>M580 </a:t>
            </a:r>
            <a:r>
              <a:rPr lang="ru-RU" sz="1500" dirty="0" smtClean="0">
                <a:solidFill>
                  <a:schemeClr val="bg2"/>
                </a:solidFill>
              </a:rPr>
              <a:t>с широкими возможностями по настройке и диагностике</a:t>
            </a:r>
            <a:endParaRPr lang="en-US" sz="150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Бюджетное решение по резервированию, </a:t>
            </a:r>
            <a:r>
              <a:rPr lang="ru-RU" sz="1500" dirty="0" smtClean="0">
                <a:solidFill>
                  <a:schemeClr val="bg2"/>
                </a:solidFill>
              </a:rPr>
              <a:t>петля «</a:t>
            </a:r>
            <a:r>
              <a:rPr lang="ru-RU" sz="1500" dirty="0" err="1" smtClean="0">
                <a:solidFill>
                  <a:schemeClr val="bg2"/>
                </a:solidFill>
              </a:rPr>
              <a:t>daisy</a:t>
            </a:r>
            <a:r>
              <a:rPr lang="ru-RU" sz="1500" dirty="0" smtClean="0">
                <a:solidFill>
                  <a:schemeClr val="bg2"/>
                </a:solidFill>
              </a:rPr>
              <a:t> </a:t>
            </a:r>
            <a:r>
              <a:rPr lang="ru-RU" sz="1500" dirty="0" err="1" smtClean="0">
                <a:solidFill>
                  <a:schemeClr val="bg2"/>
                </a:solidFill>
              </a:rPr>
              <a:t>chain</a:t>
            </a:r>
            <a:r>
              <a:rPr lang="ru-RU" sz="1500" dirty="0" smtClean="0">
                <a:solidFill>
                  <a:schemeClr val="bg2"/>
                </a:solidFill>
              </a:rPr>
              <a:t>» (время </a:t>
            </a:r>
            <a:r>
              <a:rPr lang="ru-RU" sz="1500" dirty="0" err="1" smtClean="0">
                <a:solidFill>
                  <a:schemeClr val="bg2"/>
                </a:solidFill>
              </a:rPr>
              <a:t>восстановления-менее</a:t>
            </a:r>
            <a:r>
              <a:rPr lang="ru-RU" sz="1500" dirty="0" smtClean="0">
                <a:solidFill>
                  <a:schemeClr val="bg2"/>
                </a:solidFill>
              </a:rPr>
              <a:t> 50 мс)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Предложение по защищенному исполнению </a:t>
            </a:r>
            <a:r>
              <a:rPr lang="en-US" sz="1500" dirty="0" smtClean="0">
                <a:solidFill>
                  <a:schemeClr val="bg2"/>
                </a:solidFill>
              </a:rPr>
              <a:t>(</a:t>
            </a:r>
            <a:r>
              <a:rPr lang="ru-RU" sz="1500" dirty="0" smtClean="0">
                <a:solidFill>
                  <a:schemeClr val="bg2"/>
                </a:solidFill>
              </a:rPr>
              <a:t>защитное покрытие</a:t>
            </a:r>
            <a:r>
              <a:rPr lang="en-US" sz="1500" dirty="0" smtClean="0">
                <a:solidFill>
                  <a:schemeClr val="bg2"/>
                </a:solidFill>
              </a:rPr>
              <a:t>+ </a:t>
            </a:r>
            <a:r>
              <a:rPr lang="ru-RU" sz="1500" dirty="0" smtClean="0">
                <a:solidFill>
                  <a:schemeClr val="bg2"/>
                </a:solidFill>
              </a:rPr>
              <a:t>расширенный диапазон температур</a:t>
            </a:r>
            <a:r>
              <a:rPr lang="en-US" sz="1500" dirty="0" smtClean="0">
                <a:solidFill>
                  <a:schemeClr val="bg2"/>
                </a:solidFill>
              </a:rPr>
              <a:t>) </a:t>
            </a:r>
            <a:r>
              <a:rPr lang="ru-RU" sz="1500" dirty="0" smtClean="0">
                <a:solidFill>
                  <a:schemeClr val="bg2"/>
                </a:solidFill>
              </a:rPr>
              <a:t>для </a:t>
            </a:r>
            <a:r>
              <a:rPr lang="en-US" sz="1500" dirty="0" smtClean="0">
                <a:solidFill>
                  <a:schemeClr val="bg2"/>
                </a:solidFill>
              </a:rPr>
              <a:t>X80 </a:t>
            </a:r>
            <a:r>
              <a:rPr lang="ru-RU" sz="1500" dirty="0" smtClean="0">
                <a:solidFill>
                  <a:schemeClr val="bg2"/>
                </a:solidFill>
              </a:rPr>
              <a:t>и экспертных модулей</a:t>
            </a:r>
            <a:r>
              <a:rPr lang="en-US" sz="1500" dirty="0" smtClean="0">
                <a:solidFill>
                  <a:schemeClr val="bg2"/>
                </a:solidFill>
              </a:rPr>
              <a:t>, M580 </a:t>
            </a:r>
            <a:r>
              <a:rPr lang="ru-RU" sz="1500" dirty="0" smtClean="0">
                <a:solidFill>
                  <a:schemeClr val="bg2"/>
                </a:solidFill>
              </a:rPr>
              <a:t>3 ЦПУ</a:t>
            </a:r>
            <a:r>
              <a:rPr lang="en-US" sz="1500" dirty="0" smtClean="0">
                <a:solidFill>
                  <a:schemeClr val="bg2"/>
                </a:solidFill>
              </a:rPr>
              <a:t> </a:t>
            </a:r>
            <a:r>
              <a:rPr lang="ru-RU" sz="1500" dirty="0" smtClean="0">
                <a:solidFill>
                  <a:schemeClr val="bg2"/>
                </a:solidFill>
              </a:rPr>
              <a:t>«</a:t>
            </a:r>
            <a:r>
              <a:rPr lang="en-US" sz="1500" dirty="0" smtClean="0">
                <a:solidFill>
                  <a:schemeClr val="bg2"/>
                </a:solidFill>
              </a:rPr>
              <a:t>H</a:t>
            </a:r>
            <a:r>
              <a:rPr lang="ru-RU" sz="1500" dirty="0" smtClean="0">
                <a:solidFill>
                  <a:schemeClr val="bg2"/>
                </a:solidFill>
              </a:rPr>
              <a:t>»</a:t>
            </a:r>
            <a:endParaRPr lang="en-US" sz="150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Сертифицированные алгоритмы </a:t>
            </a:r>
            <a:r>
              <a:rPr lang="ru-RU" sz="1500" dirty="0" smtClean="0">
                <a:solidFill>
                  <a:schemeClr val="bg2"/>
                </a:solidFill>
              </a:rPr>
              <a:t>защиты данных</a:t>
            </a:r>
            <a:endParaRPr lang="en-US" sz="1500" dirty="0" smtClean="0">
              <a:solidFill>
                <a:schemeClr val="bg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500" dirty="0" smtClean="0"/>
              <a:t>  Возможность получения диагностической информации по </a:t>
            </a:r>
            <a:r>
              <a:rPr lang="en-US" sz="1500" dirty="0" smtClean="0"/>
              <a:t>Wi-Fi </a:t>
            </a:r>
            <a:r>
              <a:rPr lang="ru-RU" sz="1500" dirty="0" smtClean="0">
                <a:solidFill>
                  <a:schemeClr val="bg2"/>
                </a:solidFill>
              </a:rPr>
              <a:t>для мобильных устройств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500" dirty="0" smtClean="0"/>
              <a:t>   Прозрачный доступ </a:t>
            </a:r>
            <a:r>
              <a:rPr lang="ru-RU" sz="1500" dirty="0" smtClean="0">
                <a:solidFill>
                  <a:schemeClr val="bg2"/>
                </a:solidFill>
              </a:rPr>
              <a:t>ко всем устройствам в сети управления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500" dirty="0" smtClean="0"/>
              <a:t>   Гибкая архитектура </a:t>
            </a:r>
            <a:r>
              <a:rPr lang="en-US" sz="1500" dirty="0" smtClean="0">
                <a:solidFill>
                  <a:schemeClr val="bg2"/>
                </a:solidFill>
              </a:rPr>
              <a:t>(CCOTF) </a:t>
            </a:r>
            <a:endParaRPr lang="ru-RU" sz="1500" dirty="0" smtClean="0">
              <a:solidFill>
                <a:schemeClr val="bg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500" dirty="0" smtClean="0"/>
              <a:t>   Метка времени в </a:t>
            </a:r>
            <a:r>
              <a:rPr lang="en-US" sz="1500" dirty="0" smtClean="0"/>
              <a:t>1</a:t>
            </a:r>
            <a:r>
              <a:rPr lang="ru-RU" sz="1500" dirty="0" smtClean="0"/>
              <a:t> </a:t>
            </a:r>
            <a:r>
              <a:rPr lang="en-US" sz="1500" dirty="0" smtClean="0"/>
              <a:t>ms </a:t>
            </a:r>
            <a:r>
              <a:rPr lang="ru-RU" sz="1500" dirty="0" smtClean="0">
                <a:solidFill>
                  <a:schemeClr val="bg2"/>
                </a:solidFill>
              </a:rPr>
              <a:t>с помощью модуля </a:t>
            </a:r>
            <a:r>
              <a:rPr lang="en-US" sz="1500" dirty="0" smtClean="0">
                <a:solidFill>
                  <a:schemeClr val="bg2"/>
                </a:solidFill>
              </a:rPr>
              <a:t>ERT</a:t>
            </a:r>
            <a:r>
              <a:rPr lang="ru-RU" sz="1500" dirty="0" smtClean="0">
                <a:solidFill>
                  <a:schemeClr val="bg2"/>
                </a:solidFill>
              </a:rPr>
              <a:t> или </a:t>
            </a:r>
            <a:r>
              <a:rPr lang="en-US" sz="1500" dirty="0" smtClean="0">
                <a:solidFill>
                  <a:schemeClr val="bg2"/>
                </a:solidFill>
              </a:rPr>
              <a:t>10ms </a:t>
            </a:r>
            <a:r>
              <a:rPr lang="ru-RU" sz="1500" dirty="0" smtClean="0">
                <a:solidFill>
                  <a:schemeClr val="bg2"/>
                </a:solidFill>
              </a:rPr>
              <a:t>в </a:t>
            </a:r>
            <a:r>
              <a:rPr lang="en-US" sz="1500" dirty="0" smtClean="0">
                <a:solidFill>
                  <a:schemeClr val="bg2"/>
                </a:solidFill>
              </a:rPr>
              <a:t>CRA</a:t>
            </a:r>
            <a:endParaRPr lang="en-US" sz="1500" noProof="0" dirty="0" smtClean="0">
              <a:solidFill>
                <a:schemeClr val="bg2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57158" y="285728"/>
            <a:ext cx="8463314" cy="76700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214282" y="1285860"/>
            <a:ext cx="8715436" cy="5286412"/>
          </a:xfrm>
          <a:prstGeom prst="roundRect">
            <a:avLst>
              <a:gd name="adj" fmla="val 7161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Преимущества </a:t>
            </a:r>
            <a:r>
              <a:rPr lang="en-US" dirty="0" smtClean="0">
                <a:solidFill>
                  <a:schemeClr val="bg2"/>
                </a:solidFill>
              </a:rPr>
              <a:t>M580</a:t>
            </a:r>
            <a:r>
              <a:rPr lang="ru-RU" dirty="0" smtClean="0">
                <a:solidFill>
                  <a:schemeClr val="bg2"/>
                </a:solidFill>
              </a:rPr>
              <a:t> для </a:t>
            </a:r>
            <a:r>
              <a:rPr lang="ru-RU" b="1" dirty="0" smtClean="0">
                <a:solidFill>
                  <a:schemeClr val="bg2"/>
                </a:solidFill>
              </a:rPr>
              <a:t>Гидроэнергетики</a:t>
            </a:r>
            <a:endParaRPr lang="en-US" b="1" noProof="0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132856"/>
            <a:ext cx="8280400" cy="328614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noProof="0" dirty="0" smtClean="0"/>
              <a:t>Метка времени в 1мс </a:t>
            </a:r>
            <a:r>
              <a:rPr lang="ru-RU" noProof="0" dirty="0" smtClean="0">
                <a:solidFill>
                  <a:schemeClr val="bg2"/>
                </a:solidFill>
              </a:rPr>
              <a:t>благодаря</a:t>
            </a:r>
            <a:r>
              <a:rPr lang="en-US" noProof="0" dirty="0" smtClean="0">
                <a:solidFill>
                  <a:schemeClr val="bg2"/>
                </a:solidFill>
              </a:rPr>
              <a:t> </a:t>
            </a:r>
            <a:r>
              <a:rPr lang="ru-RU" noProof="0" dirty="0" smtClean="0">
                <a:solidFill>
                  <a:schemeClr val="bg2"/>
                </a:solidFill>
              </a:rPr>
              <a:t>модулю </a:t>
            </a:r>
            <a:r>
              <a:rPr lang="en-US" noProof="0" dirty="0" smtClean="0">
                <a:solidFill>
                  <a:schemeClr val="bg2"/>
                </a:solidFill>
              </a:rPr>
              <a:t>ERT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Детерминированная сеть </a:t>
            </a:r>
            <a:r>
              <a:rPr lang="ru-RU" dirty="0" smtClean="0">
                <a:solidFill>
                  <a:schemeClr val="bg2"/>
                </a:solidFill>
              </a:rPr>
              <a:t>для управления точными процессами</a:t>
            </a:r>
            <a:endParaRPr lang="en-US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Сертифицированные алгоритмы </a:t>
            </a:r>
            <a:r>
              <a:rPr lang="ru-RU" dirty="0" smtClean="0">
                <a:solidFill>
                  <a:schemeClr val="bg2"/>
                </a:solidFill>
              </a:rPr>
              <a:t>защиты данных</a:t>
            </a:r>
            <a:endParaRPr lang="en-US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noProof="0" dirty="0" smtClean="0">
                <a:solidFill>
                  <a:schemeClr val="bg2"/>
                </a:solidFill>
              </a:rPr>
              <a:t>Устойчивый к высокому уровню </a:t>
            </a:r>
            <a:r>
              <a:rPr lang="ru-RU" dirty="0" smtClean="0"/>
              <a:t>электромагнитных помех</a:t>
            </a:r>
            <a:endParaRPr lang="en-US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noProof="0" dirty="0" smtClean="0"/>
              <a:t>Модуль </a:t>
            </a:r>
            <a:r>
              <a:rPr lang="en-US" noProof="0" dirty="0" err="1" smtClean="0"/>
              <a:t>Modbus</a:t>
            </a:r>
            <a:r>
              <a:rPr lang="en-US" noProof="0" dirty="0" smtClean="0"/>
              <a:t> </a:t>
            </a:r>
            <a:r>
              <a:rPr lang="ru-RU" dirty="0" smtClean="0"/>
              <a:t>в удаленных шасси</a:t>
            </a:r>
            <a:r>
              <a:rPr lang="en-US" noProof="0" dirty="0" smtClean="0"/>
              <a:t> </a:t>
            </a:r>
            <a:r>
              <a:rPr lang="ru-RU" noProof="0" dirty="0" smtClean="0">
                <a:solidFill>
                  <a:schemeClr val="bg2"/>
                </a:solidFill>
              </a:rPr>
              <a:t>для связи с полевыми устройствами и датчиками (измеритель мощности)</a:t>
            </a:r>
            <a:endParaRPr lang="en-US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Возможность получения диагностической информации по </a:t>
            </a:r>
            <a:r>
              <a:rPr lang="en-US" dirty="0" smtClean="0"/>
              <a:t>Wi-Fi </a:t>
            </a:r>
            <a:r>
              <a:rPr lang="ru-RU" dirty="0" smtClean="0">
                <a:solidFill>
                  <a:schemeClr val="bg2"/>
                </a:solidFill>
              </a:rPr>
              <a:t>для мобильных устройств</a:t>
            </a:r>
            <a:endParaRPr lang="en-US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Большая информационная емкость </a:t>
            </a:r>
            <a:r>
              <a:rPr lang="ru-RU" dirty="0" smtClean="0">
                <a:solidFill>
                  <a:schemeClr val="bg2"/>
                </a:solidFill>
              </a:rPr>
              <a:t>для управления сложными инфраструктурными объектами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23528" y="116632"/>
            <a:ext cx="8496944" cy="1080120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214282" y="1916832"/>
            <a:ext cx="8715436" cy="3816424"/>
          </a:xfrm>
          <a:prstGeom prst="roundRect">
            <a:avLst>
              <a:gd name="adj" fmla="val 9752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Преимущества </a:t>
            </a:r>
            <a:r>
              <a:rPr lang="en-US" dirty="0" smtClean="0">
                <a:solidFill>
                  <a:schemeClr val="bg2"/>
                </a:solidFill>
              </a:rPr>
              <a:t>M580</a:t>
            </a:r>
            <a:r>
              <a:rPr lang="ru-RU" dirty="0" smtClean="0">
                <a:solidFill>
                  <a:schemeClr val="bg2"/>
                </a:solidFill>
              </a:rPr>
              <a:t> для </a:t>
            </a:r>
            <a:r>
              <a:rPr lang="en-US" b="1" dirty="0" smtClean="0">
                <a:solidFill>
                  <a:schemeClr val="bg2"/>
                </a:solidFill>
              </a:rPr>
              <a:t>O&amp;G</a:t>
            </a:r>
            <a:endParaRPr lang="en-US" b="1" noProof="0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44760"/>
            <a:ext cx="8280400" cy="394448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Сертификат </a:t>
            </a:r>
            <a:r>
              <a:rPr lang="en-US" b="1" dirty="0" smtClean="0"/>
              <a:t>ATEX </a:t>
            </a:r>
            <a:r>
              <a:rPr lang="ru-RU" b="1" dirty="0" smtClean="0"/>
              <a:t>на </a:t>
            </a:r>
            <a:r>
              <a:rPr lang="en-US" b="1" dirty="0" smtClean="0">
                <a:solidFill>
                  <a:schemeClr val="bg2"/>
                </a:solidFill>
              </a:rPr>
              <a:t>M580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Быстрое время в случае обрыва кабеля </a:t>
            </a:r>
            <a:r>
              <a:rPr lang="ru-RU" b="1" dirty="0" smtClean="0">
                <a:solidFill>
                  <a:schemeClr val="bg2"/>
                </a:solidFill>
              </a:rPr>
              <a:t>благодаря кольцевой топологии и протоколу </a:t>
            </a:r>
            <a:r>
              <a:rPr lang="en-US" b="1" dirty="0" smtClean="0">
                <a:solidFill>
                  <a:schemeClr val="bg2"/>
                </a:solidFill>
              </a:rPr>
              <a:t>RSTP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 smtClean="0"/>
              <a:t>Микс</a:t>
            </a:r>
            <a:r>
              <a:rPr lang="ru-RU" b="1" dirty="0" smtClean="0"/>
              <a:t> </a:t>
            </a:r>
            <a:r>
              <a:rPr lang="en-US" b="1" noProof="0" dirty="0" smtClean="0"/>
              <a:t>RIO </a:t>
            </a:r>
            <a:r>
              <a:rPr lang="ru-RU" b="1" dirty="0" smtClean="0"/>
              <a:t>и</a:t>
            </a:r>
            <a:r>
              <a:rPr lang="en-US" b="1" noProof="0" dirty="0" smtClean="0"/>
              <a:t> DIO</a:t>
            </a:r>
            <a:r>
              <a:rPr lang="ru-RU" b="1" noProof="0" dirty="0" smtClean="0"/>
              <a:t> </a:t>
            </a:r>
            <a:r>
              <a:rPr lang="ru-RU" b="1" noProof="0" dirty="0" smtClean="0">
                <a:solidFill>
                  <a:schemeClr val="bg2"/>
                </a:solidFill>
              </a:rPr>
              <a:t>в одной архитектуре</a:t>
            </a:r>
            <a:r>
              <a:rPr lang="en-US" b="1" noProof="0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непрерывные и дискретные процессы </a:t>
            </a:r>
            <a:endParaRPr lang="en-US" b="1" noProof="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Предложение по защитному 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ru-RU" dirty="0" smtClean="0">
                <a:solidFill>
                  <a:schemeClr val="bg2"/>
                </a:solidFill>
              </a:rPr>
              <a:t>защитное покрытие</a:t>
            </a:r>
            <a:r>
              <a:rPr lang="en-US" dirty="0" smtClean="0">
                <a:solidFill>
                  <a:schemeClr val="bg2"/>
                </a:solidFill>
              </a:rPr>
              <a:t>+ </a:t>
            </a:r>
            <a:r>
              <a:rPr lang="ru-RU" dirty="0" smtClean="0">
                <a:solidFill>
                  <a:schemeClr val="bg2"/>
                </a:solidFill>
              </a:rPr>
              <a:t>расширенный диапазон температур</a:t>
            </a:r>
            <a:r>
              <a:rPr lang="en-US" dirty="0" smtClean="0">
                <a:solidFill>
                  <a:schemeClr val="bg2"/>
                </a:solidFill>
              </a:rPr>
              <a:t>) </a:t>
            </a:r>
            <a:r>
              <a:rPr lang="ru-RU" dirty="0" smtClean="0">
                <a:solidFill>
                  <a:schemeClr val="bg2"/>
                </a:solidFill>
              </a:rPr>
              <a:t>для </a:t>
            </a:r>
            <a:r>
              <a:rPr lang="en-US" dirty="0" smtClean="0">
                <a:solidFill>
                  <a:schemeClr val="bg2"/>
                </a:solidFill>
              </a:rPr>
              <a:t>X80 </a:t>
            </a:r>
            <a:r>
              <a:rPr lang="ru-RU" dirty="0" smtClean="0">
                <a:solidFill>
                  <a:schemeClr val="bg2"/>
                </a:solidFill>
              </a:rPr>
              <a:t>и экспертных модулей</a:t>
            </a:r>
            <a:r>
              <a:rPr lang="en-US" dirty="0" smtClean="0">
                <a:solidFill>
                  <a:schemeClr val="bg2"/>
                </a:solidFill>
              </a:rPr>
              <a:t>, M580 </a:t>
            </a:r>
            <a:r>
              <a:rPr lang="ru-RU" dirty="0" smtClean="0">
                <a:solidFill>
                  <a:schemeClr val="bg2"/>
                </a:solidFill>
              </a:rPr>
              <a:t>3 ЦПУ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«</a:t>
            </a:r>
            <a:r>
              <a:rPr lang="en-US" dirty="0" smtClean="0">
                <a:solidFill>
                  <a:schemeClr val="bg2"/>
                </a:solidFill>
              </a:rPr>
              <a:t>H</a:t>
            </a:r>
            <a:r>
              <a:rPr lang="ru-RU" dirty="0" smtClean="0">
                <a:solidFill>
                  <a:schemeClr val="bg2"/>
                </a:solidFill>
              </a:rPr>
              <a:t>»</a:t>
            </a:r>
            <a:endParaRPr lang="en-US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Модуль </a:t>
            </a:r>
            <a:r>
              <a:rPr lang="en-US" b="1" dirty="0" smtClean="0"/>
              <a:t>RTU </a:t>
            </a:r>
            <a:r>
              <a:rPr lang="ru-RU" b="1" dirty="0" smtClean="0">
                <a:solidFill>
                  <a:schemeClr val="bg2"/>
                </a:solidFill>
              </a:rPr>
              <a:t>для систем телеметрии</a:t>
            </a:r>
            <a:endParaRPr lang="en-US" b="1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b="1" noProof="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ru-RU" b="1" noProof="0" dirty="0" smtClean="0"/>
              <a:t>Предложения </a:t>
            </a:r>
            <a:r>
              <a:rPr lang="en-US" b="1" noProof="0" dirty="0" smtClean="0"/>
              <a:t>Safety </a:t>
            </a:r>
            <a:r>
              <a:rPr lang="ru-RU" b="1" dirty="0" smtClean="0"/>
              <a:t>и</a:t>
            </a:r>
            <a:r>
              <a:rPr lang="en-US" b="1" noProof="0" dirty="0" smtClean="0"/>
              <a:t> HSBY </a:t>
            </a:r>
            <a:r>
              <a:rPr lang="ru-RU" b="1" dirty="0" smtClean="0">
                <a:solidFill>
                  <a:schemeClr val="bg2"/>
                </a:solidFill>
              </a:rPr>
              <a:t>в ближайших планах развития данного ПЛК</a:t>
            </a:r>
            <a:endParaRPr lang="en-US" b="1" noProof="0" dirty="0">
              <a:solidFill>
                <a:schemeClr val="bg2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57158" y="285728"/>
            <a:ext cx="8319298" cy="76700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251520" y="1429876"/>
            <a:ext cx="8678198" cy="4375388"/>
          </a:xfrm>
          <a:prstGeom prst="roundRect">
            <a:avLst>
              <a:gd name="adj" fmla="val 9968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92" descr="Struxureware_Asset_Operation_Application_Icon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152" y="832912"/>
            <a:ext cx="720080" cy="720080"/>
          </a:xfrm>
          <a:prstGeom prst="rect">
            <a:avLst/>
          </a:prstGeom>
        </p:spPr>
      </p:pic>
      <p:sp>
        <p:nvSpPr>
          <p:cNvPr id="14" name="AutoShape 2" descr="data:image/jpeg;base64,/9j/4AAQSkZJRgABAQAAAQABAAD/2wCEAAkGBxQTERIQEhQUFBQVFBcVFBQWFhUUFBQVFBQWGBQVFBQYHiggGBolHRUVITEhJSkrLi4uFx8zODMsNygtLisBCgoKDg0OFxAQFywcHBwsLCwsLCwuLCwsLCwsLCwsLCwsLCwtLCwsLCwsKywuLCw3LDcsLCwrLCwsLDcrLCwrK//AABEIAOEA4QMBIgACEQEDEQH/xAAcAAABBAMBAAAAAAAAAAAAAAAAAQIDBAUGBwj/xABGEAABAwEEBQkFBAcHBQAAAAABAAIRAwQSITEFBkFRcQcTImGBkaGx8BQjMnLRM0KywRUkUmNzguElNGKDosLxFhdTVLP/xAAXAQEBAQEAAAAAAAAAAAAAAAAAAQID/8QAJhEBAQACAQQCAAcBAAAAAAAAAAECETEDEiFBFFEiMkJSYYGxE//aAAwDAQACEQMRAD8A7ikCVIEAhCEAhCJQCESklAqEkolAqE0vG8JprN3hBIhRe0N/aCb7S3ee4/RBOhQG1Dr7k32sbj4ILKFVNr6j3hJ7Z1eKmza2hVqVpnPBWJVCoQhAIQhAIQhAhTgkKUIBCEIBIEqQIGVal0EnIKA2wbj4BLpD7N3D6LFU60YHrPcs3LVSsmbZ1eM/kmG1HcPFQApSPWCbTdSG0u3+Saah/aPrgEyPWKIU2mznOO0nvKje3/jBPn1ghBC3BMN4Eub0gSJbtG+CrBao3M/5wRBSrh3jhjOGe1S+tiruYHYnPYRgROeKA9zc8QAMRPbIQT+vWCWPWKRrgcvXil9bEUvramx69FL62I9bUAn06pGXcmI9esUF2naAeoqcLFlSU65HXxWtrtkEKKlXB4qWVWghCEAUoSFKEAhCEAkCVNCCvpD7N3D6LDuEyszpD7N3D6LDFsrnlyhWPI4TJ7lZp1QVWTYxw3jwUlRej1iiPWCr0a8x6yVkD1gtIQI9bUk+pQSgWPWCEgPqESgQs79+JTTh/Xan9nmkPYiaRGmM24GZOQBPWE6nVyDsHGThlHGE4N607tKKX1tQiOKS51FEL62I9bFBUtDG/E9g4uAVWrpuzN+K0UB1Go2e5PH2z34z3GRn16CL3rFYN+tljGdoZ2Bx8lUqa+2IYCo9x3Npu8LwAU3Pti9fpz9UbPPrFS0rSR6PmtQOu1I/BQtb+FMDyKQa1V3fZ6PtJ+eWeN0hO6J8np+r/reqdYFSrVNXrZaKr/fWY2cNIuk1L5fIdIOGEYFbUFuXbv08+7HZSlCQpQq2EIQgE0JyaEFfSP2buH5rELMW/wCzdwWHC55coRKgIUQj2zxiOxSUifDsTQnUjj2IKFPT9ItnpgggOZcl7Q4wC5omOBg4ZJKmsNHIXydguOGGGOWWKuWrRFNzCxrWUzscGNMCQSIwziM0tm0SxgDQXAARgbu6TA3kT2q+XCzqcKVn06HkAUapJIuxdiC6ASZw3mJA3qratYqwe5lOwWh8Ei8Zax0GJBjJZ8WNvWcQcSc2mQrCefsuGdn5tNS/TFvd8OjwOt9UHwwS87pU5UbLT4uJ8iVtiFO3+U/4ZXnOtU9k0s7OvZafysLvxNR+gbe749IEfJSaPotrQnafGx923+2pnVCq77S32p3yG5+ZS/8AQdA/HVtNT5qn9FtaE7YfG6f01dmo1ibnSLvmqP8AyKs09WLCMrPTPEF3mqHKPperZrKKtIwedY0nLAzOOzj1Lktr1vtvOFj6zhIBHvJbB+GSDh2lbmEbnQ6f7Y7m3RVBkBtCiP8ALZ5wrDatNuEMbHytC831dPWl95r62Mu6Tnkgx+y4TPUqT9JVHATUggjDad5kDzWuyNTCT09LVdN0W51qQ41G+UqTR+laVYkU6jHkYkNcCQMp4LzJ7W6b3OEmDIyOeEHI/ku18j3MmxXmkOq333yQ3nbpIgOgnDAR1BLjprToFH4hx/JXwFQo/G3tWQUjcBShIUoVAhCEAmhOTQgraTPundnmsSFmNIMmm7hPdisOFzy5AEkpQo6mSyiQJ9EY9irU6uwqzQz7FYLgQTGaAq1Vwc6A7FubZGHHD1K1UWkKCzV2kYOBgweO5TAyiFQhCKEIQgEISOQYDW/RPtdHmTlN7KZMEfmuYu5Nwwhrqk3zAhpwxjacfFdneHROHYFirdbrj6LCMahfBIHQutBmIJOcYJvTWONyuo5vQ5NKZqcy5zyQJvBoH5qzZuTuk5r3FtSaeAEgXvBb7ojS3O1a9O7ApXYd0pdevTIIBGXisrdDoMeYTu+lywuN1Wg2DUCgA1zqZBOYvQczs7Ft+hdBULOS6lTDHFt1xBcZEzGJ3rI8yNwUlH7x9ZKsH0PjHArIKhRPTB/wq/KsaBShIUoVAhCEAmhOTQghtnwP+UrChZq2/Zv+UrCt9dy55XyAJlTJSBR1Mu1Z2iEBWbHn2KuFYsefYkVZtTmtY57zDWgucccAMScMVqNTXzR1Nznio8l2cMdGOcB0LY9YzFjtJ/cVPwFeWrVIIkzt2+pXaSVmR6S1X1ms1qe+lQa8XW84S4Ngi8G4Q47wtmAXJORd4NVxBmLMGniKjZXW1mgQhCgEIQgEhSoQRc3vJK1zWPS9ms9WkK3Oc41rnUyyRAd0XSctm1bK9krV9aNWalpqscyo2m1rLpkmZvEnADr3ouN0wY1+slFz3U6Ti+pF5zqgBMTE3p3lbRqhp722i6tcuAVCwCZwAGJ7ytUbyUUS4ufWDif8DiQeoioPJbjqroanZKTqFJ98B5LiYBBIbhA6se1XUXK23dZgpGZO9bAllMO0b58hs2pGUlnHTb8qvwsfZh7wD/AsirGgUoSFKFQIQhAJAlTQghtnwO+UrWrxpnHFh2gZcVstt+zf8p8lhIkQcRGS55chWOkJlXLtVUtNIyOkwnGB8H9FZLgWgjIrKI1YsearqeyZoo1hP6paf4NT8BXm230KjyQ6owtBw6IZPYBPivSOsp/U7Uf3FT8BXlm2NMwTP0+q74Mx2fkmY0V3tZkLNEkAExUZiYwXUgFyTkXqB1R0GYswB4h7JXXGLN5CQhK9Is0CEIQCEIQC5Nyn65VbLaHULOS18Nc9xxaJYIAacDO9dZXG+U/VWvaLY+rRaXyGiBGENAxJyyVnPkjB6ra0Wu02pjKtZxbmWhrWtPSaMejMYwuz6tgRWjD3gniKVOPAhcg1P1NtdC0MrVGNawYPl9MujPAAnaGrsWr4wrYEe97/AHdPEeHcrlrfhayhTQf93kE8qKP935fRSIks32v+WPNZJY6y/au/ht83LIqxoFKEhShUCEIQCaE5NQVtIVYpuPVHesO36LLaUHuzxCxLfoueXII2HLaqVWiWdJmLdrN2+6ryjrZDisohp1A4SMQrNlzVB9Ig32Z/ebsd1jcVcsT56Q2iUVPpqkX2auwCS6k8AZyS0gCNq4dadQ9I1sDT6M4EtZS7cYK76CoalMzMyP2cF1l0zK0rk91XrWSqXVGBrTRDPiYXF15pJIadsFb9TKiYIEJ1mOB4qew96bKbaqzWAFxjGNuZyVY6Rp49IYdbfqmQtyiVi6mm2DAZ9cjyBVWrrRRa0uc9gje5oHeSFDTPSlWF0VpttZ8Nc0tuySOsi6Q6YIzyWaQChdZWElxa0k7SJUyEEdMRsaB1ADyUkpISoEKawjGYzSoQOsh964jK43zcsgqNj+N3AeZV5ajQKUJClCoEIQgE1OTQgq6S+zPELED6LMaS+zPEeYWHbsXPLkATK2XapQo6uXaspEIKnoZngoApqG3ghWSQhC2gS2cYdqRPYk5GH1wtbaVldVeYa0gnKTE4CdpyXnjTes1epWqltas2m5xLWX3CGzgCGmAu98odh5+xVKIMFzmxOUtkgHuzXm632N7K1SkcSx7mkjES0kEg7sF1kix1jUZxNkaXEuN90kkknHeVyS2u947iV1vUEfqbJEG87DLbuXO2ap2uo5zmUKhAOZbd+LKL0T2Jh72rofIxpQ1DWpOaPd0714AAnpNbBw6R6yV1oOzG5aJyaaLFna5nMmnUum+XES4jmyYMfDJyW9MGfrYueWtsnJSUi17WXW2jYmF9VryL9zowSXQTtOGR7lBsUpFoeheUyjarQ2z0qNQXp6by0DAE5Anco9e9fqlgNJrKTHmo0u6RIiCBszTS6dAQuQaA5S7RaqppudRo4OLQA6XQxxADjImYzhddpk7erxCWWCexfE7gFdVOxZu7FcWooKUJClCoEIQgCmhOTUFbSP2Z7PMLDt9d6zGkT7s9nmFhx671zy5DvXio62Xan+vFMrZdqykQhS0dvBRBS0NvBFZNQ12uJEZbRt2dfFLWOEl10DEnYIzklYQaXslN76jrVTN4ZBwMD+VbYZ2kcMwe2eyVKwrAaB0lZapdTs9Q1C0X3YOGEhuZAnMLPBqStMRrbUaKF5xAa1wc4nIANcSSuF6S16rsrVmUOZFMvIDhTEva1xuOcfvb8V2DlNsL61gdTpiXF7SACQSACSBGZI2LzjaqTm1HMeCHNcWuG0EEgg9cyt4zax2rU621K9mZVqm88udJgDI4ZLktt1gtJc4G0V4nLnHgZ9RXU+T7+4sO9zj4rkHsj3PN1rnY4wCezirhJ5HZ+SPS7azKjIcKlMS8ueXB0mm1pBOXwnDxXTA7wwXOuSXRNKjTe5pc97hFSW3bpaKbrgxxguOOGfUuh0ycZ2lYvLPs9efuVvSFR1tq0nE82x/QbjdykkjKZJxXoFcw5TdFUKrQ+tVp2ciu8c65pc54bfimLuOGe7BXG6WNE5LI9tpDrcezmnrLctp99Zv4Tvx/8KzqLo6wMtzfZrVUrvAfdBpFjCLpvS49uSyXKVbLDTr0Da6Nas4MlrabmsbdvGQ4kzilv4vCub6o6EfaKoLYDKfSeSRgAC7ATJm7sXp0jA4riuq2kbLWqOFmsjaF0VDjXLnkc0/7hIndtiV2pgGIgCEyu0T6O+92eQV9U7CPi4jyVxIoKUJClCoEIQgE0JyaEFfSA92ezzCwgds3R5rYyJWB0jYyxwcMWlw/lzz71zygb68UpAxlQ0Kkgb4k9qm/qssq72QVJZszwUjhOBTbOyD3otLpt0Wa0HdRqH/QV5ZtlpeT0nE7czkvUunv7raP4NT8BXmrSNCq4ljiwtG1rWtkcYld8IkdP5GagdUdBmLK0H5hUEz1rrC5TyP0Q2tVaNlnEmAJN9snBdVBWLyrEa0iaTRs5wTwuvlcK0trBZWV7S0WGm9/OvBqPqOdLm1HXnNEQJO7xXXOVcVP0c/m5m829GdyHX+yCvOVQ9I8VrHEjuWqFrD7Gyq2mymCXQxmDRB3di5zV5Q7a28ym+nTbP3KVNuWWxdB1Ab/AGdTP8TzK4m9nS7Uxm7Vd+5M9Ni003uNR76jftL4AIvc3gAJF2WuOzat9XN+SDQrbPSqPLw51UNJg9Ft26QMh0uniui0tvHvwWbyyevPvKzpqpUtVWzHCnRrVLoEYuJMuJidsQvQS5NykaqNtDhVpmlTqOq1BUfUeKbS0OIbG85neYSWbXFqXJEP1+n8tX/5q5y2D9boj9z5vd/RZTk71dZZ7be9rs9Z4Y8c3ScXOgt+LqU/KbRsJtdJ1sr1WEUx7ulTvlzLz8b5waZ48FdzbTQNR9GVatppvpg3WG89+IaGgElpI2kA4bV6aIgEz1rjupHshc72MWq6LweahYGHouDbwaImDAmM12IAGcNsY47vqmV2ys6OydxHkrqpaP8AvfN+SupFBShIUoVAhCEAmhOTQgVNe2QQcinIQa1bbIaTsPhJaG95kFOpPkd/0Wfq0g4EESFrlroGi6MwGmDGBl39VzyxEydTzHamNcD3p9PMdqzER6wn9UtJ/cVPwFeWLYXTiZnHMxjkCvVWmqZdZq7QJJo1AAMSSWEAALg9bUjSVbA0nXZwlraY8QF3xJY3HkbqA1Hx/wCq0H5r7ZnrXVgFoXJzqzWsjnGowNaaIYIc0kuvAkkNMLfgsXkYbWg+6ZH/AJB3XXLhGlDo1te0X/an1OefIaGNaHc46+G44icBOQC67yr2x9KwOfTMOvht7GQHNcHEEZGF51m9UkmSXSSczvJJzWsSO86omkbCx1Fj20ofdY90uwLr0kbyuZt1zp0wWUtH2Rsum84Oquwy+KO6YXSdRm/2Uz5Kv4nrg1zFMfO1eieTy3irSNRhpdIy5tJpa1t5zMxAxzxxyzK3Vc05HNBPs9Ks+oQDVuENBBuhskS4Hbe8F0elGJG87dyzeUSLz5ysaeNau6yhoDKFWrjtc8uIefl3L0GuOa/6jPr1W1rKwufVe81cQGtJIh2OUkuJx2ZJjrflZWC5GhNuG/mqh8GBLy2f36mN1nb4vqLZ+TjUq02K0urV+bDebcwEPvdIuaZHVgrut+pLbfaxXdaWU2BjWQ0X6nRvGYmM3K+O5duZcnFKsbdQ5q9dvDnCIjm7wvTPZhmvSbgQDkOxaNqtqj7FApVatRhe0ubzTgCbzIdfyAAvFb2ae+e9Mr5YT6MODvnd4OIV5UdFfC753/jKvJGgUoSFKFQIQhAJoTk0IFQhCAUFrszajS12R7wd4U6QhBrFWm6m+Dtc48RGB8FYs75uneJWXtlkFRsGJxg7pWIZTuuDDm0Qe7NcrjpF0KOpSN6Qf5Tl5JzzhIzjBalZdL1Odcy60nAQ4DnS4NBluOMuOzIK7G1hwaInH6lStKpuvTgJxJ359fDDsU7HBoxIGeZAiSqjH6x02upta8NLS+CHRBF10gyuT/8Abak99R7rS0S8uaxjQ4BrnEwcZkYRAXZH1qbsCWvgzEB+Pine1DYHHg1w8TAV3pWraE0e2hZRZWitUAa5t4UqgJDy45kR97esbYeT6ytEex1HYzefUZOUXY5zLbkt758/sO72x4FJNU5NaO1x/wBoUlPLH6D0OKEtaxrGRg0Oc8gyZkkcMiVlwFE2z1jtA4NjzcfJSNsL9rz/AKR5NTQcq/sjAMQY63OjzhT/AKJBxc5x4ueR3TCkZoikDN1pPAeaaGOqGlsFIn+UmfNPFpOyY6mvP5Qsu2zNGxSBgGQCvaMM173fdf3NHmfNKLNVJ+EfzPx7g381mkJ2qrWCiWtgxMkmMsTP5qyhC0ApQkKUIBCEIApoTk0IFQhCAQhCAVa1WUOxyOwqyhBjjYXnN4HBo/OVEND4zzj8d10HvACyyFNJpjhointvO+Zzn/iJUtPRlNuTAOwBXEKmkXs7d35pwpDcO5PQikhEJUIBCEIBCEIBCEIBCEIBCEIApQkKUIBCEIBNCEIFQhCAQhCAQhCAQhCAQhCAQhCAQhCAQhCAQhCAQhCAQhCAQhCAKUIQgEIQg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3131840" y="188640"/>
            <a:ext cx="5616624" cy="6480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3203848" y="188641"/>
            <a:ext cx="5688632" cy="648072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 sz="3200" b="1" kern="0" dirty="0" smtClean="0">
                <a:solidFill>
                  <a:schemeClr val="bg1"/>
                </a:solidFill>
              </a:rPr>
              <a:t>Единый стандарт </a:t>
            </a:r>
            <a:r>
              <a:rPr lang="en-US" sz="3200" b="1" kern="0" dirty="0" smtClean="0">
                <a:solidFill>
                  <a:schemeClr val="bg1"/>
                </a:solidFill>
              </a:rPr>
              <a:t>Ethernet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1133476" y="7937"/>
            <a:ext cx="1165225" cy="1598613"/>
          </a:xfrm>
          <a:custGeom>
            <a:avLst/>
            <a:gdLst/>
            <a:ahLst/>
            <a:cxnLst>
              <a:cxn ang="0">
                <a:pos x="202" y="397"/>
              </a:cxn>
              <a:cxn ang="0">
                <a:pos x="271" y="323"/>
              </a:cxn>
              <a:cxn ang="0">
                <a:pos x="285" y="307"/>
              </a:cxn>
              <a:cxn ang="0">
                <a:pos x="276" y="259"/>
              </a:cxn>
              <a:cxn ang="0">
                <a:pos x="221" y="270"/>
              </a:cxn>
              <a:cxn ang="0">
                <a:pos x="193" y="302"/>
              </a:cxn>
              <a:cxn ang="0">
                <a:pos x="193" y="43"/>
              </a:cxn>
              <a:cxn ang="0">
                <a:pos x="155" y="0"/>
              </a:cxn>
              <a:cxn ang="0">
                <a:pos x="150" y="0"/>
              </a:cxn>
              <a:cxn ang="0">
                <a:pos x="113" y="43"/>
              </a:cxn>
              <a:cxn ang="0">
                <a:pos x="113" y="302"/>
              </a:cxn>
              <a:cxn ang="0">
                <a:pos x="87" y="271"/>
              </a:cxn>
              <a:cxn ang="0">
                <a:pos x="32" y="260"/>
              </a:cxn>
              <a:cxn ang="0">
                <a:pos x="23" y="308"/>
              </a:cxn>
              <a:cxn ang="0">
                <a:pos x="37" y="324"/>
              </a:cxn>
              <a:cxn ang="0">
                <a:pos x="103" y="397"/>
              </a:cxn>
              <a:cxn ang="0">
                <a:pos x="123" y="416"/>
              </a:cxn>
              <a:cxn ang="0">
                <a:pos x="153" y="424"/>
              </a:cxn>
              <a:cxn ang="0">
                <a:pos x="183" y="416"/>
              </a:cxn>
              <a:cxn ang="0">
                <a:pos x="202" y="397"/>
              </a:cxn>
              <a:cxn ang="0">
                <a:pos x="153" y="424"/>
              </a:cxn>
              <a:cxn ang="0">
                <a:pos x="152" y="424"/>
              </a:cxn>
              <a:cxn ang="0">
                <a:pos x="153" y="424"/>
              </a:cxn>
              <a:cxn ang="0">
                <a:pos x="153" y="424"/>
              </a:cxn>
            </a:cxnLst>
            <a:rect l="0" t="0" r="r" b="b"/>
            <a:pathLst>
              <a:path w="308" h="424">
                <a:moveTo>
                  <a:pt x="202" y="397"/>
                </a:moveTo>
                <a:cubicBezTo>
                  <a:pt x="271" y="323"/>
                  <a:pt x="271" y="323"/>
                  <a:pt x="271" y="323"/>
                </a:cubicBezTo>
                <a:cubicBezTo>
                  <a:pt x="285" y="307"/>
                  <a:pt x="285" y="307"/>
                  <a:pt x="285" y="307"/>
                </a:cubicBezTo>
                <a:cubicBezTo>
                  <a:pt x="285" y="307"/>
                  <a:pt x="308" y="282"/>
                  <a:pt x="276" y="259"/>
                </a:cubicBezTo>
                <a:cubicBezTo>
                  <a:pt x="254" y="242"/>
                  <a:pt x="240" y="249"/>
                  <a:pt x="221" y="270"/>
                </a:cubicBezTo>
                <a:cubicBezTo>
                  <a:pt x="214" y="278"/>
                  <a:pt x="204" y="290"/>
                  <a:pt x="193" y="302"/>
                </a:cubicBezTo>
                <a:cubicBezTo>
                  <a:pt x="193" y="43"/>
                  <a:pt x="193" y="43"/>
                  <a:pt x="193" y="43"/>
                </a:cubicBezTo>
                <a:cubicBezTo>
                  <a:pt x="193" y="12"/>
                  <a:pt x="178" y="0"/>
                  <a:pt x="155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28" y="0"/>
                  <a:pt x="113" y="12"/>
                  <a:pt x="113" y="43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03" y="290"/>
                  <a:pt x="94" y="279"/>
                  <a:pt x="87" y="271"/>
                </a:cubicBezTo>
                <a:cubicBezTo>
                  <a:pt x="68" y="251"/>
                  <a:pt x="54" y="243"/>
                  <a:pt x="32" y="260"/>
                </a:cubicBezTo>
                <a:cubicBezTo>
                  <a:pt x="0" y="283"/>
                  <a:pt x="23" y="308"/>
                  <a:pt x="23" y="308"/>
                </a:cubicBezTo>
                <a:cubicBezTo>
                  <a:pt x="37" y="324"/>
                  <a:pt x="37" y="324"/>
                  <a:pt x="37" y="324"/>
                </a:cubicBezTo>
                <a:cubicBezTo>
                  <a:pt x="103" y="397"/>
                  <a:pt x="103" y="397"/>
                  <a:pt x="103" y="397"/>
                </a:cubicBezTo>
                <a:cubicBezTo>
                  <a:pt x="110" y="405"/>
                  <a:pt x="116" y="411"/>
                  <a:pt x="123" y="416"/>
                </a:cubicBezTo>
                <a:cubicBezTo>
                  <a:pt x="130" y="422"/>
                  <a:pt x="140" y="424"/>
                  <a:pt x="153" y="424"/>
                </a:cubicBezTo>
                <a:cubicBezTo>
                  <a:pt x="165" y="424"/>
                  <a:pt x="176" y="422"/>
                  <a:pt x="183" y="416"/>
                </a:cubicBezTo>
                <a:cubicBezTo>
                  <a:pt x="190" y="411"/>
                  <a:pt x="195" y="405"/>
                  <a:pt x="202" y="397"/>
                </a:cubicBezTo>
                <a:close/>
                <a:moveTo>
                  <a:pt x="153" y="424"/>
                </a:moveTo>
                <a:cubicBezTo>
                  <a:pt x="152" y="424"/>
                  <a:pt x="152" y="424"/>
                  <a:pt x="152" y="424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53" y="424"/>
                  <a:pt x="153" y="424"/>
                  <a:pt x="153" y="424"/>
                </a:cubicBezTo>
                <a:close/>
              </a:path>
            </a:pathLst>
          </a:custGeom>
          <a:solidFill>
            <a:srgbClr val="87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71406" y="285728"/>
            <a:ext cx="248437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rgbClr val="87D2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1419" y="323364"/>
            <a:ext cx="199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Концепция </a:t>
            </a:r>
            <a:r>
              <a:rPr lang="en-US" dirty="0" err="1" smtClean="0">
                <a:solidFill>
                  <a:schemeClr val="bg1"/>
                </a:solidFill>
              </a:rPr>
              <a:t>ePAC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 bwMode="auto">
          <a:xfrm>
            <a:off x="5220072" y="3717032"/>
            <a:ext cx="2952328" cy="936104"/>
          </a:xfrm>
          <a:prstGeom prst="roundRect">
            <a:avLst/>
          </a:prstGeom>
          <a:noFill/>
          <a:ln w="31750" cap="flat" cmpd="sng" algn="ctr">
            <a:solidFill>
              <a:schemeClr val="accent1">
                <a:alpha val="39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65" name="Picture 23" descr="Module alimentation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8943" t="21259" r="39594" b="22089"/>
          <a:stretch>
            <a:fillRect/>
          </a:stretch>
        </p:blipFill>
        <p:spPr bwMode="auto">
          <a:xfrm>
            <a:off x="2339752" y="3162090"/>
            <a:ext cx="643348" cy="7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7" descr="ePAC module 5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6031" t="21349" r="43303" b="25134"/>
          <a:stretch>
            <a:fillRect/>
          </a:stretch>
        </p:blipFill>
        <p:spPr bwMode="auto">
          <a:xfrm flipH="1">
            <a:off x="3651244" y="3162104"/>
            <a:ext cx="356344" cy="7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2" descr="NOC V3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7253" t="3726" r="42847" b="9538"/>
          <a:stretch>
            <a:fillRect/>
          </a:stretch>
        </p:blipFill>
        <p:spPr bwMode="auto">
          <a:xfrm flipH="1">
            <a:off x="4720275" y="3162103"/>
            <a:ext cx="356343" cy="7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7" descr="ePAC module 5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6031" t="21349" r="43303" b="25134"/>
          <a:stretch>
            <a:fillRect/>
          </a:stretch>
        </p:blipFill>
        <p:spPr bwMode="auto">
          <a:xfrm flipH="1">
            <a:off x="4007587" y="3162104"/>
            <a:ext cx="356344" cy="7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7" descr="ePAC module 5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6031" t="21349" r="43303" b="25134"/>
          <a:stretch>
            <a:fillRect/>
          </a:stretch>
        </p:blipFill>
        <p:spPr bwMode="auto">
          <a:xfrm flipH="1">
            <a:off x="4363931" y="3162104"/>
            <a:ext cx="356344" cy="7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1" descr="ePAC module 2.png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3568" t="21811" r="45317" b="18951"/>
          <a:stretch>
            <a:fillRect/>
          </a:stretch>
        </p:blipFill>
        <p:spPr bwMode="auto">
          <a:xfrm>
            <a:off x="2983101" y="3152368"/>
            <a:ext cx="356343" cy="1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5" descr="M580 1 prise ethernet.png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4926" t="19412" r="44302" b="24857"/>
          <a:stretch>
            <a:fillRect/>
          </a:stretch>
        </p:blipFill>
        <p:spPr bwMode="auto">
          <a:xfrm>
            <a:off x="3339444" y="3152368"/>
            <a:ext cx="311800" cy="10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92377" y="3982649"/>
            <a:ext cx="243519" cy="21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83987" y="3654425"/>
            <a:ext cx="227909" cy="12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73"/>
          <p:cNvGrpSpPr/>
          <p:nvPr/>
        </p:nvGrpSpPr>
        <p:grpSpPr>
          <a:xfrm>
            <a:off x="1215792" y="4869160"/>
            <a:ext cx="1336288" cy="803488"/>
            <a:chOff x="1215792" y="4869160"/>
            <a:chExt cx="1336288" cy="803488"/>
          </a:xfrm>
        </p:grpSpPr>
        <p:pic>
          <p:nvPicPr>
            <p:cNvPr id="75" name="Picture 31" descr="CRA V3.png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37383" t="3357" r="43236" b="9724"/>
            <a:stretch>
              <a:fillRect/>
            </a:stretch>
          </p:blipFill>
          <p:spPr bwMode="auto">
            <a:xfrm>
              <a:off x="1215792" y="4880560"/>
              <a:ext cx="270234" cy="785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17" descr="ePAC module 5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46031" t="21349" r="43303" b="25134"/>
            <a:stretch>
              <a:fillRect/>
            </a:stretch>
          </p:blipFill>
          <p:spPr bwMode="auto">
            <a:xfrm flipH="1">
              <a:off x="1483050" y="4880560"/>
              <a:ext cx="356344" cy="77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7" descr="ePAC module 5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46031" t="21349" r="43303" b="25134"/>
            <a:stretch>
              <a:fillRect/>
            </a:stretch>
          </p:blipFill>
          <p:spPr bwMode="auto">
            <a:xfrm flipH="1">
              <a:off x="1839393" y="4880560"/>
              <a:ext cx="356344" cy="77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7" descr="ePAC module 5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46031" t="21349" r="43303" b="25134"/>
            <a:stretch>
              <a:fillRect/>
            </a:stretch>
          </p:blipFill>
          <p:spPr bwMode="auto">
            <a:xfrm flipH="1">
              <a:off x="2195736" y="4869160"/>
              <a:ext cx="356344" cy="80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5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55140" y="5167756"/>
              <a:ext cx="227909" cy="12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15816" y="5589240"/>
            <a:ext cx="432048" cy="6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" descr="Sepam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6966" y="5096346"/>
            <a:ext cx="504056" cy="657591"/>
          </a:xfrm>
          <a:prstGeom prst="rect">
            <a:avLst/>
          </a:prstGeom>
          <a:noFill/>
        </p:spPr>
      </p:pic>
      <p:grpSp>
        <p:nvGrpSpPr>
          <p:cNvPr id="3" name="Groupe 84"/>
          <p:cNvGrpSpPr/>
          <p:nvPr/>
        </p:nvGrpSpPr>
        <p:grpSpPr>
          <a:xfrm>
            <a:off x="4579229" y="4928525"/>
            <a:ext cx="979945" cy="798509"/>
            <a:chOff x="4579229" y="4928525"/>
            <a:chExt cx="979945" cy="798509"/>
          </a:xfrm>
        </p:grpSpPr>
        <p:pic>
          <p:nvPicPr>
            <p:cNvPr id="86" name="Picture 31" descr="CRA V3.png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37383" t="3357" r="43236" b="9724"/>
            <a:stretch>
              <a:fillRect/>
            </a:stretch>
          </p:blipFill>
          <p:spPr bwMode="auto">
            <a:xfrm>
              <a:off x="4579229" y="4941168"/>
              <a:ext cx="270234" cy="785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7" descr="ePAC module 5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46031" t="21349" r="43303" b="25134"/>
            <a:stretch>
              <a:fillRect/>
            </a:stretch>
          </p:blipFill>
          <p:spPr bwMode="auto">
            <a:xfrm flipH="1">
              <a:off x="4846487" y="4928525"/>
              <a:ext cx="356344" cy="77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7" descr="ePAC module 5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46031" t="21349" r="43303" b="25134"/>
            <a:stretch>
              <a:fillRect/>
            </a:stretch>
          </p:blipFill>
          <p:spPr bwMode="auto">
            <a:xfrm flipH="1">
              <a:off x="5202830" y="4928525"/>
              <a:ext cx="356344" cy="77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5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18577" y="5215721"/>
              <a:ext cx="227909" cy="12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19872" y="5589240"/>
            <a:ext cx="432048" cy="6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Forme libre 91"/>
          <p:cNvSpPr/>
          <p:nvPr/>
        </p:nvSpPr>
        <p:spPr bwMode="auto">
          <a:xfrm>
            <a:off x="416713" y="4729918"/>
            <a:ext cx="953589" cy="455023"/>
          </a:xfrm>
          <a:custGeom>
            <a:avLst/>
            <a:gdLst>
              <a:gd name="connsiteX0" fmla="*/ 953589 w 953589"/>
              <a:gd name="connsiteY0" fmla="*/ 455023 h 455023"/>
              <a:gd name="connsiteX1" fmla="*/ 666206 w 953589"/>
              <a:gd name="connsiteY1" fmla="*/ 50074 h 455023"/>
              <a:gd name="connsiteX2" fmla="*/ 0 w 953589"/>
              <a:gd name="connsiteY2" fmla="*/ 154577 h 4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589" h="455023">
                <a:moveTo>
                  <a:pt x="953589" y="455023"/>
                </a:moveTo>
                <a:cubicBezTo>
                  <a:pt x="889363" y="277585"/>
                  <a:pt x="825138" y="100148"/>
                  <a:pt x="666206" y="50074"/>
                </a:cubicBezTo>
                <a:cubicBezTo>
                  <a:pt x="507275" y="0"/>
                  <a:pt x="0" y="154577"/>
                  <a:pt x="0" y="154577"/>
                </a:cubicBezTo>
              </a:path>
            </a:pathLst>
          </a:custGeom>
          <a:noFill/>
          <a:ln w="31750" cap="flat" cmpd="sng" algn="ctr">
            <a:solidFill>
              <a:schemeClr val="accent1">
                <a:alpha val="39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95" name="Picture 20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2" y="6021090"/>
            <a:ext cx="453160" cy="576262"/>
          </a:xfrm>
          <a:prstGeom prst="rect">
            <a:avLst/>
          </a:prstGeom>
          <a:noFill/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71600" y="3140968"/>
            <a:ext cx="648072" cy="67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73" descr="GSM Radio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032005" flipH="1">
            <a:off x="1986743" y="3122020"/>
            <a:ext cx="232995" cy="238968"/>
          </a:xfrm>
          <a:prstGeom prst="rect">
            <a:avLst/>
          </a:prstGeom>
          <a:noFill/>
        </p:spPr>
      </p:pic>
      <p:sp>
        <p:nvSpPr>
          <p:cNvPr id="104" name="Forme libre 103"/>
          <p:cNvSpPr/>
          <p:nvPr/>
        </p:nvSpPr>
        <p:spPr bwMode="auto">
          <a:xfrm>
            <a:off x="6114377" y="5395696"/>
            <a:ext cx="330925" cy="796834"/>
          </a:xfrm>
          <a:custGeom>
            <a:avLst/>
            <a:gdLst>
              <a:gd name="connsiteX0" fmla="*/ 304799 w 330925"/>
              <a:gd name="connsiteY0" fmla="*/ 0 h 796834"/>
              <a:gd name="connsiteX1" fmla="*/ 4354 w 330925"/>
              <a:gd name="connsiteY1" fmla="*/ 274320 h 796834"/>
              <a:gd name="connsiteX2" fmla="*/ 330925 w 330925"/>
              <a:gd name="connsiteY2" fmla="*/ 796834 h 79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925" h="796834">
                <a:moveTo>
                  <a:pt x="304799" y="0"/>
                </a:moveTo>
                <a:cubicBezTo>
                  <a:pt x="152399" y="70757"/>
                  <a:pt x="0" y="141514"/>
                  <a:pt x="4354" y="274320"/>
                </a:cubicBezTo>
                <a:cubicBezTo>
                  <a:pt x="8708" y="407126"/>
                  <a:pt x="169816" y="601980"/>
                  <a:pt x="330925" y="796834"/>
                </a:cubicBezTo>
              </a:path>
            </a:pathLst>
          </a:custGeom>
          <a:noFill/>
          <a:ln w="31750" cap="flat" cmpd="sng" algn="ctr">
            <a:solidFill>
              <a:schemeClr val="accent1">
                <a:alpha val="39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20" name="Picture 326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9488" y="4653136"/>
            <a:ext cx="730104" cy="5760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3" name="Picture 58" descr="Transmitter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8024" y="6021288"/>
            <a:ext cx="311150" cy="573088"/>
          </a:xfrm>
          <a:prstGeom prst="rect">
            <a:avLst/>
          </a:prstGeom>
          <a:noFill/>
        </p:spPr>
      </p:pic>
      <p:pic>
        <p:nvPicPr>
          <p:cNvPr id="125" name="Picture 48" descr="Power_meter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2080" y="6093296"/>
            <a:ext cx="432048" cy="38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Forme libre 125"/>
          <p:cNvSpPr/>
          <p:nvPr/>
        </p:nvSpPr>
        <p:spPr bwMode="auto">
          <a:xfrm>
            <a:off x="5342708" y="5708469"/>
            <a:ext cx="130629" cy="391885"/>
          </a:xfrm>
          <a:custGeom>
            <a:avLst/>
            <a:gdLst>
              <a:gd name="connsiteX0" fmla="*/ 52252 w 130629"/>
              <a:gd name="connsiteY0" fmla="*/ 0 h 391885"/>
              <a:gd name="connsiteX1" fmla="*/ 13063 w 130629"/>
              <a:gd name="connsiteY1" fmla="*/ 169817 h 391885"/>
              <a:gd name="connsiteX2" fmla="*/ 130629 w 130629"/>
              <a:gd name="connsiteY2" fmla="*/ 391885 h 39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9" h="391885">
                <a:moveTo>
                  <a:pt x="52252" y="0"/>
                </a:moveTo>
                <a:cubicBezTo>
                  <a:pt x="26126" y="52251"/>
                  <a:pt x="0" y="104503"/>
                  <a:pt x="13063" y="169817"/>
                </a:cubicBezTo>
                <a:cubicBezTo>
                  <a:pt x="26126" y="235131"/>
                  <a:pt x="130629" y="391885"/>
                  <a:pt x="130629" y="391885"/>
                </a:cubicBezTo>
              </a:path>
            </a:pathLst>
          </a:custGeom>
          <a:noFill/>
          <a:ln w="31750" cap="flat" cmpd="sng" algn="ctr">
            <a:solidFill>
              <a:schemeClr val="accent1">
                <a:alpha val="57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7" name="Forme libre 126"/>
          <p:cNvSpPr/>
          <p:nvPr/>
        </p:nvSpPr>
        <p:spPr bwMode="auto">
          <a:xfrm>
            <a:off x="5003074" y="5708469"/>
            <a:ext cx="89263" cy="365760"/>
          </a:xfrm>
          <a:custGeom>
            <a:avLst/>
            <a:gdLst>
              <a:gd name="connsiteX0" fmla="*/ 65315 w 89263"/>
              <a:gd name="connsiteY0" fmla="*/ 0 h 365760"/>
              <a:gd name="connsiteX1" fmla="*/ 78377 w 89263"/>
              <a:gd name="connsiteY1" fmla="*/ 91440 h 365760"/>
              <a:gd name="connsiteX2" fmla="*/ 0 w 89263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263" h="365760">
                <a:moveTo>
                  <a:pt x="65315" y="0"/>
                </a:moveTo>
                <a:cubicBezTo>
                  <a:pt x="77289" y="15240"/>
                  <a:pt x="89263" y="30480"/>
                  <a:pt x="78377" y="91440"/>
                </a:cubicBezTo>
                <a:cubicBezTo>
                  <a:pt x="67491" y="152400"/>
                  <a:pt x="33745" y="259080"/>
                  <a:pt x="0" y="365760"/>
                </a:cubicBezTo>
              </a:path>
            </a:pathLst>
          </a:custGeom>
          <a:noFill/>
          <a:ln w="31750" cap="flat" cmpd="sng" algn="ctr">
            <a:solidFill>
              <a:schemeClr val="accent1">
                <a:alpha val="57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2" name="Forme libre 131"/>
          <p:cNvSpPr/>
          <p:nvPr/>
        </p:nvSpPr>
        <p:spPr bwMode="auto">
          <a:xfrm>
            <a:off x="4728754" y="4957354"/>
            <a:ext cx="1685109" cy="359229"/>
          </a:xfrm>
          <a:custGeom>
            <a:avLst/>
            <a:gdLst>
              <a:gd name="connsiteX0" fmla="*/ 0 w 1685109"/>
              <a:gd name="connsiteY0" fmla="*/ 359229 h 359229"/>
              <a:gd name="connsiteX1" fmla="*/ 326572 w 1685109"/>
              <a:gd name="connsiteY1" fmla="*/ 71846 h 359229"/>
              <a:gd name="connsiteX2" fmla="*/ 1123406 w 1685109"/>
              <a:gd name="connsiteY2" fmla="*/ 32657 h 359229"/>
              <a:gd name="connsiteX3" fmla="*/ 1685109 w 1685109"/>
              <a:gd name="connsiteY3" fmla="*/ 267789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109" h="359229">
                <a:moveTo>
                  <a:pt x="0" y="359229"/>
                </a:moveTo>
                <a:cubicBezTo>
                  <a:pt x="69669" y="242752"/>
                  <a:pt x="139338" y="126275"/>
                  <a:pt x="326572" y="71846"/>
                </a:cubicBezTo>
                <a:cubicBezTo>
                  <a:pt x="513806" y="17417"/>
                  <a:pt x="896983" y="0"/>
                  <a:pt x="1123406" y="32657"/>
                </a:cubicBezTo>
                <a:cubicBezTo>
                  <a:pt x="1349829" y="65314"/>
                  <a:pt x="1517469" y="166551"/>
                  <a:pt x="1685109" y="267789"/>
                </a:cubicBezTo>
              </a:path>
            </a:pathLst>
          </a:custGeom>
          <a:noFill/>
          <a:ln w="31750" cap="flat" cmpd="sng" algn="ctr">
            <a:solidFill>
              <a:schemeClr val="accent1">
                <a:alpha val="39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64" name="Rectangle à coins arrondis 63"/>
          <p:cNvSpPr/>
          <p:nvPr/>
        </p:nvSpPr>
        <p:spPr bwMode="auto">
          <a:xfrm>
            <a:off x="1403648" y="4088472"/>
            <a:ext cx="3312368" cy="1788800"/>
          </a:xfrm>
          <a:prstGeom prst="roundRect">
            <a:avLst/>
          </a:prstGeom>
          <a:noFill/>
          <a:ln w="31750" cap="flat" cmpd="sng" algn="ctr">
            <a:solidFill>
              <a:schemeClr val="accent1">
                <a:alpha val="39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62" name="Picture 32" descr="NOC V3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7253" t="3726" r="42847" b="9538"/>
          <a:stretch>
            <a:fillRect/>
          </a:stretch>
        </p:blipFill>
        <p:spPr bwMode="auto">
          <a:xfrm flipH="1">
            <a:off x="5076056" y="3162103"/>
            <a:ext cx="356343" cy="7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1" name="Connecteur droit 120"/>
          <p:cNvCxnSpPr>
            <a:endCxn id="62" idx="1"/>
          </p:cNvCxnSpPr>
          <p:nvPr/>
        </p:nvCxnSpPr>
        <p:spPr bwMode="auto">
          <a:xfrm flipV="1">
            <a:off x="2699792" y="3551869"/>
            <a:ext cx="2732607" cy="2114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1">
                <a:alpha val="39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4" name="Forme libre 93"/>
          <p:cNvSpPr/>
          <p:nvPr/>
        </p:nvSpPr>
        <p:spPr bwMode="auto">
          <a:xfrm>
            <a:off x="3335383" y="2348880"/>
            <a:ext cx="3226525" cy="3777601"/>
          </a:xfrm>
          <a:custGeom>
            <a:avLst/>
            <a:gdLst>
              <a:gd name="connsiteX0" fmla="*/ 1628503 w 3226525"/>
              <a:gd name="connsiteY0" fmla="*/ 0 h 3553097"/>
              <a:gd name="connsiteX1" fmla="*/ 1641566 w 3226525"/>
              <a:gd name="connsiteY1" fmla="*/ 130628 h 3553097"/>
              <a:gd name="connsiteX2" fmla="*/ 1301931 w 3226525"/>
              <a:gd name="connsiteY2" fmla="*/ 130628 h 3553097"/>
              <a:gd name="connsiteX3" fmla="*/ 1223554 w 3226525"/>
              <a:gd name="connsiteY3" fmla="*/ 313508 h 3553097"/>
              <a:gd name="connsiteX4" fmla="*/ 1576251 w 3226525"/>
              <a:gd name="connsiteY4" fmla="*/ 849086 h 3553097"/>
              <a:gd name="connsiteX5" fmla="*/ 1563188 w 3226525"/>
              <a:gd name="connsiteY5" fmla="*/ 992777 h 3553097"/>
              <a:gd name="connsiteX6" fmla="*/ 923108 w 3226525"/>
              <a:gd name="connsiteY6" fmla="*/ 1005840 h 3553097"/>
              <a:gd name="connsiteX7" fmla="*/ 113211 w 3226525"/>
              <a:gd name="connsiteY7" fmla="*/ 1031966 h 3553097"/>
              <a:gd name="connsiteX8" fmla="*/ 243840 w 3226525"/>
              <a:gd name="connsiteY8" fmla="*/ 1528354 h 3553097"/>
              <a:gd name="connsiteX9" fmla="*/ 1171303 w 3226525"/>
              <a:gd name="connsiteY9" fmla="*/ 1567543 h 3553097"/>
              <a:gd name="connsiteX10" fmla="*/ 1393371 w 3226525"/>
              <a:gd name="connsiteY10" fmla="*/ 1881051 h 3553097"/>
              <a:gd name="connsiteX11" fmla="*/ 1393371 w 3226525"/>
              <a:gd name="connsiteY11" fmla="*/ 2743200 h 3553097"/>
              <a:gd name="connsiteX12" fmla="*/ 1563188 w 3226525"/>
              <a:gd name="connsiteY12" fmla="*/ 2547257 h 3553097"/>
              <a:gd name="connsiteX13" fmla="*/ 2229394 w 3226525"/>
              <a:gd name="connsiteY13" fmla="*/ 2403566 h 3553097"/>
              <a:gd name="connsiteX14" fmla="*/ 3117668 w 3226525"/>
              <a:gd name="connsiteY14" fmla="*/ 2690948 h 3553097"/>
              <a:gd name="connsiteX15" fmla="*/ 2882537 w 3226525"/>
              <a:gd name="connsiteY15" fmla="*/ 2886891 h 3553097"/>
              <a:gd name="connsiteX16" fmla="*/ 2817223 w 3226525"/>
              <a:gd name="connsiteY16" fmla="*/ 3095897 h 3553097"/>
              <a:gd name="connsiteX17" fmla="*/ 3104606 w 3226525"/>
              <a:gd name="connsiteY17" fmla="*/ 3553097 h 355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26525" h="3553097">
                <a:moveTo>
                  <a:pt x="1628503" y="0"/>
                </a:moveTo>
                <a:cubicBezTo>
                  <a:pt x="1662249" y="54428"/>
                  <a:pt x="1695995" y="108857"/>
                  <a:pt x="1641566" y="130628"/>
                </a:cubicBezTo>
                <a:cubicBezTo>
                  <a:pt x="1587137" y="152399"/>
                  <a:pt x="1371600" y="100148"/>
                  <a:pt x="1301931" y="130628"/>
                </a:cubicBezTo>
                <a:cubicBezTo>
                  <a:pt x="1232262" y="161108"/>
                  <a:pt x="1177834" y="193765"/>
                  <a:pt x="1223554" y="313508"/>
                </a:cubicBezTo>
                <a:cubicBezTo>
                  <a:pt x="1269274" y="433251"/>
                  <a:pt x="1519645" y="735875"/>
                  <a:pt x="1576251" y="849086"/>
                </a:cubicBezTo>
                <a:cubicBezTo>
                  <a:pt x="1632857" y="962298"/>
                  <a:pt x="1672045" y="966651"/>
                  <a:pt x="1563188" y="992777"/>
                </a:cubicBezTo>
                <a:cubicBezTo>
                  <a:pt x="1454331" y="1018903"/>
                  <a:pt x="923108" y="1005840"/>
                  <a:pt x="923108" y="1005840"/>
                </a:cubicBezTo>
                <a:cubicBezTo>
                  <a:pt x="681445" y="1012371"/>
                  <a:pt x="226422" y="944880"/>
                  <a:pt x="113211" y="1031966"/>
                </a:cubicBezTo>
                <a:cubicBezTo>
                  <a:pt x="0" y="1119052"/>
                  <a:pt x="67492" y="1439091"/>
                  <a:pt x="243840" y="1528354"/>
                </a:cubicBezTo>
                <a:cubicBezTo>
                  <a:pt x="420188" y="1617617"/>
                  <a:pt x="979715" y="1508760"/>
                  <a:pt x="1171303" y="1567543"/>
                </a:cubicBezTo>
                <a:cubicBezTo>
                  <a:pt x="1362891" y="1626326"/>
                  <a:pt x="1356360" y="1685108"/>
                  <a:pt x="1393371" y="1881051"/>
                </a:cubicBezTo>
                <a:cubicBezTo>
                  <a:pt x="1430382" y="2076994"/>
                  <a:pt x="1365068" y="2632166"/>
                  <a:pt x="1393371" y="2743200"/>
                </a:cubicBezTo>
                <a:cubicBezTo>
                  <a:pt x="1421674" y="2854234"/>
                  <a:pt x="1423851" y="2603863"/>
                  <a:pt x="1563188" y="2547257"/>
                </a:cubicBezTo>
                <a:cubicBezTo>
                  <a:pt x="1702525" y="2490651"/>
                  <a:pt x="1970314" y="2379618"/>
                  <a:pt x="2229394" y="2403566"/>
                </a:cubicBezTo>
                <a:cubicBezTo>
                  <a:pt x="2488474" y="2427514"/>
                  <a:pt x="3008811" y="2610394"/>
                  <a:pt x="3117668" y="2690948"/>
                </a:cubicBezTo>
                <a:cubicBezTo>
                  <a:pt x="3226525" y="2771502"/>
                  <a:pt x="2932611" y="2819400"/>
                  <a:pt x="2882537" y="2886891"/>
                </a:cubicBezTo>
                <a:cubicBezTo>
                  <a:pt x="2832463" y="2954383"/>
                  <a:pt x="2780212" y="2984863"/>
                  <a:pt x="2817223" y="3095897"/>
                </a:cubicBezTo>
                <a:cubicBezTo>
                  <a:pt x="2854234" y="3206931"/>
                  <a:pt x="2979420" y="3380014"/>
                  <a:pt x="3104606" y="3553097"/>
                </a:cubicBezTo>
              </a:path>
            </a:pathLst>
          </a:cu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99" name="Picture 62" descr="SNAGHTMLcc224d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6016" y="1480984"/>
            <a:ext cx="59571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47" descr="SNAGHTMLc56fd2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23928" y="1552992"/>
            <a:ext cx="576064" cy="774145"/>
          </a:xfrm>
          <a:prstGeom prst="rect">
            <a:avLst/>
          </a:prstGeom>
          <a:noFill/>
        </p:spPr>
      </p:pic>
      <p:pic>
        <p:nvPicPr>
          <p:cNvPr id="106" name="Image 105" descr="Struxureware_Plant_Operation_Application_Icon.jpg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0272" y="1480984"/>
            <a:ext cx="720080" cy="720080"/>
          </a:xfrm>
          <a:prstGeom prst="rect">
            <a:avLst/>
          </a:prstGeom>
        </p:spPr>
      </p:pic>
      <p:pic>
        <p:nvPicPr>
          <p:cNvPr id="108" name="Image 107" descr="Struxureware_Process_Expert_Application_Icon.jpg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31432">
            <a:off x="6251589" y="1601595"/>
            <a:ext cx="720080" cy="720080"/>
          </a:xfrm>
          <a:prstGeom prst="rect">
            <a:avLst/>
          </a:prstGeom>
        </p:spPr>
      </p:pic>
      <p:pic>
        <p:nvPicPr>
          <p:cNvPr id="109" name="Image 108" descr="Struxureware_Sustainability_Planning_Function_Icon.jpg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232" y="1120944"/>
            <a:ext cx="576064" cy="524858"/>
          </a:xfrm>
          <a:prstGeom prst="rect">
            <a:avLst/>
          </a:prstGeom>
        </p:spPr>
      </p:pic>
      <p:cxnSp>
        <p:nvCxnSpPr>
          <p:cNvPr id="110" name="Connecteur droit 109"/>
          <p:cNvCxnSpPr/>
          <p:nvPr/>
        </p:nvCxnSpPr>
        <p:spPr bwMode="auto">
          <a:xfrm>
            <a:off x="3779912" y="2489096"/>
            <a:ext cx="208823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>
                <a:alpha val="36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1" name="Connecteur droit 110"/>
          <p:cNvCxnSpPr>
            <a:stCxn id="101" idx="2"/>
          </p:cNvCxnSpPr>
          <p:nvPr/>
        </p:nvCxnSpPr>
        <p:spPr bwMode="auto">
          <a:xfrm rot="5400000">
            <a:off x="4130981" y="2408116"/>
            <a:ext cx="1619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>
                <a:alpha val="36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2" name="Connecteur droit 111"/>
          <p:cNvCxnSpPr/>
          <p:nvPr/>
        </p:nvCxnSpPr>
        <p:spPr bwMode="auto">
          <a:xfrm rot="5400000">
            <a:off x="4923069" y="2408116"/>
            <a:ext cx="1619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>
                <a:alpha val="36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4" name="Forme libre 113"/>
          <p:cNvSpPr/>
          <p:nvPr/>
        </p:nvSpPr>
        <p:spPr bwMode="auto">
          <a:xfrm>
            <a:off x="5570220" y="1552992"/>
            <a:ext cx="945996" cy="939904"/>
          </a:xfrm>
          <a:custGeom>
            <a:avLst/>
            <a:gdLst>
              <a:gd name="connsiteX0" fmla="*/ 784860 w 784860"/>
              <a:gd name="connsiteY0" fmla="*/ 0 h 815340"/>
              <a:gd name="connsiteX1" fmla="*/ 411480 w 784860"/>
              <a:gd name="connsiteY1" fmla="*/ 190500 h 815340"/>
              <a:gd name="connsiteX2" fmla="*/ 0 w 784860"/>
              <a:gd name="connsiteY2" fmla="*/ 815340 h 81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860" h="815340">
                <a:moveTo>
                  <a:pt x="784860" y="0"/>
                </a:moveTo>
                <a:cubicBezTo>
                  <a:pt x="663575" y="27305"/>
                  <a:pt x="542290" y="54610"/>
                  <a:pt x="411480" y="190500"/>
                </a:cubicBezTo>
                <a:cubicBezTo>
                  <a:pt x="280670" y="326390"/>
                  <a:pt x="0" y="815340"/>
                  <a:pt x="0" y="815340"/>
                </a:cubicBezTo>
              </a:path>
            </a:pathLst>
          </a:custGeom>
          <a:noFill/>
          <a:ln w="31750" cap="flat" cmpd="sng" algn="ctr">
            <a:solidFill>
              <a:schemeClr val="accent1">
                <a:alpha val="36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7" name="Forme libre 116"/>
          <p:cNvSpPr/>
          <p:nvPr/>
        </p:nvSpPr>
        <p:spPr bwMode="auto">
          <a:xfrm>
            <a:off x="4495800" y="2492897"/>
            <a:ext cx="415834" cy="955698"/>
          </a:xfrm>
          <a:custGeom>
            <a:avLst/>
            <a:gdLst>
              <a:gd name="connsiteX0" fmla="*/ 37011 w 415834"/>
              <a:gd name="connsiteY0" fmla="*/ 0 h 757645"/>
              <a:gd name="connsiteX1" fmla="*/ 63137 w 415834"/>
              <a:gd name="connsiteY1" fmla="*/ 274320 h 757645"/>
              <a:gd name="connsiteX2" fmla="*/ 415834 w 415834"/>
              <a:gd name="connsiteY2" fmla="*/ 757645 h 75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834" h="757645">
                <a:moveTo>
                  <a:pt x="37011" y="0"/>
                </a:moveTo>
                <a:cubicBezTo>
                  <a:pt x="18505" y="74023"/>
                  <a:pt x="0" y="148046"/>
                  <a:pt x="63137" y="274320"/>
                </a:cubicBezTo>
                <a:cubicBezTo>
                  <a:pt x="126274" y="400594"/>
                  <a:pt x="271054" y="579119"/>
                  <a:pt x="415834" y="757645"/>
                </a:cubicBezTo>
              </a:path>
            </a:pathLst>
          </a:custGeom>
          <a:noFill/>
          <a:ln w="31750" cap="flat" cmpd="sng" algn="ctr">
            <a:solidFill>
              <a:schemeClr val="accent1">
                <a:alpha val="36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61" name="Picture 6" descr="Sepam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80312" y="4437112"/>
            <a:ext cx="504056" cy="657591"/>
          </a:xfrm>
          <a:prstGeom prst="rect">
            <a:avLst/>
          </a:prstGeom>
          <a:noFill/>
        </p:spPr>
      </p:pic>
      <p:pic>
        <p:nvPicPr>
          <p:cNvPr id="82" name="Picture 18" descr="TeSys_3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6056" y="4365104"/>
            <a:ext cx="593306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80400" cy="4500594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Концепция </a:t>
            </a:r>
            <a:r>
              <a:rPr lang="en-US" sz="2800" dirty="0" err="1" smtClean="0">
                <a:solidFill>
                  <a:schemeClr val="bg2"/>
                </a:solidFill>
              </a:rPr>
              <a:t>ePAC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Функциональный обзор линейки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- </a:t>
            </a:r>
            <a:r>
              <a:rPr lang="ru-RU" sz="2800" dirty="0" smtClean="0">
                <a:solidFill>
                  <a:schemeClr val="bg2"/>
                </a:solidFill>
              </a:rPr>
              <a:t>Позиционирование на рынке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- </a:t>
            </a:r>
            <a:r>
              <a:rPr lang="ru-RU" sz="2800" b="1" dirty="0" smtClean="0"/>
              <a:t>Ценовая стратегия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Ключевые особенности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Расписание запуска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	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596" y="285728"/>
            <a:ext cx="318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Содержание</a:t>
            </a:r>
            <a:endParaRPr lang="fr-FR" sz="4000" dirty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57158" y="285728"/>
            <a:ext cx="3854802" cy="76700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79512" y="1196752"/>
            <a:ext cx="8750206" cy="4968552"/>
          </a:xfrm>
          <a:prstGeom prst="roundRect">
            <a:avLst>
              <a:gd name="adj" fmla="val 11485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</a:rPr>
              <a:t>Ценовая стратегия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71612"/>
            <a:ext cx="8280400" cy="4525962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bg2"/>
                </a:solidFill>
              </a:rPr>
              <a:t>Конфигурации на </a:t>
            </a:r>
            <a:r>
              <a:rPr lang="en-US" dirty="0" smtClean="0">
                <a:solidFill>
                  <a:schemeClr val="bg2"/>
                </a:solidFill>
              </a:rPr>
              <a:t>M580 </a:t>
            </a:r>
            <a:r>
              <a:rPr lang="ru-RU" sz="2400" b="1" dirty="0" smtClean="0"/>
              <a:t>дешевле</a:t>
            </a:r>
            <a:r>
              <a:rPr lang="en-US" sz="2400" b="1" dirty="0" smtClean="0"/>
              <a:t> Premium </a:t>
            </a:r>
            <a:r>
              <a:rPr lang="en-US" dirty="0" smtClean="0">
                <a:solidFill>
                  <a:schemeClr val="bg2"/>
                </a:solidFill>
              </a:rPr>
              <a:t>…</a:t>
            </a:r>
            <a:endParaRPr lang="en-US" sz="2400" dirty="0" smtClean="0">
              <a:solidFill>
                <a:schemeClr val="bg2"/>
              </a:solidFill>
            </a:endParaRPr>
          </a:p>
          <a:p>
            <a:pPr marL="457200" indent="-457200">
              <a:buNone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457200" indent="-457200">
              <a:buNone/>
            </a:pPr>
            <a:r>
              <a:rPr lang="en-US" dirty="0" smtClean="0">
                <a:solidFill>
                  <a:schemeClr val="bg2"/>
                </a:solidFill>
              </a:rPr>
              <a:t>	</a:t>
            </a:r>
          </a:p>
          <a:p>
            <a:pPr marL="457200" indent="-45720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457200" indent="-457200">
              <a:buNone/>
            </a:pPr>
            <a:endParaRPr lang="ru-RU" dirty="0" smtClean="0">
              <a:solidFill>
                <a:schemeClr val="bg2"/>
              </a:solidFill>
            </a:endParaRPr>
          </a:p>
          <a:p>
            <a:pPr marL="457200" indent="-45720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457200" indent="-457200">
              <a:buNone/>
            </a:pPr>
            <a:r>
              <a:rPr lang="en-US" dirty="0" smtClean="0">
                <a:solidFill>
                  <a:schemeClr val="bg2"/>
                </a:solidFill>
              </a:rPr>
              <a:t>… </a:t>
            </a:r>
            <a:r>
              <a:rPr lang="ru-RU" dirty="0" smtClean="0">
                <a:solidFill>
                  <a:schemeClr val="bg2"/>
                </a:solidFill>
              </a:rPr>
              <a:t>и обеспечивает </a:t>
            </a:r>
            <a:r>
              <a:rPr lang="ru-RU" sz="2400" b="1" dirty="0" smtClean="0"/>
              <a:t>больше возможностей</a:t>
            </a:r>
            <a:r>
              <a:rPr lang="en-US" sz="2400" b="1" dirty="0" smtClean="0"/>
              <a:t>, </a:t>
            </a:r>
            <a:r>
              <a:rPr lang="ru-RU" sz="2400" b="1" dirty="0" smtClean="0"/>
              <a:t>производительности </a:t>
            </a:r>
            <a:r>
              <a:rPr lang="ru-RU" dirty="0" smtClean="0">
                <a:solidFill>
                  <a:schemeClr val="bg2"/>
                </a:solidFill>
              </a:rPr>
              <a:t>и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ru-RU" sz="2400" b="1" dirty="0" smtClean="0"/>
              <a:t>типов архитектур</a:t>
            </a:r>
            <a:r>
              <a:rPr lang="en-US" sz="2400" b="1" dirty="0" smtClean="0"/>
              <a:t> </a:t>
            </a:r>
            <a:r>
              <a:rPr lang="ru-RU" dirty="0" smtClean="0">
                <a:solidFill>
                  <a:schemeClr val="bg2"/>
                </a:solidFill>
              </a:rPr>
              <a:t>чем </a:t>
            </a:r>
            <a:r>
              <a:rPr lang="en-US" dirty="0" smtClean="0">
                <a:solidFill>
                  <a:schemeClr val="bg2"/>
                </a:solidFill>
              </a:rPr>
              <a:t>Premium </a:t>
            </a:r>
          </a:p>
          <a:p>
            <a:pPr marL="457200" indent="-457200">
              <a:buFont typeface="+mj-lt"/>
              <a:buAutoNum type="arabicPeriod"/>
            </a:pPr>
            <a:endParaRPr lang="en-US" sz="1100" dirty="0" smtClean="0">
              <a:solidFill>
                <a:schemeClr val="bg2"/>
              </a:solidFill>
            </a:endParaRPr>
          </a:p>
          <a:p>
            <a:pPr marL="457200" indent="-457200">
              <a:buNone/>
            </a:pPr>
            <a:endParaRPr lang="en-US" sz="1800" dirty="0" smtClean="0">
              <a:solidFill>
                <a:schemeClr val="bg2"/>
              </a:solidFill>
            </a:endParaRPr>
          </a:p>
          <a:p>
            <a:pPr marL="457200" indent="-457200">
              <a:buNone/>
            </a:pPr>
            <a:endParaRPr lang="en-US" sz="1800" dirty="0" smtClean="0">
              <a:solidFill>
                <a:schemeClr val="bg2"/>
              </a:solidFill>
            </a:endParaRPr>
          </a:p>
          <a:p>
            <a:pPr marL="457200" indent="-457200">
              <a:buNone/>
            </a:pPr>
            <a:r>
              <a:rPr lang="ru-RU" sz="1800" dirty="0" smtClean="0">
                <a:solidFill>
                  <a:schemeClr val="bg2"/>
                </a:solidFill>
              </a:rPr>
              <a:t>Агрессивное ценовое позиционирование относительно основных конкурентов</a:t>
            </a:r>
            <a:endParaRPr lang="en-US" sz="18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57158" y="285728"/>
            <a:ext cx="4502874" cy="695000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214282" y="1500174"/>
            <a:ext cx="8215370" cy="571504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14282" y="3857628"/>
            <a:ext cx="8786874" cy="928694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214282" y="5500702"/>
            <a:ext cx="8786874" cy="1000132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80400" cy="4500594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Концепция </a:t>
            </a:r>
            <a:r>
              <a:rPr lang="en-US" sz="2800" dirty="0" err="1" smtClean="0">
                <a:solidFill>
                  <a:schemeClr val="bg2"/>
                </a:solidFill>
              </a:rPr>
              <a:t>ePAC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Функциональный обзор линейки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- </a:t>
            </a:r>
            <a:r>
              <a:rPr lang="ru-RU" sz="2800" dirty="0" smtClean="0">
                <a:solidFill>
                  <a:schemeClr val="bg2"/>
                </a:solidFill>
              </a:rPr>
              <a:t>Позиционирование на рынке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- </a:t>
            </a:r>
            <a:r>
              <a:rPr lang="ru-RU" sz="2800" dirty="0" smtClean="0">
                <a:solidFill>
                  <a:schemeClr val="bg2"/>
                </a:solidFill>
              </a:rPr>
              <a:t>Ценовая стратегия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b="1" dirty="0" smtClean="0"/>
              <a:t>- Ключевые особенности</a:t>
            </a:r>
            <a:r>
              <a:rPr lang="ru-RU" sz="2800" dirty="0" smtClean="0">
                <a:solidFill>
                  <a:schemeClr val="bg2"/>
                </a:solidFill>
              </a:rPr>
              <a:t/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Расписание запуска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	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596" y="285728"/>
            <a:ext cx="318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Содержание</a:t>
            </a:r>
            <a:endParaRPr lang="fr-FR" sz="4000" dirty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57158" y="285728"/>
            <a:ext cx="3854802" cy="76700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79512" y="1196752"/>
            <a:ext cx="8750206" cy="4968552"/>
          </a:xfrm>
          <a:prstGeom prst="roundRect">
            <a:avLst>
              <a:gd name="adj" fmla="val 11485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1500173"/>
            <a:ext cx="8929718" cy="3440995"/>
          </a:xfrm>
        </p:spPr>
        <p:txBody>
          <a:bodyPr lIns="0" rIns="0" bIns="0"/>
          <a:lstStyle/>
          <a:p>
            <a:pPr>
              <a:buClr>
                <a:schemeClr val="bg2"/>
              </a:buClr>
              <a:buSzPct val="80000"/>
              <a:buNone/>
            </a:pPr>
            <a:r>
              <a:rPr lang="ru-RU" sz="2400" b="1" noProof="0" dirty="0" smtClean="0"/>
              <a:t>			Новая концепция</a:t>
            </a:r>
            <a:r>
              <a:rPr lang="en-US" sz="2400" b="1" noProof="0" dirty="0" smtClean="0"/>
              <a:t> </a:t>
            </a:r>
            <a:r>
              <a:rPr lang="en-US" sz="2400" b="1" noProof="0" dirty="0" err="1" smtClean="0"/>
              <a:t>ePAC</a:t>
            </a:r>
            <a:endParaRPr lang="en-US" sz="2400" b="1" noProof="0" dirty="0" smtClean="0"/>
          </a:p>
          <a:p>
            <a:pPr>
              <a:buClr>
                <a:schemeClr val="bg2"/>
              </a:buClr>
              <a:buSzPct val="80000"/>
              <a:buNone/>
            </a:pPr>
            <a:r>
              <a:rPr lang="ru-RU" noProof="0" dirty="0" smtClean="0">
                <a:solidFill>
                  <a:schemeClr val="bg2"/>
                </a:solidFill>
              </a:rPr>
              <a:t>Первый </a:t>
            </a:r>
            <a:r>
              <a:rPr lang="en-US" noProof="0" dirty="0" smtClean="0">
                <a:solidFill>
                  <a:schemeClr val="bg2"/>
                </a:solidFill>
              </a:rPr>
              <a:t>PAC</a:t>
            </a:r>
            <a:r>
              <a:rPr lang="ru-RU" noProof="0" dirty="0" smtClean="0">
                <a:solidFill>
                  <a:schemeClr val="bg2"/>
                </a:solidFill>
              </a:rPr>
              <a:t>,</a:t>
            </a:r>
            <a:r>
              <a:rPr lang="en-US" noProof="0" dirty="0" smtClean="0">
                <a:solidFill>
                  <a:schemeClr val="bg2"/>
                </a:solidFill>
              </a:rPr>
              <a:t> </a:t>
            </a:r>
            <a:r>
              <a:rPr lang="ru-RU" noProof="0" dirty="0" smtClean="0">
                <a:solidFill>
                  <a:schemeClr val="bg2"/>
                </a:solidFill>
              </a:rPr>
              <a:t>полностью построенный</a:t>
            </a:r>
            <a:r>
              <a:rPr lang="en-US" noProof="0" dirty="0" smtClean="0">
                <a:solidFill>
                  <a:schemeClr val="bg2"/>
                </a:solidFill>
              </a:rPr>
              <a:t> </a:t>
            </a:r>
            <a:r>
              <a:rPr lang="ru-RU" dirty="0" smtClean="0"/>
              <a:t>на стандартах </a:t>
            </a:r>
            <a:r>
              <a:rPr lang="en-US" dirty="0" smtClean="0"/>
              <a:t>Ethernet</a:t>
            </a:r>
            <a:r>
              <a:rPr lang="ru-RU" dirty="0" smtClean="0"/>
              <a:t>:</a:t>
            </a:r>
            <a:endParaRPr lang="en-US" dirty="0" smtClean="0">
              <a:solidFill>
                <a:schemeClr val="accent1"/>
              </a:solidFill>
            </a:endParaRPr>
          </a:p>
          <a:p>
            <a:pPr lvl="2">
              <a:buSzPct val="80000"/>
            </a:pPr>
            <a:r>
              <a:rPr lang="ru-RU" dirty="0" smtClean="0"/>
              <a:t> Верхний уровень </a:t>
            </a:r>
            <a:r>
              <a:rPr lang="en-US" dirty="0" smtClean="0">
                <a:solidFill>
                  <a:schemeClr val="bg2"/>
                </a:solidFill>
              </a:rPr>
              <a:t>(SCADA, </a:t>
            </a:r>
            <a:r>
              <a:rPr lang="ru-RU" dirty="0" smtClean="0">
                <a:solidFill>
                  <a:schemeClr val="bg2"/>
                </a:solidFill>
              </a:rPr>
              <a:t>Управление предприятием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ru-RU" dirty="0" smtClean="0">
                <a:solidFill>
                  <a:schemeClr val="bg2"/>
                </a:solidFill>
              </a:rPr>
              <a:t>Инженерные станции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</a:p>
          <a:p>
            <a:pPr lvl="2">
              <a:buSzPct val="80000"/>
            </a:pPr>
            <a:r>
              <a:rPr lang="ru-RU" noProof="0" dirty="0" smtClean="0">
                <a:solidFill>
                  <a:schemeClr val="bg2"/>
                </a:solidFill>
              </a:rPr>
              <a:t> Детерминированная полевая шина</a:t>
            </a:r>
            <a:endParaRPr lang="en-US" noProof="0" dirty="0" smtClean="0">
              <a:solidFill>
                <a:schemeClr val="bg2"/>
              </a:solidFill>
            </a:endParaRPr>
          </a:p>
          <a:p>
            <a:pPr lvl="2">
              <a:buSzPct val="80000"/>
            </a:pPr>
            <a:r>
              <a:rPr lang="ru-RU" dirty="0" smtClean="0">
                <a:solidFill>
                  <a:schemeClr val="bg2"/>
                </a:solidFill>
              </a:rPr>
              <a:t> Внутренняя шина обмена данными по шасси</a:t>
            </a:r>
            <a:endParaRPr lang="en-US" dirty="0" smtClean="0">
              <a:solidFill>
                <a:schemeClr val="bg2"/>
              </a:solidFill>
            </a:endParaRPr>
          </a:p>
          <a:p>
            <a:pPr lvl="2">
              <a:buSzPct val="80000"/>
              <a:buNone/>
            </a:pPr>
            <a:endParaRPr lang="en-US" dirty="0" smtClean="0"/>
          </a:p>
          <a:p>
            <a:pPr lvl="2">
              <a:buSzPct val="80000"/>
              <a:buNone/>
            </a:pPr>
            <a:endParaRPr lang="en-US" sz="1400" b="1" dirty="0" smtClean="0">
              <a:solidFill>
                <a:srgbClr val="00B0F0"/>
              </a:solidFill>
            </a:endParaRPr>
          </a:p>
          <a:p>
            <a:pPr>
              <a:buSzPct val="80000"/>
              <a:buNone/>
            </a:pPr>
            <a:r>
              <a:rPr lang="ru-RU" sz="2400" b="1" dirty="0" smtClean="0"/>
              <a:t>		</a:t>
            </a:r>
            <a:r>
              <a:rPr lang="en-US" sz="2400" b="1" dirty="0" smtClean="0"/>
              <a:t>4 </a:t>
            </a:r>
            <a:r>
              <a:rPr lang="ru-RU" sz="2400" b="1" dirty="0" smtClean="0"/>
              <a:t>основных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конкурентных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преимущества</a:t>
            </a:r>
            <a:r>
              <a:rPr lang="en-US" sz="2400" b="1" dirty="0" smtClean="0"/>
              <a:t> </a:t>
            </a:r>
          </a:p>
          <a:p>
            <a:pPr>
              <a:buSzPct val="80000"/>
              <a:buNone/>
            </a:pPr>
            <a:r>
              <a:rPr lang="en-US" sz="1400" b="1" dirty="0" smtClean="0">
                <a:solidFill>
                  <a:srgbClr val="00B0F0"/>
                </a:solidFill>
              </a:rPr>
              <a:t>		</a:t>
            </a:r>
            <a:r>
              <a:rPr lang="en-US" sz="1800" dirty="0" smtClean="0">
                <a:solidFill>
                  <a:schemeClr val="bg2"/>
                </a:solidFill>
              </a:rPr>
              <a:t>1) </a:t>
            </a:r>
            <a:r>
              <a:rPr lang="ru-RU" sz="1800" dirty="0" smtClean="0">
                <a:solidFill>
                  <a:schemeClr val="bg2"/>
                </a:solidFill>
              </a:rPr>
              <a:t>Прозрачность</a:t>
            </a:r>
            <a:endParaRPr lang="en-US" sz="1800" dirty="0" smtClean="0">
              <a:solidFill>
                <a:schemeClr val="bg2"/>
              </a:solidFill>
            </a:endParaRPr>
          </a:p>
          <a:p>
            <a:pPr>
              <a:buSzPct val="80000"/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		2) </a:t>
            </a:r>
            <a:r>
              <a:rPr lang="ru-RU" sz="1800" dirty="0" err="1" smtClean="0">
                <a:solidFill>
                  <a:schemeClr val="bg2"/>
                </a:solidFill>
              </a:rPr>
              <a:t>Интегрированность</a:t>
            </a:r>
            <a:r>
              <a:rPr lang="ru-RU" sz="1800" dirty="0" smtClean="0">
                <a:solidFill>
                  <a:schemeClr val="bg2"/>
                </a:solidFill>
              </a:rPr>
              <a:t> архитектур</a:t>
            </a:r>
            <a:endParaRPr lang="en-US" sz="1800" dirty="0" smtClean="0">
              <a:solidFill>
                <a:schemeClr val="bg2"/>
              </a:solidFill>
            </a:endParaRPr>
          </a:p>
          <a:p>
            <a:pPr>
              <a:buSzPct val="80000"/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		3) </a:t>
            </a:r>
            <a:r>
              <a:rPr lang="ru-RU" sz="1800" dirty="0" smtClean="0">
                <a:solidFill>
                  <a:schemeClr val="bg2"/>
                </a:solidFill>
              </a:rPr>
              <a:t>Открытость</a:t>
            </a:r>
            <a:endParaRPr lang="en-US" sz="1800" dirty="0" smtClean="0">
              <a:solidFill>
                <a:schemeClr val="bg2"/>
              </a:solidFill>
            </a:endParaRPr>
          </a:p>
          <a:p>
            <a:pPr>
              <a:buSzPct val="80000"/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		4) </a:t>
            </a:r>
            <a:r>
              <a:rPr lang="ru-RU" sz="1800" dirty="0" smtClean="0">
                <a:solidFill>
                  <a:schemeClr val="bg2"/>
                </a:solidFill>
              </a:rPr>
              <a:t>Производительность</a:t>
            </a:r>
            <a:endParaRPr lang="en-US" sz="1800" dirty="0" smtClean="0">
              <a:solidFill>
                <a:schemeClr val="bg2"/>
              </a:solidFill>
            </a:endParaRPr>
          </a:p>
          <a:p>
            <a:pPr>
              <a:buSzPct val="80000"/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		+ </a:t>
            </a:r>
            <a:r>
              <a:rPr lang="ru-RU" sz="1800" dirty="0" smtClean="0">
                <a:solidFill>
                  <a:schemeClr val="bg2"/>
                </a:solidFill>
              </a:rPr>
              <a:t>расширенные функции защиты данных</a:t>
            </a:r>
            <a:endParaRPr lang="en-US" sz="1800" dirty="0" smtClean="0">
              <a:solidFill>
                <a:schemeClr val="bg2"/>
              </a:solidFill>
            </a:endParaRPr>
          </a:p>
          <a:p>
            <a:pPr>
              <a:buSzPct val="80000"/>
              <a:buNone/>
            </a:pPr>
            <a:endParaRPr lang="en-US" sz="2600" b="1" dirty="0" smtClean="0">
              <a:solidFill>
                <a:srgbClr val="00B0F0"/>
              </a:solidFill>
            </a:endParaRPr>
          </a:p>
          <a:p>
            <a:pPr indent="-1588">
              <a:buClr>
                <a:schemeClr val="bg2"/>
              </a:buClr>
              <a:buSzPct val="70000"/>
              <a:buNone/>
            </a:pPr>
            <a:endParaRPr lang="en-US" sz="1800" noProof="0" dirty="0" smtClean="0">
              <a:solidFill>
                <a:srgbClr val="E47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596" y="285728"/>
            <a:ext cx="5263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Первый в мире </a:t>
            </a:r>
            <a:r>
              <a:rPr lang="en-US" sz="4000" dirty="0" err="1" smtClean="0"/>
              <a:t>ePAC</a:t>
            </a:r>
            <a:endParaRPr lang="fr-FR" sz="4000" dirty="0"/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357158" y="285728"/>
            <a:ext cx="5357850" cy="706684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107504" y="1357298"/>
            <a:ext cx="8822214" cy="2287726"/>
          </a:xfrm>
          <a:prstGeom prst="roundRect">
            <a:avLst>
              <a:gd name="adj" fmla="val 11234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42844" y="4526220"/>
            <a:ext cx="8786874" cy="1783100"/>
          </a:xfrm>
          <a:prstGeom prst="roundRect">
            <a:avLst>
              <a:gd name="adj" fmla="val 9930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1" name="Flèche vers le bas 20"/>
          <p:cNvSpPr/>
          <p:nvPr/>
        </p:nvSpPr>
        <p:spPr bwMode="auto">
          <a:xfrm>
            <a:off x="3995936" y="3645024"/>
            <a:ext cx="357190" cy="50405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5720" y="2714620"/>
            <a:ext cx="8715436" cy="128588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Прозрачность</a:t>
            </a:r>
            <a:endParaRPr lang="en-US" sz="1800" b="1" dirty="0" smtClean="0"/>
          </a:p>
          <a:p>
            <a:pPr lvl="1"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Единый поток данных от локального и удаленных шасси</a:t>
            </a:r>
          </a:p>
          <a:p>
            <a:pPr lvl="1">
              <a:buNone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	Используется стандартная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IP -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маршрутизация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Новое решение для работы с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HART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протоколом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Прямой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высокоскоростной обмен данными между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CPU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и коммуникационными модулями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28596" y="285728"/>
            <a:ext cx="5263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Первый в мире </a:t>
            </a:r>
            <a:r>
              <a:rPr lang="en-US" sz="4000" dirty="0" err="1" smtClean="0"/>
              <a:t>ePAC</a:t>
            </a:r>
            <a:endParaRPr lang="fr-FR" sz="4000" dirty="0"/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357158" y="285728"/>
            <a:ext cx="5357850" cy="706684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179512" y="2645158"/>
            <a:ext cx="8750206" cy="128789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179512" y="4077072"/>
            <a:ext cx="8750206" cy="113787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142844" y="5287610"/>
            <a:ext cx="8786874" cy="1285884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3528" y="5301209"/>
            <a:ext cx="8606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Открытость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Полностью открытый для оборудования сторонних производителей поддерживает два основных промышленных протокола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Ethernet IP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Modbus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TCP</a:t>
            </a:r>
          </a:p>
          <a:p>
            <a:pPr lvl="1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Шасси открыто для партнерских разработок (например,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SCAIME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,модуль весодозирования)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Стандартные решения на уровне программного обеспечения ( например,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FDT DTM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51520" y="4149080"/>
            <a:ext cx="8542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Простая интеграция в </a:t>
            </a:r>
            <a:r>
              <a:rPr lang="en-US" b="1" dirty="0" smtClean="0">
                <a:solidFill>
                  <a:schemeClr val="accent1"/>
                </a:solidFill>
              </a:rPr>
              <a:t>Ethernet</a:t>
            </a:r>
            <a:r>
              <a:rPr lang="ru-RU" b="1" dirty="0" smtClean="0">
                <a:solidFill>
                  <a:schemeClr val="accent1"/>
                </a:solidFill>
              </a:rPr>
              <a:t> инфраструктуру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Три порта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Ethernet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на каждом ЦПУ (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Service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+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device network)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Wi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Fi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коммуникация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Оптические мультиплексоры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Встроенные коммутаторы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(L2)</a:t>
            </a:r>
            <a:endParaRPr lang="en-US" dirty="0"/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142844" y="1214422"/>
            <a:ext cx="8786874" cy="1285884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5720" y="1214422"/>
            <a:ext cx="8286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Производительность</a:t>
            </a:r>
            <a:endParaRPr lang="fr-FR" b="1" dirty="0" smtClean="0">
              <a:solidFill>
                <a:schemeClr val="accent1"/>
              </a:solidFill>
            </a:endParaRPr>
          </a:p>
          <a:p>
            <a:pPr lvl="1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Производительность внутренней шины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100Mbps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в 8 раз быстрее шасси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M340)</a:t>
            </a:r>
          </a:p>
          <a:p>
            <a:pPr lvl="1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Обработка приложений в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5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быстрее чем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High End Premium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Одно специализированное микропроцессорное ядро для коммуникации (минимизация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jitter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Детерминированный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Ethernet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1Gbps Ethernet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порт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1643050"/>
            <a:ext cx="8715436" cy="3440995"/>
          </a:xfrm>
        </p:spPr>
        <p:txBody>
          <a:bodyPr lIns="0" rIns="0" bIns="0"/>
          <a:lstStyle/>
          <a:p>
            <a:pPr>
              <a:buClr>
                <a:schemeClr val="bg2"/>
              </a:buClr>
              <a:buSzPct val="80000"/>
              <a:buNone/>
            </a:pPr>
            <a:r>
              <a:rPr lang="ru-RU" sz="2400" b="1" noProof="0" dirty="0" smtClean="0"/>
              <a:t>Выше стандартов</a:t>
            </a:r>
            <a:r>
              <a:rPr lang="en-US" sz="2400" b="1" noProof="0" dirty="0" smtClean="0"/>
              <a:t>	</a:t>
            </a:r>
            <a:r>
              <a:rPr lang="en-GB" sz="1200" dirty="0" smtClean="0"/>
              <a:t>	</a:t>
            </a:r>
            <a:r>
              <a:rPr lang="en-GB" sz="1200" b="1" u="sng" dirty="0" smtClean="0"/>
              <a:t>Mx80 </a:t>
            </a:r>
            <a:r>
              <a:rPr lang="ru-RU" sz="1200" b="1" u="sng" dirty="0" smtClean="0"/>
              <a:t>серия</a:t>
            </a:r>
            <a:r>
              <a:rPr lang="en-GB" sz="1200" dirty="0" smtClean="0"/>
              <a:t>				</a:t>
            </a:r>
            <a:r>
              <a:rPr lang="ru-RU" sz="1200" b="1" u="sng" dirty="0" smtClean="0"/>
              <a:t>Стандарт МЭК</a:t>
            </a:r>
            <a:endParaRPr lang="en-GB" sz="1200" b="1" u="sng" dirty="0" smtClean="0"/>
          </a:p>
          <a:p>
            <a:pPr marL="998538" lvl="2" indent="-180975">
              <a:buNone/>
              <a:defRPr/>
            </a:pPr>
            <a:r>
              <a:rPr lang="ru-RU" sz="1200" dirty="0" smtClean="0"/>
              <a:t>Ударная нагрузка</a:t>
            </a:r>
            <a:r>
              <a:rPr lang="en-GB" sz="1200" dirty="0" smtClean="0"/>
              <a:t> 		30g		</a:t>
            </a:r>
            <a:r>
              <a:rPr lang="en-GB" sz="1200" b="1" dirty="0" smtClean="0">
                <a:solidFill>
                  <a:srgbClr val="E47F00"/>
                </a:solidFill>
              </a:rPr>
              <a:t>x2</a:t>
            </a:r>
            <a:r>
              <a:rPr lang="en-GB" sz="1200" dirty="0" smtClean="0"/>
              <a:t>		15g</a:t>
            </a:r>
          </a:p>
          <a:p>
            <a:pPr marL="998538" lvl="2" indent="-180975">
              <a:buNone/>
              <a:defRPr/>
            </a:pPr>
            <a:r>
              <a:rPr lang="ru-RU" sz="1200" dirty="0" smtClean="0"/>
              <a:t>Вибрации	</a:t>
            </a:r>
            <a:r>
              <a:rPr lang="en-GB" sz="1200" dirty="0" smtClean="0"/>
              <a:t>		3g		</a:t>
            </a:r>
            <a:r>
              <a:rPr lang="en-GB" sz="1200" b="1" dirty="0" smtClean="0">
                <a:solidFill>
                  <a:srgbClr val="E47F00"/>
                </a:solidFill>
              </a:rPr>
              <a:t>X3</a:t>
            </a:r>
            <a:r>
              <a:rPr lang="en-GB" sz="1200" dirty="0" smtClean="0"/>
              <a:t>		1g</a:t>
            </a:r>
          </a:p>
          <a:p>
            <a:pPr marL="998538" lvl="2" indent="-180975">
              <a:buNone/>
              <a:defRPr/>
            </a:pPr>
            <a:r>
              <a:rPr lang="ru-RU" sz="1200" dirty="0" smtClean="0"/>
              <a:t>Напряженность поля</a:t>
            </a:r>
            <a:r>
              <a:rPr lang="en-GB" sz="1200" dirty="0" smtClean="0"/>
              <a:t>		15V/m		</a:t>
            </a:r>
            <a:r>
              <a:rPr lang="en-GB" sz="1200" b="1" dirty="0" smtClean="0">
                <a:solidFill>
                  <a:srgbClr val="E47F00"/>
                </a:solidFill>
              </a:rPr>
              <a:t>+50%</a:t>
            </a:r>
            <a:r>
              <a:rPr lang="en-GB" sz="1200" dirty="0" smtClean="0"/>
              <a:t>		10V/m</a:t>
            </a:r>
          </a:p>
          <a:p>
            <a:pPr marL="998538" lvl="2" indent="-180975">
              <a:buNone/>
              <a:defRPr/>
            </a:pPr>
            <a:r>
              <a:rPr lang="ru-RU" sz="1200" dirty="0" smtClean="0"/>
              <a:t>Электростатика</a:t>
            </a:r>
            <a:r>
              <a:rPr lang="en-GB" sz="1200" dirty="0" smtClean="0"/>
              <a:t>		8kV		</a:t>
            </a:r>
            <a:r>
              <a:rPr lang="en-GB" sz="1200" b="1" dirty="0" smtClean="0">
                <a:solidFill>
                  <a:srgbClr val="E47F00"/>
                </a:solidFill>
              </a:rPr>
              <a:t>+30%</a:t>
            </a:r>
            <a:r>
              <a:rPr lang="en-GB" sz="1200" dirty="0" smtClean="0"/>
              <a:t>		6kV</a:t>
            </a:r>
          </a:p>
          <a:p>
            <a:pPr marL="998538" lvl="2" indent="-180975">
              <a:buNone/>
              <a:defRPr/>
            </a:pPr>
            <a:r>
              <a:rPr lang="ru-RU" sz="1200" dirty="0" smtClean="0"/>
              <a:t>Температура</a:t>
            </a:r>
            <a:r>
              <a:rPr lang="en-GB" sz="1200" dirty="0" smtClean="0"/>
              <a:t>			-25°C..+70°C				0°C..55°C</a:t>
            </a:r>
          </a:p>
          <a:p>
            <a:pPr marL="998538" lvl="2" indent="-180975">
              <a:buNone/>
              <a:defRPr/>
            </a:pPr>
            <a:r>
              <a:rPr lang="ru-RU" sz="1200" dirty="0" smtClean="0"/>
              <a:t>Высота над уровнем моря</a:t>
            </a:r>
            <a:r>
              <a:rPr lang="en-GB" sz="1200" dirty="0" smtClean="0"/>
              <a:t>		4 000m		</a:t>
            </a:r>
            <a:r>
              <a:rPr lang="en-GB" sz="1200" b="1" dirty="0" smtClean="0">
                <a:solidFill>
                  <a:srgbClr val="E47F00"/>
                </a:solidFill>
              </a:rPr>
              <a:t>X2</a:t>
            </a:r>
            <a:r>
              <a:rPr lang="en-GB" sz="1200" dirty="0" smtClean="0"/>
              <a:t>		2 000m</a:t>
            </a:r>
          </a:p>
          <a:p>
            <a:pPr marL="998538" lvl="2" indent="-180975">
              <a:buNone/>
              <a:defRPr/>
            </a:pPr>
            <a:endParaRPr lang="en-US" sz="1000" b="1" noProof="0" dirty="0" smtClean="0">
              <a:solidFill>
                <a:srgbClr val="00B0F0"/>
              </a:solidFill>
            </a:endParaRPr>
          </a:p>
          <a:p>
            <a:pPr>
              <a:buClr>
                <a:schemeClr val="bg2"/>
              </a:buClr>
              <a:buSzPct val="80000"/>
              <a:buNone/>
            </a:pPr>
            <a:r>
              <a:rPr lang="ru-RU" sz="2400" b="1" dirty="0" smtClean="0"/>
              <a:t>Огромный опыт в основе новой разработки</a:t>
            </a:r>
            <a:r>
              <a:rPr lang="en-US" sz="2400" b="1" dirty="0" smtClean="0"/>
              <a:t> !</a:t>
            </a:r>
          </a:p>
          <a:p>
            <a:pPr lvl="1">
              <a:buSzPct val="80000"/>
              <a:buNone/>
            </a:pPr>
            <a:r>
              <a:rPr lang="en-US" sz="1600" noProof="0" dirty="0" smtClean="0"/>
              <a:t>200 000 </a:t>
            </a:r>
            <a:r>
              <a:rPr lang="ru-RU" sz="1600" noProof="0" dirty="0" smtClean="0"/>
              <a:t>конфигураций </a:t>
            </a:r>
            <a:r>
              <a:rPr lang="en-US" sz="1600" noProof="0" dirty="0" smtClean="0"/>
              <a:t>M340 </a:t>
            </a:r>
            <a:r>
              <a:rPr lang="ru-RU" sz="1600" noProof="0" dirty="0" smtClean="0"/>
              <a:t>проданы по всему миру</a:t>
            </a:r>
            <a:endParaRPr lang="en-US" sz="1600" noProof="0" dirty="0" smtClean="0"/>
          </a:p>
          <a:p>
            <a:pPr lvl="1">
              <a:buSzPct val="80000"/>
              <a:buNone/>
            </a:pPr>
            <a:r>
              <a:rPr lang="ru-RU" sz="1600" noProof="0" dirty="0" smtClean="0"/>
              <a:t>Использование в самых сложных применениях</a:t>
            </a:r>
            <a:r>
              <a:rPr lang="en-US" sz="1600" noProof="0" dirty="0" smtClean="0"/>
              <a:t>: </a:t>
            </a:r>
            <a:r>
              <a:rPr lang="ru-RU" sz="1600" noProof="0" dirty="0" smtClean="0"/>
              <a:t>Атомные станции</a:t>
            </a:r>
            <a:r>
              <a:rPr lang="en-US" sz="1600" noProof="0" dirty="0" smtClean="0"/>
              <a:t>, </a:t>
            </a:r>
            <a:r>
              <a:rPr lang="ru-RU" sz="1600" noProof="0" dirty="0" smtClean="0"/>
              <a:t>Авианосцы</a:t>
            </a:r>
            <a:r>
              <a:rPr lang="en-US" sz="1600" noProof="0" dirty="0" smtClean="0"/>
              <a:t>, …</a:t>
            </a:r>
          </a:p>
          <a:p>
            <a:pPr lvl="1">
              <a:buSzPct val="80000"/>
              <a:buNone/>
            </a:pPr>
            <a:endParaRPr lang="ru-RU" sz="1100" noProof="0" dirty="0" smtClean="0"/>
          </a:p>
          <a:p>
            <a:pPr lvl="1">
              <a:buSzPct val="80000"/>
              <a:buNone/>
            </a:pPr>
            <a:endParaRPr lang="en-US" sz="1100" noProof="0" dirty="0" smtClean="0"/>
          </a:p>
          <a:p>
            <a:pPr>
              <a:buSzPct val="80000"/>
              <a:buNone/>
            </a:pPr>
            <a:r>
              <a:rPr lang="ru-RU" sz="2400" b="1" dirty="0" smtClean="0"/>
              <a:t>Защита данных</a:t>
            </a:r>
            <a:endParaRPr lang="en-US" sz="2400" b="1" dirty="0" smtClean="0"/>
          </a:p>
          <a:p>
            <a:pPr lvl="1">
              <a:buSzPct val="80000"/>
              <a:buNone/>
            </a:pPr>
            <a:r>
              <a:rPr lang="ru-RU" sz="1600" noProof="0" dirty="0" smtClean="0"/>
              <a:t>Более устойчивый к повреждениям памяти</a:t>
            </a:r>
            <a:r>
              <a:rPr lang="en-US" sz="1600" noProof="0" dirty="0" smtClean="0"/>
              <a:t> </a:t>
            </a:r>
            <a:r>
              <a:rPr lang="ru-RU" sz="1600" noProof="0" dirty="0" smtClean="0"/>
              <a:t>благодаря использованию </a:t>
            </a:r>
            <a:r>
              <a:rPr lang="en-US" sz="1600" noProof="0" dirty="0" smtClean="0"/>
              <a:t>ECC</a:t>
            </a:r>
          </a:p>
          <a:p>
            <a:pPr lvl="1">
              <a:buSzPct val="80000"/>
              <a:buNone/>
            </a:pPr>
            <a:r>
              <a:rPr lang="ru-RU" sz="1600" dirty="0" smtClean="0"/>
              <a:t>Прошивка и </a:t>
            </a:r>
            <a:r>
              <a:rPr lang="ru-RU" sz="1600" dirty="0" err="1" smtClean="0"/>
              <a:t>Unity</a:t>
            </a:r>
            <a:r>
              <a:rPr lang="ru-RU" sz="1600" dirty="0" smtClean="0"/>
              <a:t> </a:t>
            </a:r>
            <a:r>
              <a:rPr lang="ru-RU" sz="1600" dirty="0" err="1" smtClean="0"/>
              <a:t>Pro</a:t>
            </a:r>
            <a:r>
              <a:rPr lang="ru-RU" sz="1600" dirty="0" smtClean="0"/>
              <a:t> со скрытыми ключами шифрования для проверки целостности и предотвращения несанкционированных изменений</a:t>
            </a:r>
            <a:endParaRPr lang="en-US" sz="1600" noProof="0" dirty="0" smtClean="0"/>
          </a:p>
          <a:p>
            <a:pPr lvl="1">
              <a:buSzPct val="80000"/>
              <a:buNone/>
            </a:pPr>
            <a:r>
              <a:rPr lang="ru-RU" sz="1600" noProof="0" dirty="0" smtClean="0"/>
              <a:t>Шифрование пароля</a:t>
            </a:r>
            <a:endParaRPr lang="en-US" sz="1800" noProof="0" dirty="0" smtClean="0">
              <a:solidFill>
                <a:srgbClr val="E47F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7158" y="188640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Надежная и проверенная платформа</a:t>
            </a:r>
            <a:endParaRPr lang="ru-RU" sz="4000" dirty="0"/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179512" y="285728"/>
            <a:ext cx="8712968" cy="1199056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142844" y="1571612"/>
            <a:ext cx="8786874" cy="1785950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142844" y="3571876"/>
            <a:ext cx="8786874" cy="1285884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142844" y="5013176"/>
            <a:ext cx="8786874" cy="1559096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85720" y="1785926"/>
            <a:ext cx="8643998" cy="3440995"/>
          </a:xfrm>
        </p:spPr>
        <p:txBody>
          <a:bodyPr lIns="0" rIns="0" bIns="0"/>
          <a:lstStyle/>
          <a:p>
            <a:pPr>
              <a:buClr>
                <a:schemeClr val="bg2"/>
              </a:buClr>
              <a:buSzPct val="80000"/>
              <a:buNone/>
            </a:pPr>
            <a:r>
              <a:rPr lang="ru-RU" sz="2400" b="1" noProof="0" dirty="0" smtClean="0"/>
              <a:t>Изменение конфигурации «на лету»</a:t>
            </a:r>
            <a:r>
              <a:rPr lang="en-US" sz="2400" b="1" noProof="0" dirty="0" smtClean="0"/>
              <a:t>, </a:t>
            </a:r>
            <a:r>
              <a:rPr lang="ru-RU" sz="2400" b="1" noProof="0" dirty="0" smtClean="0"/>
              <a:t>особенности</a:t>
            </a:r>
            <a:r>
              <a:rPr lang="en-US" sz="2400" b="1" noProof="0" dirty="0" smtClean="0"/>
              <a:t>:</a:t>
            </a:r>
          </a:p>
          <a:p>
            <a:pPr lvl="1">
              <a:buSzPct val="80000"/>
              <a:buNone/>
            </a:pPr>
            <a:r>
              <a:rPr lang="ru-RU" dirty="0" smtClean="0"/>
              <a:t>Не нужно останавливать процесс</a:t>
            </a:r>
            <a:r>
              <a:rPr lang="en-US" dirty="0" smtClean="0"/>
              <a:t>, </a:t>
            </a:r>
            <a:r>
              <a:rPr lang="ru-RU" dirty="0" smtClean="0"/>
              <a:t>если необходимо</a:t>
            </a:r>
            <a:r>
              <a:rPr lang="en-US" dirty="0" smtClean="0"/>
              <a:t>:</a:t>
            </a:r>
            <a:endParaRPr lang="en-US" sz="1400" dirty="0" smtClean="0"/>
          </a:p>
          <a:p>
            <a:pPr lvl="2">
              <a:buSzPct val="80000"/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1) </a:t>
            </a:r>
            <a:r>
              <a:rPr lang="ru-RU" sz="1600" dirty="0" smtClean="0"/>
              <a:t>Добавить удаленные шасси</a:t>
            </a:r>
            <a:endParaRPr lang="en-US" sz="1600" dirty="0" smtClean="0">
              <a:solidFill>
                <a:schemeClr val="bg2"/>
              </a:solidFill>
            </a:endParaRPr>
          </a:p>
          <a:p>
            <a:pPr lvl="2">
              <a:buSzPct val="80000"/>
              <a:buNone/>
            </a:pPr>
            <a:r>
              <a:rPr lang="en-US" sz="1600" noProof="0" dirty="0" smtClean="0">
                <a:solidFill>
                  <a:schemeClr val="bg2"/>
                </a:solidFill>
              </a:rPr>
              <a:t>2) </a:t>
            </a:r>
            <a:r>
              <a:rPr lang="ru-RU" sz="1600" noProof="0" dirty="0" smtClean="0">
                <a:solidFill>
                  <a:schemeClr val="bg2"/>
                </a:solidFill>
              </a:rPr>
              <a:t>Добавить модули и сконфигурировать их</a:t>
            </a:r>
            <a:endParaRPr lang="en-US" sz="1600" noProof="0" dirty="0" smtClean="0">
              <a:solidFill>
                <a:schemeClr val="bg2"/>
              </a:solidFill>
            </a:endParaRPr>
          </a:p>
          <a:p>
            <a:pPr lvl="2">
              <a:buSzPct val="80000"/>
              <a:buNone/>
            </a:pPr>
            <a:r>
              <a:rPr lang="en-US" sz="1600" dirty="0" smtClean="0"/>
              <a:t>3) </a:t>
            </a:r>
            <a:r>
              <a:rPr lang="ru-RU" sz="1600" dirty="0" smtClean="0"/>
              <a:t>Настроить любой канал модуля под любую задачу</a:t>
            </a:r>
            <a:endParaRPr lang="en-US" sz="1600" noProof="0" dirty="0" smtClean="0">
              <a:solidFill>
                <a:schemeClr val="bg2"/>
              </a:solidFill>
            </a:endParaRPr>
          </a:p>
          <a:p>
            <a:pPr lvl="2">
              <a:buSzPct val="80000"/>
              <a:buNone/>
            </a:pPr>
            <a:r>
              <a:rPr lang="en-US" sz="1600" dirty="0" smtClean="0"/>
              <a:t>4</a:t>
            </a:r>
            <a:r>
              <a:rPr lang="en-US" sz="1600" dirty="0" smtClean="0">
                <a:solidFill>
                  <a:schemeClr val="bg2"/>
                </a:solidFill>
              </a:rPr>
              <a:t>) </a:t>
            </a:r>
            <a:r>
              <a:rPr lang="ru-RU" sz="1600" dirty="0" smtClean="0">
                <a:solidFill>
                  <a:schemeClr val="bg2"/>
                </a:solidFill>
              </a:rPr>
              <a:t>Изменить приложение и автоматически обновить переменные </a:t>
            </a:r>
            <a:r>
              <a:rPr lang="ru-RU" sz="1600" dirty="0" smtClean="0"/>
              <a:t>в </a:t>
            </a:r>
            <a:r>
              <a:rPr lang="en-US" sz="1600" dirty="0" smtClean="0">
                <a:solidFill>
                  <a:schemeClr val="bg2"/>
                </a:solidFill>
              </a:rPr>
              <a:t>SCADA </a:t>
            </a:r>
            <a:r>
              <a:rPr lang="ru-RU" sz="1600" dirty="0" smtClean="0"/>
              <a:t>через</a:t>
            </a:r>
            <a:r>
              <a:rPr lang="en-US" sz="1600" dirty="0" smtClean="0">
                <a:solidFill>
                  <a:schemeClr val="bg2"/>
                </a:solidFill>
              </a:rPr>
              <a:t> OFS</a:t>
            </a:r>
          </a:p>
          <a:p>
            <a:pPr lvl="2">
              <a:buSzPct val="80000"/>
              <a:buNone/>
            </a:pPr>
            <a:r>
              <a:rPr lang="en-US" sz="1600" dirty="0" smtClean="0"/>
              <a:t>5) </a:t>
            </a:r>
            <a:r>
              <a:rPr lang="ru-RU" sz="1600" dirty="0" smtClean="0"/>
              <a:t>«Горячая замена» для всех модулей </a:t>
            </a:r>
            <a:r>
              <a:rPr lang="en-US" sz="1600" dirty="0" smtClean="0"/>
              <a:t>X80</a:t>
            </a:r>
          </a:p>
          <a:p>
            <a:pPr lvl="2">
              <a:buSzPct val="80000"/>
              <a:buNone/>
            </a:pPr>
            <a:endParaRPr lang="en-US" sz="800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SzPct val="80000"/>
              <a:buNone/>
            </a:pPr>
            <a:endParaRPr lang="en-US" sz="600" noProof="0" dirty="0" smtClean="0">
              <a:solidFill>
                <a:schemeClr val="bg2"/>
              </a:solidFill>
            </a:endParaRPr>
          </a:p>
          <a:p>
            <a:pPr indent="-1588">
              <a:buClr>
                <a:schemeClr val="bg2"/>
              </a:buClr>
              <a:buSzPct val="70000"/>
              <a:buNone/>
            </a:pPr>
            <a:endParaRPr lang="en-US" sz="1800" noProof="0" dirty="0" smtClean="0">
              <a:solidFill>
                <a:srgbClr val="E47F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8596" y="285728"/>
            <a:ext cx="4835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Первый</a:t>
            </a:r>
            <a:r>
              <a:rPr lang="en-US" sz="4000" dirty="0" smtClean="0"/>
              <a:t> “Agile” PAC</a:t>
            </a:r>
            <a:endParaRPr lang="fr-FR" sz="4000" dirty="0"/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57158" y="285728"/>
            <a:ext cx="7815242" cy="76700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179512" y="1643050"/>
            <a:ext cx="8750206" cy="3154102"/>
          </a:xfrm>
          <a:prstGeom prst="roundRect">
            <a:avLst>
              <a:gd name="adj" fmla="val 7480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1785926"/>
            <a:ext cx="8643998" cy="3440995"/>
          </a:xfrm>
        </p:spPr>
        <p:txBody>
          <a:bodyPr lIns="0" rIns="0" bIns="0"/>
          <a:lstStyle/>
          <a:p>
            <a:pPr>
              <a:buSzPct val="80000"/>
              <a:buNone/>
            </a:pPr>
            <a:r>
              <a:rPr lang="en-US" sz="2400" b="1" dirty="0" smtClean="0"/>
              <a:t>TSX 7</a:t>
            </a:r>
          </a:p>
          <a:p>
            <a:pPr lvl="1">
              <a:buSzPct val="80000"/>
            </a:pPr>
            <a:r>
              <a:rPr lang="en-US" dirty="0" smtClean="0"/>
              <a:t>X80 </a:t>
            </a:r>
            <a:r>
              <a:rPr lang="ru-RU" dirty="0" smtClean="0"/>
              <a:t>переходные колодки</a:t>
            </a:r>
            <a:endParaRPr lang="en-US" dirty="0" smtClean="0"/>
          </a:p>
          <a:p>
            <a:pPr lvl="1">
              <a:buSzPct val="80000"/>
            </a:pPr>
            <a:r>
              <a:rPr lang="ru-RU" dirty="0" smtClean="0"/>
              <a:t>Полный пакет инструментов будет доступен через </a:t>
            </a:r>
            <a:r>
              <a:rPr lang="en-US" dirty="0" smtClean="0"/>
              <a:t>IBS </a:t>
            </a:r>
            <a:r>
              <a:rPr lang="ru-RU" dirty="0" smtClean="0"/>
              <a:t>(</a:t>
            </a:r>
            <a:r>
              <a:rPr lang="en-US" dirty="0" smtClean="0"/>
              <a:t>Q1 2014</a:t>
            </a:r>
            <a:r>
              <a:rPr lang="ru-RU" dirty="0" smtClean="0"/>
              <a:t>)</a:t>
            </a:r>
            <a:endParaRPr lang="en-US" dirty="0" smtClean="0"/>
          </a:p>
          <a:p>
            <a:pPr lvl="1">
              <a:buSzPct val="80000"/>
            </a:pPr>
            <a:endParaRPr lang="en-US" dirty="0" smtClean="0"/>
          </a:p>
          <a:p>
            <a:pPr>
              <a:buClr>
                <a:schemeClr val="bg2"/>
              </a:buClr>
              <a:buSzPct val="80000"/>
              <a:buNone/>
            </a:pPr>
            <a:r>
              <a:rPr lang="en-US" sz="2400" b="1" dirty="0" err="1" smtClean="0"/>
              <a:t>Modicon</a:t>
            </a:r>
            <a:r>
              <a:rPr lang="en-US" sz="2400" b="1" dirty="0" smtClean="0"/>
              <a:t> Premium</a:t>
            </a:r>
          </a:p>
          <a:p>
            <a:pPr lvl="1">
              <a:buSzPct val="80000"/>
            </a:pPr>
            <a:r>
              <a:rPr lang="ru-RU" dirty="0" smtClean="0"/>
              <a:t>Простая интеграция модулей ввода</a:t>
            </a:r>
            <a:r>
              <a:rPr lang="en-US" dirty="0" smtClean="0"/>
              <a:t>/</a:t>
            </a:r>
            <a:r>
              <a:rPr lang="ru-RU" dirty="0" smtClean="0"/>
              <a:t>вывода </a:t>
            </a:r>
            <a:r>
              <a:rPr lang="en-US" dirty="0" smtClean="0"/>
              <a:t>Premium </a:t>
            </a:r>
            <a:r>
              <a:rPr lang="ru-RU" dirty="0" smtClean="0"/>
              <a:t>в архитектуры </a:t>
            </a:r>
            <a:r>
              <a:rPr lang="en-US" dirty="0" smtClean="0"/>
              <a:t>M580</a:t>
            </a:r>
          </a:p>
          <a:p>
            <a:pPr lvl="1">
              <a:buSzPct val="80000"/>
            </a:pPr>
            <a:r>
              <a:rPr lang="ru-RU" dirty="0" smtClean="0"/>
              <a:t>Единая среда разработки </a:t>
            </a:r>
            <a:r>
              <a:rPr lang="en-US" dirty="0" smtClean="0"/>
              <a:t>(EF, com, …) – Unity Pro</a:t>
            </a:r>
          </a:p>
          <a:p>
            <a:pPr lvl="1">
              <a:buSzPct val="80000"/>
            </a:pPr>
            <a:r>
              <a:rPr lang="ru-RU" dirty="0" smtClean="0"/>
              <a:t>Сервисный департамент обеспечивает возможность миграции</a:t>
            </a:r>
            <a:endParaRPr lang="en-US" dirty="0" smtClean="0"/>
          </a:p>
          <a:p>
            <a:pPr>
              <a:buSzPct val="80000"/>
              <a:buNone/>
            </a:pPr>
            <a:endParaRPr lang="en-US" sz="1800" dirty="0" smtClean="0"/>
          </a:p>
          <a:p>
            <a:pPr>
              <a:buSzPct val="80000"/>
              <a:buNone/>
            </a:pPr>
            <a:endParaRPr lang="en-US" sz="1800" dirty="0" smtClean="0"/>
          </a:p>
          <a:p>
            <a:pPr>
              <a:buSzPct val="80000"/>
              <a:buNone/>
            </a:pPr>
            <a:r>
              <a:rPr lang="en-US" sz="2400" b="1" dirty="0" err="1" smtClean="0"/>
              <a:t>Modicon</a:t>
            </a:r>
            <a:r>
              <a:rPr lang="en-US" sz="2400" b="1" dirty="0" smtClean="0"/>
              <a:t> M340</a:t>
            </a:r>
          </a:p>
          <a:p>
            <a:pPr lvl="1">
              <a:buSzPct val="80000"/>
            </a:pPr>
            <a:r>
              <a:rPr lang="ru-RU" dirty="0" smtClean="0"/>
              <a:t>Единая система ввода</a:t>
            </a:r>
            <a:r>
              <a:rPr lang="en-US" dirty="0" smtClean="0"/>
              <a:t>/</a:t>
            </a:r>
            <a:r>
              <a:rPr lang="ru-RU" dirty="0" smtClean="0"/>
              <a:t>вывода</a:t>
            </a:r>
            <a:r>
              <a:rPr lang="en-US" dirty="0" smtClean="0"/>
              <a:t> X80</a:t>
            </a:r>
          </a:p>
          <a:p>
            <a:pPr lvl="1">
              <a:buSzPct val="80000"/>
            </a:pPr>
            <a:r>
              <a:rPr lang="ru-RU" dirty="0" smtClean="0"/>
              <a:t>Единая среда разработки с полной совместимостью</a:t>
            </a:r>
            <a:r>
              <a:rPr lang="en-US" dirty="0" smtClean="0"/>
              <a:t> – Unity Pro</a:t>
            </a:r>
          </a:p>
          <a:p>
            <a:pPr>
              <a:buClr>
                <a:schemeClr val="bg2"/>
              </a:buClr>
              <a:buSzPct val="80000"/>
              <a:buNone/>
            </a:pPr>
            <a:endParaRPr lang="en-US" sz="2400" b="1" dirty="0" smtClean="0"/>
          </a:p>
          <a:p>
            <a:pPr>
              <a:buSzPct val="80000"/>
              <a:buNone/>
            </a:pPr>
            <a:endParaRPr lang="en-US" sz="1600" noProof="0" dirty="0" smtClean="0"/>
          </a:p>
          <a:p>
            <a:pPr indent="-1588">
              <a:buClr>
                <a:schemeClr val="bg2"/>
              </a:buClr>
              <a:buSzPct val="70000"/>
              <a:buNone/>
            </a:pPr>
            <a:endParaRPr lang="en-US" sz="1800" noProof="0" dirty="0" smtClean="0">
              <a:solidFill>
                <a:srgbClr val="E47F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8596" y="285728"/>
            <a:ext cx="7108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Простая миграция </a:t>
            </a:r>
            <a:r>
              <a:rPr lang="en-US" sz="4000" dirty="0" smtClean="0"/>
              <a:t>HW </a:t>
            </a:r>
            <a:r>
              <a:rPr lang="ru-RU" sz="4000" dirty="0" smtClean="0"/>
              <a:t>и</a:t>
            </a:r>
            <a:r>
              <a:rPr lang="en-US" sz="4000" dirty="0" smtClean="0"/>
              <a:t> SW </a:t>
            </a:r>
            <a:endParaRPr lang="fr-FR" sz="4000" dirty="0"/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357158" y="285728"/>
            <a:ext cx="8001056" cy="706684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142844" y="3143248"/>
            <a:ext cx="8786874" cy="185738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142844" y="5286388"/>
            <a:ext cx="8786874" cy="1071570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142844" y="1714488"/>
            <a:ext cx="8786874" cy="114300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80400" cy="4500594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Концепция </a:t>
            </a:r>
            <a:r>
              <a:rPr lang="en-US" sz="2800" dirty="0" err="1" smtClean="0">
                <a:solidFill>
                  <a:schemeClr val="bg2"/>
                </a:solidFill>
              </a:rPr>
              <a:t>ePAC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Функциональный обзор линейки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- </a:t>
            </a:r>
            <a:r>
              <a:rPr lang="ru-RU" sz="2800" dirty="0" smtClean="0">
                <a:solidFill>
                  <a:schemeClr val="bg2"/>
                </a:solidFill>
              </a:rPr>
              <a:t>Позиционирование на рынке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- </a:t>
            </a:r>
            <a:r>
              <a:rPr lang="ru-RU" sz="2800" dirty="0" smtClean="0">
                <a:solidFill>
                  <a:schemeClr val="bg2"/>
                </a:solidFill>
              </a:rPr>
              <a:t>Ценовая стратегия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- Ключевые особенности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 Расписание запуска</a:t>
            </a:r>
            <a:r>
              <a:rPr lang="en-US" sz="2800" dirty="0" smtClean="0">
                <a:solidFill>
                  <a:schemeClr val="bg2"/>
                </a:solidFill>
              </a:rPr>
              <a:t/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	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8596" y="285728"/>
            <a:ext cx="318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Содержание</a:t>
            </a:r>
            <a:endParaRPr lang="fr-FR" sz="4000" dirty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57158" y="285728"/>
            <a:ext cx="3854802" cy="767008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79512" y="1196752"/>
            <a:ext cx="8750206" cy="4968552"/>
          </a:xfrm>
          <a:prstGeom prst="roundRect">
            <a:avLst>
              <a:gd name="adj" fmla="val 11485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 bwMode="auto">
          <a:xfrm>
            <a:off x="2771800" y="436300"/>
            <a:ext cx="6120680" cy="6884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915816" y="404664"/>
            <a:ext cx="5976664" cy="64807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M580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глобальный план развития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133476" y="7937"/>
            <a:ext cx="1165225" cy="1598613"/>
          </a:xfrm>
          <a:custGeom>
            <a:avLst/>
            <a:gdLst/>
            <a:ahLst/>
            <a:cxnLst>
              <a:cxn ang="0">
                <a:pos x="202" y="397"/>
              </a:cxn>
              <a:cxn ang="0">
                <a:pos x="271" y="323"/>
              </a:cxn>
              <a:cxn ang="0">
                <a:pos x="285" y="307"/>
              </a:cxn>
              <a:cxn ang="0">
                <a:pos x="276" y="259"/>
              </a:cxn>
              <a:cxn ang="0">
                <a:pos x="221" y="270"/>
              </a:cxn>
              <a:cxn ang="0">
                <a:pos x="193" y="302"/>
              </a:cxn>
              <a:cxn ang="0">
                <a:pos x="193" y="43"/>
              </a:cxn>
              <a:cxn ang="0">
                <a:pos x="155" y="0"/>
              </a:cxn>
              <a:cxn ang="0">
                <a:pos x="150" y="0"/>
              </a:cxn>
              <a:cxn ang="0">
                <a:pos x="113" y="43"/>
              </a:cxn>
              <a:cxn ang="0">
                <a:pos x="113" y="302"/>
              </a:cxn>
              <a:cxn ang="0">
                <a:pos x="87" y="271"/>
              </a:cxn>
              <a:cxn ang="0">
                <a:pos x="32" y="260"/>
              </a:cxn>
              <a:cxn ang="0">
                <a:pos x="23" y="308"/>
              </a:cxn>
              <a:cxn ang="0">
                <a:pos x="37" y="324"/>
              </a:cxn>
              <a:cxn ang="0">
                <a:pos x="103" y="397"/>
              </a:cxn>
              <a:cxn ang="0">
                <a:pos x="123" y="416"/>
              </a:cxn>
              <a:cxn ang="0">
                <a:pos x="153" y="424"/>
              </a:cxn>
              <a:cxn ang="0">
                <a:pos x="183" y="416"/>
              </a:cxn>
              <a:cxn ang="0">
                <a:pos x="202" y="397"/>
              </a:cxn>
              <a:cxn ang="0">
                <a:pos x="153" y="424"/>
              </a:cxn>
              <a:cxn ang="0">
                <a:pos x="152" y="424"/>
              </a:cxn>
              <a:cxn ang="0">
                <a:pos x="153" y="424"/>
              </a:cxn>
              <a:cxn ang="0">
                <a:pos x="153" y="424"/>
              </a:cxn>
            </a:cxnLst>
            <a:rect l="0" t="0" r="r" b="b"/>
            <a:pathLst>
              <a:path w="308" h="424">
                <a:moveTo>
                  <a:pt x="202" y="397"/>
                </a:moveTo>
                <a:cubicBezTo>
                  <a:pt x="271" y="323"/>
                  <a:pt x="271" y="323"/>
                  <a:pt x="271" y="323"/>
                </a:cubicBezTo>
                <a:cubicBezTo>
                  <a:pt x="285" y="307"/>
                  <a:pt x="285" y="307"/>
                  <a:pt x="285" y="307"/>
                </a:cubicBezTo>
                <a:cubicBezTo>
                  <a:pt x="285" y="307"/>
                  <a:pt x="308" y="282"/>
                  <a:pt x="276" y="259"/>
                </a:cubicBezTo>
                <a:cubicBezTo>
                  <a:pt x="254" y="242"/>
                  <a:pt x="240" y="249"/>
                  <a:pt x="221" y="270"/>
                </a:cubicBezTo>
                <a:cubicBezTo>
                  <a:pt x="214" y="278"/>
                  <a:pt x="204" y="290"/>
                  <a:pt x="193" y="302"/>
                </a:cubicBezTo>
                <a:cubicBezTo>
                  <a:pt x="193" y="43"/>
                  <a:pt x="193" y="43"/>
                  <a:pt x="193" y="43"/>
                </a:cubicBezTo>
                <a:cubicBezTo>
                  <a:pt x="193" y="12"/>
                  <a:pt x="178" y="0"/>
                  <a:pt x="155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28" y="0"/>
                  <a:pt x="113" y="12"/>
                  <a:pt x="113" y="43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03" y="290"/>
                  <a:pt x="94" y="279"/>
                  <a:pt x="87" y="271"/>
                </a:cubicBezTo>
                <a:cubicBezTo>
                  <a:pt x="68" y="251"/>
                  <a:pt x="54" y="243"/>
                  <a:pt x="32" y="260"/>
                </a:cubicBezTo>
                <a:cubicBezTo>
                  <a:pt x="0" y="283"/>
                  <a:pt x="23" y="308"/>
                  <a:pt x="23" y="308"/>
                </a:cubicBezTo>
                <a:cubicBezTo>
                  <a:pt x="37" y="324"/>
                  <a:pt x="37" y="324"/>
                  <a:pt x="37" y="324"/>
                </a:cubicBezTo>
                <a:cubicBezTo>
                  <a:pt x="103" y="397"/>
                  <a:pt x="103" y="397"/>
                  <a:pt x="103" y="397"/>
                </a:cubicBezTo>
                <a:cubicBezTo>
                  <a:pt x="110" y="405"/>
                  <a:pt x="116" y="411"/>
                  <a:pt x="123" y="416"/>
                </a:cubicBezTo>
                <a:cubicBezTo>
                  <a:pt x="130" y="422"/>
                  <a:pt x="140" y="424"/>
                  <a:pt x="153" y="424"/>
                </a:cubicBezTo>
                <a:cubicBezTo>
                  <a:pt x="165" y="424"/>
                  <a:pt x="176" y="422"/>
                  <a:pt x="183" y="416"/>
                </a:cubicBezTo>
                <a:cubicBezTo>
                  <a:pt x="190" y="411"/>
                  <a:pt x="195" y="405"/>
                  <a:pt x="202" y="397"/>
                </a:cubicBezTo>
                <a:close/>
                <a:moveTo>
                  <a:pt x="153" y="424"/>
                </a:moveTo>
                <a:cubicBezTo>
                  <a:pt x="152" y="424"/>
                  <a:pt x="152" y="424"/>
                  <a:pt x="152" y="424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53" y="424"/>
                  <a:pt x="153" y="424"/>
                  <a:pt x="153" y="424"/>
                </a:cubicBezTo>
                <a:close/>
              </a:path>
            </a:pathLst>
          </a:custGeom>
          <a:solidFill>
            <a:srgbClr val="87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71406" y="285728"/>
            <a:ext cx="248437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rgbClr val="87D2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32336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План развития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0" name="AutoShape 64"/>
          <p:cNvSpPr>
            <a:spLocks noChangeArrowheads="1"/>
          </p:cNvSpPr>
          <p:nvPr/>
        </p:nvSpPr>
        <p:spPr bwMode="auto">
          <a:xfrm>
            <a:off x="4572000" y="2132856"/>
            <a:ext cx="1152699" cy="1223962"/>
          </a:xfrm>
          <a:prstGeom prst="roundRect">
            <a:avLst>
              <a:gd name="adj" fmla="val 17134"/>
            </a:avLst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 sz="1100" b="1">
              <a:solidFill>
                <a:schemeClr val="bg1"/>
              </a:solidFill>
              <a:latin typeface="SE Optimist" pitchFamily="34" charset="0"/>
            </a:endParaRPr>
          </a:p>
        </p:txBody>
      </p:sp>
      <p:sp>
        <p:nvSpPr>
          <p:cNvPr id="41" name="AutoShape 64"/>
          <p:cNvSpPr>
            <a:spLocks noChangeArrowheads="1"/>
          </p:cNvSpPr>
          <p:nvPr/>
        </p:nvSpPr>
        <p:spPr bwMode="auto">
          <a:xfrm>
            <a:off x="6588224" y="1628800"/>
            <a:ext cx="2088208" cy="815676"/>
          </a:xfrm>
          <a:prstGeom prst="roundRect">
            <a:avLst>
              <a:gd name="adj" fmla="val 17134"/>
            </a:avLst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 sz="1100" b="1">
              <a:solidFill>
                <a:schemeClr val="bg1"/>
              </a:solidFill>
              <a:latin typeface="SE Optimist" pitchFamily="34" charset="0"/>
            </a:endParaRPr>
          </a:p>
        </p:txBody>
      </p:sp>
      <p:sp>
        <p:nvSpPr>
          <p:cNvPr id="42" name="Arc 3"/>
          <p:cNvSpPr>
            <a:spLocks/>
          </p:cNvSpPr>
          <p:nvPr/>
        </p:nvSpPr>
        <p:spPr bwMode="auto">
          <a:xfrm rot="21449651" flipV="1">
            <a:off x="-534138" y="1497196"/>
            <a:ext cx="7836011" cy="2828460"/>
          </a:xfrm>
          <a:custGeom>
            <a:avLst/>
            <a:gdLst>
              <a:gd name="T0" fmla="*/ 2147483647 w 19556"/>
              <a:gd name="T1" fmla="*/ 0 h 21293"/>
              <a:gd name="T2" fmla="*/ 2147483647 w 19556"/>
              <a:gd name="T3" fmla="*/ 2147483647 h 21293"/>
              <a:gd name="T4" fmla="*/ 0 w 19556"/>
              <a:gd name="T5" fmla="*/ 2147483647 h 21293"/>
              <a:gd name="T6" fmla="*/ 0 60000 65536"/>
              <a:gd name="T7" fmla="*/ 0 60000 65536"/>
              <a:gd name="T8" fmla="*/ 0 60000 65536"/>
              <a:gd name="T9" fmla="*/ 0 w 19556"/>
              <a:gd name="T10" fmla="*/ 0 h 21293"/>
              <a:gd name="T11" fmla="*/ 19556 w 19556"/>
              <a:gd name="T12" fmla="*/ 21293 h 21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56" h="21293" fill="none" extrusionOk="0">
                <a:moveTo>
                  <a:pt x="3626" y="-1"/>
                </a:moveTo>
                <a:cubicBezTo>
                  <a:pt x="10601" y="1187"/>
                  <a:pt x="16552" y="5715"/>
                  <a:pt x="19556" y="12121"/>
                </a:cubicBezTo>
              </a:path>
              <a:path w="19556" h="21293" stroke="0" extrusionOk="0">
                <a:moveTo>
                  <a:pt x="3626" y="-1"/>
                </a:moveTo>
                <a:cubicBezTo>
                  <a:pt x="10601" y="1187"/>
                  <a:pt x="16552" y="5715"/>
                  <a:pt x="19556" y="12121"/>
                </a:cubicBezTo>
                <a:lnTo>
                  <a:pt x="0" y="21293"/>
                </a:lnTo>
                <a:close/>
              </a:path>
            </a:pathLst>
          </a:custGeom>
          <a:noFill/>
          <a:ln w="50800">
            <a:solidFill>
              <a:schemeClr val="accent1"/>
            </a:solidFill>
            <a:round/>
            <a:headEnd/>
            <a:tailEnd type="arrow" w="sm" len="med"/>
          </a:ln>
        </p:spPr>
        <p:txBody>
          <a:bodyPr rot="10800000" wrap="none" anchor="ctr"/>
          <a:lstStyle/>
          <a:p>
            <a:endParaRPr lang="en-GB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611560" y="5315430"/>
            <a:ext cx="69762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b="1" dirty="0" smtClean="0">
                <a:solidFill>
                  <a:srgbClr val="808080"/>
                </a:solidFill>
                <a:latin typeface="SE Optimist" pitchFamily="34" charset="0"/>
              </a:rPr>
              <a:t>2013</a:t>
            </a:r>
            <a:endParaRPr lang="en-AU" b="1" dirty="0">
              <a:solidFill>
                <a:srgbClr val="808080"/>
              </a:solidFill>
              <a:latin typeface="SE Optimist" pitchFamily="34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3941663" y="5366543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b="1">
                <a:solidFill>
                  <a:srgbClr val="808080"/>
                </a:solidFill>
                <a:latin typeface="SE Optimist" pitchFamily="34" charset="0"/>
              </a:rPr>
              <a:t>2015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813325" y="5366543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b="1">
                <a:solidFill>
                  <a:srgbClr val="808080"/>
                </a:solidFill>
                <a:latin typeface="SE Optimist" pitchFamily="34" charset="0"/>
              </a:rPr>
              <a:t>2016</a:t>
            </a:r>
          </a:p>
        </p:txBody>
      </p:sp>
      <p:sp>
        <p:nvSpPr>
          <p:cNvPr id="46" name="AutoShape 12"/>
          <p:cNvSpPr>
            <a:spLocks noChangeArrowheads="1"/>
          </p:cNvSpPr>
          <p:nvPr/>
        </p:nvSpPr>
        <p:spPr bwMode="auto">
          <a:xfrm rot="5400000">
            <a:off x="3163763" y="5160962"/>
            <a:ext cx="266700" cy="1031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 rot="5400000">
            <a:off x="5138613" y="5160962"/>
            <a:ext cx="266700" cy="1031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3851944" y="5109368"/>
            <a:ext cx="0" cy="18573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>
            <a:off x="4860007" y="5109368"/>
            <a:ext cx="0" cy="18573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6156994" y="5109368"/>
            <a:ext cx="0" cy="18573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" name="AutoShape 27"/>
          <p:cNvSpPr>
            <a:spLocks noChangeArrowheads="1"/>
          </p:cNvSpPr>
          <p:nvPr/>
        </p:nvSpPr>
        <p:spPr bwMode="auto">
          <a:xfrm rot="5400000">
            <a:off x="6979344" y="5157787"/>
            <a:ext cx="266700" cy="1031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4356769" y="5109368"/>
            <a:ext cx="0" cy="18573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>
            <a:off x="5725194" y="5109368"/>
            <a:ext cx="0" cy="18573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4" name="Line 30"/>
          <p:cNvSpPr>
            <a:spLocks noChangeShapeType="1"/>
          </p:cNvSpPr>
          <p:nvPr/>
        </p:nvSpPr>
        <p:spPr bwMode="auto">
          <a:xfrm>
            <a:off x="6660232" y="5107781"/>
            <a:ext cx="0" cy="1873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cxnSp>
        <p:nvCxnSpPr>
          <p:cNvPr id="55" name="Connecteur droit avec flèche 64"/>
          <p:cNvCxnSpPr>
            <a:cxnSpLocks noChangeShapeType="1"/>
          </p:cNvCxnSpPr>
          <p:nvPr/>
        </p:nvCxnSpPr>
        <p:spPr bwMode="auto">
          <a:xfrm rot="5400000" flipH="1" flipV="1">
            <a:off x="-755130" y="3397250"/>
            <a:ext cx="3565525" cy="1588"/>
          </a:xfrm>
          <a:prstGeom prst="straightConnector1">
            <a:avLst/>
          </a:prstGeom>
          <a:noFill/>
          <a:ln w="88900" algn="ctr">
            <a:solidFill>
              <a:schemeClr val="bg2"/>
            </a:solidFill>
            <a:round/>
            <a:headEnd type="none" w="sm" len="sm"/>
            <a:tailEnd type="arrow" w="med" len="lg"/>
          </a:ln>
        </p:spPr>
      </p:cxnSp>
      <p:cxnSp>
        <p:nvCxnSpPr>
          <p:cNvPr id="56" name="Connecteur droit avec flèche 65"/>
          <p:cNvCxnSpPr>
            <a:cxnSpLocks noChangeShapeType="1"/>
          </p:cNvCxnSpPr>
          <p:nvPr/>
        </p:nvCxnSpPr>
        <p:spPr bwMode="auto">
          <a:xfrm>
            <a:off x="972095" y="5180807"/>
            <a:ext cx="7776369" cy="34874"/>
          </a:xfrm>
          <a:prstGeom prst="straightConnector1">
            <a:avLst/>
          </a:prstGeom>
          <a:noFill/>
          <a:ln w="88900" algn="ctr">
            <a:solidFill>
              <a:schemeClr val="bg2"/>
            </a:solidFill>
            <a:round/>
            <a:headEnd type="none" w="sm" len="sm"/>
            <a:tailEnd type="arrow" w="med" len="lg"/>
          </a:ln>
        </p:spPr>
      </p:cxnSp>
      <p:sp>
        <p:nvSpPr>
          <p:cNvPr id="57" name="Text Box 101"/>
          <p:cNvSpPr txBox="1">
            <a:spLocks noChangeArrowheads="1"/>
          </p:cNvSpPr>
          <p:nvPr/>
        </p:nvSpPr>
        <p:spPr bwMode="auto">
          <a:xfrm>
            <a:off x="4500736" y="2153493"/>
            <a:ext cx="1295400" cy="1034129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AU" b="1" dirty="0">
                <a:solidFill>
                  <a:schemeClr val="accent2"/>
                </a:solidFill>
                <a:latin typeface="SEOptimist" pitchFamily="50" charset="0"/>
              </a:rPr>
              <a:t>M580 </a:t>
            </a:r>
            <a:endParaRPr lang="ru-RU" b="1" dirty="0" smtClean="0">
              <a:solidFill>
                <a:schemeClr val="accent2"/>
              </a:solidFill>
              <a:latin typeface="SEOptimist" pitchFamily="50" charset="0"/>
            </a:endParaRPr>
          </a:p>
          <a:p>
            <a:pPr algn="ctr">
              <a:spcBef>
                <a:spcPct val="40000"/>
              </a:spcBef>
            </a:pPr>
            <a:r>
              <a:rPr lang="ru-RU" b="1" dirty="0" smtClean="0">
                <a:solidFill>
                  <a:schemeClr val="accent2"/>
                </a:solidFill>
                <a:latin typeface="SEOptimist" pitchFamily="50" charset="0"/>
              </a:rPr>
              <a:t>ПАЗ</a:t>
            </a:r>
            <a:r>
              <a:rPr lang="en-AU" b="1" dirty="0" smtClean="0">
                <a:solidFill>
                  <a:schemeClr val="accent2"/>
                </a:solidFill>
                <a:latin typeface="SEOptimist" pitchFamily="50" charset="0"/>
              </a:rPr>
              <a:t> </a:t>
            </a:r>
            <a:r>
              <a:rPr lang="en-AU" b="1" dirty="0">
                <a:solidFill>
                  <a:schemeClr val="accent2"/>
                </a:solidFill>
                <a:latin typeface="SEOptimist" pitchFamily="50" charset="0"/>
              </a:rPr>
              <a:t>SIL2 / SIL3</a:t>
            </a:r>
            <a:endParaRPr lang="en-AU" sz="1200" b="1" dirty="0">
              <a:solidFill>
                <a:schemeClr val="accent2"/>
              </a:solidFill>
              <a:latin typeface="SEOptimist" pitchFamily="50" charset="0"/>
            </a:endParaRPr>
          </a:p>
        </p:txBody>
      </p:sp>
      <p:sp>
        <p:nvSpPr>
          <p:cNvPr id="58" name="Text Box 101"/>
          <p:cNvSpPr txBox="1">
            <a:spLocks noChangeArrowheads="1"/>
          </p:cNvSpPr>
          <p:nvPr/>
        </p:nvSpPr>
        <p:spPr bwMode="auto">
          <a:xfrm>
            <a:off x="6444555" y="1731689"/>
            <a:ext cx="2447925" cy="6413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AU" b="1" dirty="0">
                <a:solidFill>
                  <a:schemeClr val="accent2"/>
                </a:solidFill>
                <a:latin typeface="SEOptimist" pitchFamily="50" charset="0"/>
              </a:rPr>
              <a:t>M580 </a:t>
            </a:r>
            <a:r>
              <a:rPr lang="ru-RU" b="1" dirty="0" smtClean="0">
                <a:solidFill>
                  <a:schemeClr val="accent2"/>
                </a:solidFill>
                <a:latin typeface="SEOptimist" pitchFamily="50" charset="0"/>
              </a:rPr>
              <a:t>ПАЗ</a:t>
            </a:r>
            <a:r>
              <a:rPr lang="en-AU" b="1" dirty="0" smtClean="0">
                <a:solidFill>
                  <a:schemeClr val="accent2"/>
                </a:solidFill>
                <a:latin typeface="SEOptimist" pitchFamily="50" charset="0"/>
              </a:rPr>
              <a:t> </a:t>
            </a:r>
            <a:r>
              <a:rPr lang="en-AU" b="1" dirty="0">
                <a:solidFill>
                  <a:schemeClr val="accent2"/>
                </a:solidFill>
                <a:latin typeface="SEOptimist" pitchFamily="50" charset="0"/>
              </a:rPr>
              <a:t>HSBY  SIL2 / SIL3</a:t>
            </a:r>
            <a:endParaRPr lang="en-AU" sz="1200" b="1" dirty="0">
              <a:solidFill>
                <a:schemeClr val="accent2"/>
              </a:solidFill>
              <a:latin typeface="SEOptimist" pitchFamily="50" charset="0"/>
            </a:endParaRPr>
          </a:p>
        </p:txBody>
      </p:sp>
      <p:sp>
        <p:nvSpPr>
          <p:cNvPr id="62" name="AutoShape 64"/>
          <p:cNvSpPr>
            <a:spLocks noChangeArrowheads="1"/>
          </p:cNvSpPr>
          <p:nvPr/>
        </p:nvSpPr>
        <p:spPr bwMode="auto">
          <a:xfrm>
            <a:off x="827584" y="4244602"/>
            <a:ext cx="630238" cy="354013"/>
          </a:xfrm>
          <a:prstGeom prst="roundRect">
            <a:avLst>
              <a:gd name="adj" fmla="val 35185"/>
            </a:avLst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 sz="1100" b="1">
              <a:solidFill>
                <a:schemeClr val="bg1"/>
              </a:solidFill>
              <a:latin typeface="SE Optimist" pitchFamily="34" charset="0"/>
            </a:endParaRPr>
          </a:p>
        </p:txBody>
      </p:sp>
      <p:sp>
        <p:nvSpPr>
          <p:cNvPr id="63" name="AutoShape 64"/>
          <p:cNvSpPr>
            <a:spLocks noChangeArrowheads="1"/>
          </p:cNvSpPr>
          <p:nvPr/>
        </p:nvSpPr>
        <p:spPr bwMode="auto">
          <a:xfrm>
            <a:off x="4661843" y="3458641"/>
            <a:ext cx="630237" cy="354012"/>
          </a:xfrm>
          <a:prstGeom prst="roundRect">
            <a:avLst>
              <a:gd name="adj" fmla="val 35185"/>
            </a:avLst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 sz="1100" b="1">
              <a:solidFill>
                <a:schemeClr val="bg1"/>
              </a:solidFill>
              <a:latin typeface="SE Optimist" pitchFamily="34" charset="0"/>
            </a:endParaRPr>
          </a:p>
        </p:txBody>
      </p:sp>
      <p:sp>
        <p:nvSpPr>
          <p:cNvPr id="64" name="AutoShape 64"/>
          <p:cNvSpPr>
            <a:spLocks noChangeArrowheads="1"/>
          </p:cNvSpPr>
          <p:nvPr/>
        </p:nvSpPr>
        <p:spPr bwMode="auto">
          <a:xfrm>
            <a:off x="6300192" y="2767409"/>
            <a:ext cx="630237" cy="354012"/>
          </a:xfrm>
          <a:prstGeom prst="roundRect">
            <a:avLst>
              <a:gd name="adj" fmla="val 35185"/>
            </a:avLst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 sz="1100" b="1">
              <a:solidFill>
                <a:schemeClr val="bg1"/>
              </a:solidFill>
              <a:latin typeface="SE Optimist" pitchFamily="34" charset="0"/>
            </a:endParaRPr>
          </a:p>
        </p:txBody>
      </p:sp>
      <p:sp>
        <p:nvSpPr>
          <p:cNvPr id="67" name="Text Box 101"/>
          <p:cNvSpPr txBox="1">
            <a:spLocks noChangeArrowheads="1"/>
          </p:cNvSpPr>
          <p:nvPr/>
        </p:nvSpPr>
        <p:spPr bwMode="auto">
          <a:xfrm>
            <a:off x="1043607" y="3212975"/>
            <a:ext cx="1728713" cy="92333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b="1" dirty="0" smtClean="0">
                <a:solidFill>
                  <a:schemeClr val="accent1"/>
                </a:solidFill>
                <a:latin typeface="SEOptimist" pitchFamily="50" charset="0"/>
              </a:rPr>
              <a:t>Появления первого</a:t>
            </a:r>
            <a:r>
              <a:rPr lang="en-AU" b="1" dirty="0" smtClean="0">
                <a:solidFill>
                  <a:schemeClr val="accent1"/>
                </a:solidFill>
                <a:latin typeface="SEOptimist" pitchFamily="50" charset="0"/>
              </a:rPr>
              <a:t> </a:t>
            </a:r>
            <a:r>
              <a:rPr lang="en-AU" b="1" dirty="0" err="1" smtClean="0">
                <a:solidFill>
                  <a:schemeClr val="accent1"/>
                </a:solidFill>
                <a:latin typeface="SEOptimist" pitchFamily="50" charset="0"/>
              </a:rPr>
              <a:t>ePAC</a:t>
            </a:r>
            <a:endParaRPr lang="en-AU" sz="1200" b="1" dirty="0">
              <a:solidFill>
                <a:schemeClr val="accent1"/>
              </a:solidFill>
              <a:latin typeface="SEOptimist" pitchFamily="50" charset="0"/>
            </a:endParaRPr>
          </a:p>
        </p:txBody>
      </p:sp>
      <p:sp>
        <p:nvSpPr>
          <p:cNvPr id="68" name="Text Box 101"/>
          <p:cNvSpPr txBox="1">
            <a:spLocks noChangeArrowheads="1"/>
          </p:cNvSpPr>
          <p:nvPr/>
        </p:nvSpPr>
        <p:spPr bwMode="auto">
          <a:xfrm>
            <a:off x="3995018" y="3906762"/>
            <a:ext cx="2089150" cy="369332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AU" b="1" dirty="0">
                <a:solidFill>
                  <a:schemeClr val="accent1"/>
                </a:solidFill>
                <a:latin typeface="SEOptimist" pitchFamily="50" charset="0"/>
              </a:rPr>
              <a:t>M580 </a:t>
            </a:r>
            <a:r>
              <a:rPr lang="en-AU" b="1" dirty="0" smtClean="0">
                <a:solidFill>
                  <a:schemeClr val="accent1"/>
                </a:solidFill>
                <a:latin typeface="SEOptimist" pitchFamily="50" charset="0"/>
              </a:rPr>
              <a:t>SIL1</a:t>
            </a:r>
            <a:endParaRPr lang="en-AU" b="1" dirty="0">
              <a:solidFill>
                <a:schemeClr val="accent1"/>
              </a:solidFill>
              <a:latin typeface="SEOptimist" pitchFamily="50" charset="0"/>
            </a:endParaRPr>
          </a:p>
        </p:txBody>
      </p:sp>
      <p:sp>
        <p:nvSpPr>
          <p:cNvPr id="69" name="Text Box 101"/>
          <p:cNvSpPr txBox="1">
            <a:spLocks noChangeArrowheads="1"/>
          </p:cNvSpPr>
          <p:nvPr/>
        </p:nvSpPr>
        <p:spPr bwMode="auto">
          <a:xfrm>
            <a:off x="6372820" y="3199457"/>
            <a:ext cx="1655564" cy="92333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AU" b="1" dirty="0">
                <a:solidFill>
                  <a:schemeClr val="accent1"/>
                </a:solidFill>
                <a:latin typeface="SEOptimist" pitchFamily="50" charset="0"/>
              </a:rPr>
              <a:t>M580 </a:t>
            </a:r>
            <a:r>
              <a:rPr lang="ru-RU" b="1" dirty="0" smtClean="0">
                <a:solidFill>
                  <a:schemeClr val="accent1"/>
                </a:solidFill>
                <a:latin typeface="SEOptimist" pitchFamily="50" charset="0"/>
              </a:rPr>
              <a:t>Генерация</a:t>
            </a:r>
            <a:r>
              <a:rPr lang="en-AU" b="1" dirty="0" smtClean="0">
                <a:solidFill>
                  <a:schemeClr val="accent1"/>
                </a:solidFill>
                <a:latin typeface="SEOptimist" pitchFamily="50" charset="0"/>
              </a:rPr>
              <a:t> </a:t>
            </a:r>
            <a:r>
              <a:rPr lang="en-AU" b="1" dirty="0">
                <a:solidFill>
                  <a:schemeClr val="accent1"/>
                </a:solidFill>
                <a:latin typeface="SEOptimist" pitchFamily="50" charset="0"/>
              </a:rPr>
              <a:t>2 + HSBY</a:t>
            </a:r>
            <a:endParaRPr lang="en-AU" sz="1200" b="1" dirty="0">
              <a:solidFill>
                <a:schemeClr val="accent1"/>
              </a:solidFill>
              <a:latin typeface="SEOptimist" pitchFamily="50" charset="0"/>
            </a:endParaRPr>
          </a:p>
        </p:txBody>
      </p:sp>
      <p:sp>
        <p:nvSpPr>
          <p:cNvPr id="71" name="Text Box 26"/>
          <p:cNvSpPr txBox="1">
            <a:spLocks noChangeArrowheads="1"/>
          </p:cNvSpPr>
          <p:nvPr/>
        </p:nvSpPr>
        <p:spPr bwMode="auto">
          <a:xfrm>
            <a:off x="1938512" y="5324722"/>
            <a:ext cx="69762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b="1" dirty="0" smtClean="0">
                <a:solidFill>
                  <a:srgbClr val="808080"/>
                </a:solidFill>
                <a:latin typeface="SE Optimist" pitchFamily="34" charset="0"/>
              </a:rPr>
              <a:t>2014</a:t>
            </a:r>
            <a:endParaRPr lang="en-AU" b="1" dirty="0">
              <a:solidFill>
                <a:srgbClr val="808080"/>
              </a:solidFill>
              <a:latin typeface="SE Optimist" pitchFamily="34" charset="0"/>
            </a:endParaRPr>
          </a:p>
        </p:txBody>
      </p:sp>
      <p:sp>
        <p:nvSpPr>
          <p:cNvPr id="72" name="AutoShape 12"/>
          <p:cNvSpPr>
            <a:spLocks noChangeArrowheads="1"/>
          </p:cNvSpPr>
          <p:nvPr/>
        </p:nvSpPr>
        <p:spPr bwMode="auto">
          <a:xfrm rot="5400000">
            <a:off x="1160612" y="5118446"/>
            <a:ext cx="266700" cy="1031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>
            <a:off x="1848793" y="5066852"/>
            <a:ext cx="0" cy="18573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5" name="Line 18"/>
          <p:cNvSpPr>
            <a:spLocks noChangeShapeType="1"/>
          </p:cNvSpPr>
          <p:nvPr/>
        </p:nvSpPr>
        <p:spPr bwMode="auto">
          <a:xfrm>
            <a:off x="2856856" y="5066852"/>
            <a:ext cx="0" cy="18573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6" name="Line 28"/>
          <p:cNvSpPr>
            <a:spLocks noChangeShapeType="1"/>
          </p:cNvSpPr>
          <p:nvPr/>
        </p:nvSpPr>
        <p:spPr bwMode="auto">
          <a:xfrm>
            <a:off x="2353618" y="5066852"/>
            <a:ext cx="0" cy="18573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7" name="AutoShape 64"/>
          <p:cNvSpPr>
            <a:spLocks noChangeArrowheads="1"/>
          </p:cNvSpPr>
          <p:nvPr/>
        </p:nvSpPr>
        <p:spPr bwMode="auto">
          <a:xfrm>
            <a:off x="2789635" y="3925565"/>
            <a:ext cx="630237" cy="354012"/>
          </a:xfrm>
          <a:prstGeom prst="roundRect">
            <a:avLst>
              <a:gd name="adj" fmla="val 35185"/>
            </a:avLst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 sz="1100" b="1">
              <a:solidFill>
                <a:schemeClr val="bg1"/>
              </a:solidFill>
              <a:latin typeface="SE Optimist" pitchFamily="34" charset="0"/>
            </a:endParaRPr>
          </a:p>
        </p:txBody>
      </p:sp>
      <p:sp>
        <p:nvSpPr>
          <p:cNvPr id="78" name="Text Box 101"/>
          <p:cNvSpPr txBox="1">
            <a:spLocks noChangeArrowheads="1"/>
          </p:cNvSpPr>
          <p:nvPr/>
        </p:nvSpPr>
        <p:spPr bwMode="auto">
          <a:xfrm>
            <a:off x="2123728" y="4388618"/>
            <a:ext cx="2016224" cy="646331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b="1" dirty="0" smtClean="0">
                <a:solidFill>
                  <a:schemeClr val="accent1"/>
                </a:solidFill>
                <a:latin typeface="SEOptimist" pitchFamily="50" charset="0"/>
              </a:rPr>
              <a:t>Дополнение предложения</a:t>
            </a:r>
            <a:endParaRPr lang="en-AU" sz="1200" b="1" dirty="0">
              <a:solidFill>
                <a:schemeClr val="accent1"/>
              </a:solidFill>
              <a:latin typeface="SEOptimist" pitchFamily="50" charset="0"/>
            </a:endParaRPr>
          </a:p>
        </p:txBody>
      </p:sp>
      <p:sp>
        <p:nvSpPr>
          <p:cNvPr id="79" name="AutoShape 64"/>
          <p:cNvSpPr>
            <a:spLocks noChangeArrowheads="1"/>
          </p:cNvSpPr>
          <p:nvPr/>
        </p:nvSpPr>
        <p:spPr bwMode="auto">
          <a:xfrm>
            <a:off x="6372200" y="3200127"/>
            <a:ext cx="1728192" cy="1020962"/>
          </a:xfrm>
          <a:prstGeom prst="roundRect">
            <a:avLst>
              <a:gd name="adj" fmla="val 17134"/>
            </a:avLst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 sz="1100" b="1">
              <a:solidFill>
                <a:schemeClr val="bg1"/>
              </a:solidFill>
              <a:latin typeface="SE Optimist" pitchFamily="34" charset="0"/>
            </a:endParaRPr>
          </a:p>
        </p:txBody>
      </p:sp>
      <p:sp>
        <p:nvSpPr>
          <p:cNvPr id="80" name="AutoShape 64"/>
          <p:cNvSpPr>
            <a:spLocks noChangeArrowheads="1"/>
          </p:cNvSpPr>
          <p:nvPr/>
        </p:nvSpPr>
        <p:spPr bwMode="auto">
          <a:xfrm>
            <a:off x="1115616" y="3140968"/>
            <a:ext cx="1656184" cy="1008112"/>
          </a:xfrm>
          <a:prstGeom prst="roundRect">
            <a:avLst>
              <a:gd name="adj" fmla="val 17134"/>
            </a:avLst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 sz="1100" b="1">
              <a:solidFill>
                <a:schemeClr val="bg1"/>
              </a:solidFill>
              <a:latin typeface="SE Optimist" pitchFamily="34" charset="0"/>
            </a:endParaRPr>
          </a:p>
        </p:txBody>
      </p:sp>
      <p:sp>
        <p:nvSpPr>
          <p:cNvPr id="81" name="AutoShape 64"/>
          <p:cNvSpPr>
            <a:spLocks noChangeArrowheads="1"/>
          </p:cNvSpPr>
          <p:nvPr/>
        </p:nvSpPr>
        <p:spPr bwMode="auto">
          <a:xfrm>
            <a:off x="2051720" y="4388618"/>
            <a:ext cx="2016224" cy="648072"/>
          </a:xfrm>
          <a:prstGeom prst="roundRect">
            <a:avLst>
              <a:gd name="adj" fmla="val 17134"/>
            </a:avLst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 sz="1100" b="1">
              <a:solidFill>
                <a:schemeClr val="bg1"/>
              </a:solidFill>
              <a:latin typeface="SE Optimist" pitchFamily="34" charset="0"/>
            </a:endParaRPr>
          </a:p>
        </p:txBody>
      </p:sp>
      <p:sp>
        <p:nvSpPr>
          <p:cNvPr id="82" name="AutoShape 64"/>
          <p:cNvSpPr>
            <a:spLocks noChangeArrowheads="1"/>
          </p:cNvSpPr>
          <p:nvPr/>
        </p:nvSpPr>
        <p:spPr bwMode="auto">
          <a:xfrm>
            <a:off x="4211042" y="3906762"/>
            <a:ext cx="1657102" cy="458342"/>
          </a:xfrm>
          <a:prstGeom prst="roundRect">
            <a:avLst>
              <a:gd name="adj" fmla="val 17134"/>
            </a:avLst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 sz="1100" b="1">
              <a:solidFill>
                <a:schemeClr val="bg1"/>
              </a:solidFill>
              <a:latin typeface="SE Optimist" pitchFamily="34" charset="0"/>
            </a:endParaRPr>
          </a:p>
        </p:txBody>
      </p:sp>
      <p:sp>
        <p:nvSpPr>
          <p:cNvPr id="86" name="TextBox 11"/>
          <p:cNvSpPr txBox="1">
            <a:spLocks noChangeArrowheads="1"/>
          </p:cNvSpPr>
          <p:nvPr/>
        </p:nvSpPr>
        <p:spPr bwMode="auto">
          <a:xfrm>
            <a:off x="1079104" y="5930116"/>
            <a:ext cx="738132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 dirty="0" err="1" smtClean="0">
                <a:latin typeface="+mn-lt"/>
              </a:rPr>
              <a:t>Modicon</a:t>
            </a:r>
            <a:r>
              <a:rPr lang="en-US" sz="2100" b="1" dirty="0" smtClean="0">
                <a:latin typeface="+mn-lt"/>
              </a:rPr>
              <a:t> M580</a:t>
            </a:r>
            <a:r>
              <a:rPr lang="ru-RU" sz="2100" b="1" dirty="0" smtClean="0">
                <a:latin typeface="+mn-lt"/>
              </a:rPr>
              <a:t> </a:t>
            </a:r>
            <a:r>
              <a:rPr lang="ru-RU" sz="2100" b="1" dirty="0" smtClean="0">
                <a:solidFill>
                  <a:srgbClr val="00B0F0"/>
                </a:solidFill>
                <a:latin typeface="+mn-lt"/>
              </a:rPr>
              <a:t>– сердце вашей системы управления</a:t>
            </a:r>
            <a:endParaRPr lang="en-US" sz="2100" b="1" dirty="0">
              <a:solidFill>
                <a:srgbClr val="00B0F0"/>
              </a:solidFill>
            </a:endParaRPr>
          </a:p>
        </p:txBody>
      </p:sp>
      <p:sp>
        <p:nvSpPr>
          <p:cNvPr id="87" name="Rectangle à coins arrondis 86"/>
          <p:cNvSpPr/>
          <p:nvPr/>
        </p:nvSpPr>
        <p:spPr bwMode="auto">
          <a:xfrm>
            <a:off x="971600" y="5877272"/>
            <a:ext cx="7344816" cy="648072"/>
          </a:xfrm>
          <a:prstGeom prst="roundRect">
            <a:avLst>
              <a:gd name="adj" fmla="val 7480"/>
            </a:avLst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9" name="AutoShape 64"/>
          <p:cNvSpPr>
            <a:spLocks noChangeArrowheads="1"/>
          </p:cNvSpPr>
          <p:nvPr/>
        </p:nvSpPr>
        <p:spPr bwMode="auto">
          <a:xfrm>
            <a:off x="1475656" y="1556792"/>
            <a:ext cx="2736304" cy="1512168"/>
          </a:xfrm>
          <a:prstGeom prst="roundRect">
            <a:avLst>
              <a:gd name="adj" fmla="val 17134"/>
            </a:avLst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 sz="1100" b="1">
              <a:solidFill>
                <a:schemeClr val="bg1"/>
              </a:solidFill>
              <a:latin typeface="SE Optimist" pitchFamily="34" charset="0"/>
            </a:endParaRPr>
          </a:p>
        </p:txBody>
      </p:sp>
      <p:sp>
        <p:nvSpPr>
          <p:cNvPr id="66" name="Text Box 101"/>
          <p:cNvSpPr txBox="1">
            <a:spLocks noChangeArrowheads="1"/>
          </p:cNvSpPr>
          <p:nvPr/>
        </p:nvSpPr>
        <p:spPr bwMode="auto">
          <a:xfrm>
            <a:off x="1475656" y="1556792"/>
            <a:ext cx="2520280" cy="138499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b="1" dirty="0" smtClean="0">
                <a:solidFill>
                  <a:schemeClr val="accent1"/>
                </a:solidFill>
                <a:latin typeface="SEOptimist" pitchFamily="50" charset="0"/>
              </a:rPr>
              <a:t>Интеграция</a:t>
            </a:r>
            <a:r>
              <a:rPr lang="en-AU" b="1" dirty="0" smtClean="0">
                <a:solidFill>
                  <a:schemeClr val="accent1"/>
                </a:solidFill>
                <a:latin typeface="SEOptimist" pitchFamily="50" charset="0"/>
              </a:rPr>
              <a:t> </a:t>
            </a:r>
            <a:r>
              <a:rPr lang="en-AU" sz="1200" dirty="0" smtClean="0">
                <a:solidFill>
                  <a:schemeClr val="accent1"/>
                </a:solidFill>
                <a:latin typeface="SEOptimist" pitchFamily="50" charset="0"/>
              </a:rPr>
              <a:t>Router, Switch, </a:t>
            </a:r>
            <a:r>
              <a:rPr lang="en-AU" sz="1200" dirty="0" err="1" smtClean="0">
                <a:solidFill>
                  <a:schemeClr val="accent1"/>
                </a:solidFill>
                <a:latin typeface="SEOptimist" pitchFamily="50" charset="0"/>
              </a:rPr>
              <a:t>CANopen</a:t>
            </a:r>
            <a:r>
              <a:rPr lang="en-AU" sz="1200" dirty="0" smtClean="0">
                <a:solidFill>
                  <a:schemeClr val="accent1"/>
                </a:solidFill>
                <a:latin typeface="SEOptimist" pitchFamily="50" charset="0"/>
              </a:rPr>
              <a:t>,  </a:t>
            </a:r>
            <a:r>
              <a:rPr lang="en-AU" sz="1200" dirty="0" err="1" smtClean="0">
                <a:solidFill>
                  <a:schemeClr val="accent1"/>
                </a:solidFill>
                <a:latin typeface="SEOptimist" pitchFamily="50" charset="0"/>
              </a:rPr>
              <a:t>Profibus</a:t>
            </a:r>
            <a:endParaRPr lang="en-AU" sz="1200" dirty="0" smtClean="0">
              <a:solidFill>
                <a:schemeClr val="accent1"/>
              </a:solidFill>
              <a:latin typeface="SEOptimist" pitchFamily="50" charset="0"/>
            </a:endParaRPr>
          </a:p>
          <a:p>
            <a:pPr algn="ctr">
              <a:spcBef>
                <a:spcPct val="40000"/>
              </a:spcBef>
            </a:pPr>
            <a:r>
              <a:rPr lang="en-AU" b="1" dirty="0" smtClean="0">
                <a:solidFill>
                  <a:schemeClr val="accent1"/>
                </a:solidFill>
                <a:latin typeface="SEOptimist" pitchFamily="50" charset="0"/>
              </a:rPr>
              <a:t>Enhancements</a:t>
            </a:r>
            <a:endParaRPr lang="en-AU" sz="1600" b="1" dirty="0" smtClean="0">
              <a:solidFill>
                <a:schemeClr val="accent1"/>
              </a:solidFill>
              <a:latin typeface="SEOptimist" pitchFamily="50" charset="0"/>
            </a:endParaRPr>
          </a:p>
          <a:p>
            <a:pPr algn="ctr">
              <a:spcBef>
                <a:spcPct val="40000"/>
              </a:spcBef>
            </a:pPr>
            <a:r>
              <a:rPr lang="en-AU" sz="1200" dirty="0" smtClean="0">
                <a:solidFill>
                  <a:schemeClr val="accent1"/>
                </a:solidFill>
                <a:latin typeface="SEOptimist" pitchFamily="50" charset="0"/>
              </a:rPr>
              <a:t>CCOTF, CFB, TS, device integration</a:t>
            </a:r>
            <a:endParaRPr lang="en-AU" sz="1600" dirty="0" smtClean="0">
              <a:solidFill>
                <a:schemeClr val="accent1"/>
              </a:solidFill>
              <a:latin typeface="SEOptimist" pitchFamily="5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57" grpId="0"/>
      <p:bldP spid="58" grpId="0"/>
      <p:bldP spid="63" grpId="0" animBg="1"/>
      <p:bldP spid="64" grpId="0" animBg="1"/>
      <p:bldP spid="68" grpId="0"/>
      <p:bldP spid="69" grpId="0"/>
      <p:bldP spid="77" grpId="0" animBg="1"/>
      <p:bldP spid="78" grpId="0"/>
      <p:bldP spid="79" grpId="0" animBg="1"/>
      <p:bldP spid="80" grpId="0" animBg="1"/>
      <p:bldP spid="81" grpId="0" animBg="1"/>
      <p:bldP spid="82" grpId="0" animBg="1"/>
      <p:bldP spid="86" grpId="0"/>
      <p:bldP spid="87" grpId="0" animBg="1"/>
      <p:bldP spid="59" grpId="0" animBg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 84" descr="Struxureware_Asset_Operation_Application_Icon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152" y="832912"/>
            <a:ext cx="720080" cy="720080"/>
          </a:xfrm>
          <a:prstGeom prst="rect">
            <a:avLst/>
          </a:prstGeom>
        </p:spPr>
      </p:pic>
      <p:sp>
        <p:nvSpPr>
          <p:cNvPr id="14" name="AutoShape 2" descr="data:image/jpeg;base64,/9j/4AAQSkZJRgABAQAAAQABAAD/2wCEAAkGBxQTERIQEhQUFBQVFBcVFBQWFhUUFBQVFBQWGBQVFBQYHiggGBolHRUVITEhJSkrLi4uFx8zODMsNygtLisBCgoKDg0OFxAQFywcHBwsLCwsLCwuLCwsLCwsLCwsLCwsLCwtLCwsLCwsKywuLCw3LDcsLCwrLCwsLDcrLCwrK//AABEIAOEA4QMBIgACEQEDEQH/xAAcAAABBAMBAAAAAAAAAAAAAAAAAQIDBAUGBwj/xABGEAABAwEEBQkFBAcHBQAAAAABAAIRAwQSITEFBkFRcQcTImGBkaGx8BQjMnLRM0KywRUkUmNzguElNGKDosLxFhdTVLP/xAAXAQEBAQEAAAAAAAAAAAAAAAAAAQID/8QAJhEBAQACAQQCAAcBAAAAAAAAAAECETEDEiFBFFEiMkJSYYGxE//aAAwDAQACEQMRAD8A7ikCVIEAhCEAhCJQCESklAqEkolAqE0vG8JprN3hBIhRe0N/aCb7S3ee4/RBOhQG1Dr7k32sbj4ILKFVNr6j3hJ7Z1eKmza2hVqVpnPBWJVCoQhAIQhAIQhAhTgkKUIBCEIBIEqQIGVal0EnIKA2wbj4BLpD7N3D6LFU60YHrPcs3LVSsmbZ1eM/kmG1HcPFQApSPWCbTdSG0u3+Saah/aPrgEyPWKIU2mznOO0nvKje3/jBPn1ghBC3BMN4Eub0gSJbtG+CrBao3M/5wRBSrh3jhjOGe1S+tiruYHYnPYRgROeKA9zc8QAMRPbIQT+vWCWPWKRrgcvXil9bEUvramx69FL62I9bUAn06pGXcmI9esUF2naAeoqcLFlSU65HXxWtrtkEKKlXB4qWVWghCEAUoSFKEAhCEAkCVNCCvpD7N3D6LDuEyszpD7N3D6LDFsrnlyhWPI4TJ7lZp1QVWTYxw3jwUlRej1iiPWCr0a8x6yVkD1gtIQI9bUk+pQSgWPWCEgPqESgQs79+JTTh/Xan9nmkPYiaRGmM24GZOQBPWE6nVyDsHGThlHGE4N607tKKX1tQiOKS51FEL62I9bFBUtDG/E9g4uAVWrpuzN+K0UB1Go2e5PH2z34z3GRn16CL3rFYN+tljGdoZ2Bx8lUqa+2IYCo9x3Npu8LwAU3Pti9fpz9UbPPrFS0rSR6PmtQOu1I/BQtb+FMDyKQa1V3fZ6PtJ+eWeN0hO6J8np+r/reqdYFSrVNXrZaKr/fWY2cNIuk1L5fIdIOGEYFbUFuXbv08+7HZSlCQpQq2EIQgE0JyaEFfSP2buH5rELMW/wCzdwWHC55coRKgIUQj2zxiOxSUifDsTQnUjj2IKFPT9ItnpgggOZcl7Q4wC5omOBg4ZJKmsNHIXydguOGGGOWWKuWrRFNzCxrWUzscGNMCQSIwziM0tm0SxgDQXAARgbu6TA3kT2q+XCzqcKVn06HkAUapJIuxdiC6ASZw3mJA3qratYqwe5lOwWh8Ei8Zax0GJBjJZ8WNvWcQcSc2mQrCefsuGdn5tNS/TFvd8OjwOt9UHwwS87pU5UbLT4uJ8iVtiFO3+U/4ZXnOtU9k0s7OvZafysLvxNR+gbe749IEfJSaPotrQnafGx923+2pnVCq77S32p3yG5+ZS/8AQdA/HVtNT5qn9FtaE7YfG6f01dmo1ibnSLvmqP8AyKs09WLCMrPTPEF3mqHKPperZrKKtIwedY0nLAzOOzj1Lktr1vtvOFj6zhIBHvJbB+GSDh2lbmEbnQ6f7Y7m3RVBkBtCiP8ALZ5wrDatNuEMbHytC831dPWl95r62Mu6Tnkgx+y4TPUqT9JVHATUggjDad5kDzWuyNTCT09LVdN0W51qQ41G+UqTR+laVYkU6jHkYkNcCQMp4LzJ7W6b3OEmDIyOeEHI/ku18j3MmxXmkOq333yQ3nbpIgOgnDAR1BLjprToFH4hx/JXwFQo/G3tWQUjcBShIUoVAhCEAmhOTQgraTPundnmsSFmNIMmm7hPdisOFzy5AEkpQo6mSyiQJ9EY9irU6uwqzQz7FYLgQTGaAq1Vwc6A7FubZGHHD1K1UWkKCzV2kYOBgweO5TAyiFQhCKEIQgEISOQYDW/RPtdHmTlN7KZMEfmuYu5Nwwhrqk3zAhpwxjacfFdneHROHYFirdbrj6LCMahfBIHQutBmIJOcYJvTWONyuo5vQ5NKZqcy5zyQJvBoH5qzZuTuk5r3FtSaeAEgXvBb7ojS3O1a9O7ApXYd0pdevTIIBGXisrdDoMeYTu+lywuN1Wg2DUCgA1zqZBOYvQczs7Ft+hdBULOS6lTDHFt1xBcZEzGJ3rI8yNwUlH7x9ZKsH0PjHArIKhRPTB/wq/KsaBShIUoVAhCEAmhOTQghtnwP+UrChZq2/Zv+UrCt9dy55XyAJlTJSBR1Mu1Z2iEBWbHn2KuFYsefYkVZtTmtY57zDWgucccAMScMVqNTXzR1Nznio8l2cMdGOcB0LY9YzFjtJ/cVPwFeWrVIIkzt2+pXaSVmR6S1X1ms1qe+lQa8XW84S4Ngi8G4Q47wtmAXJORd4NVxBmLMGniKjZXW1mgQhCgEIQgEhSoQRc3vJK1zWPS9ms9WkK3Oc41rnUyyRAd0XSctm1bK9krV9aNWalpqscyo2m1rLpkmZvEnADr3ouN0wY1+slFz3U6Ti+pF5zqgBMTE3p3lbRqhp722i6tcuAVCwCZwAGJ7ytUbyUUS4ufWDif8DiQeoioPJbjqroanZKTqFJ98B5LiYBBIbhA6se1XUXK23dZgpGZO9bAllMO0b58hs2pGUlnHTb8qvwsfZh7wD/AsirGgUoSFKFQIQhAJAlTQghtnwO+UrWrxpnHFh2gZcVstt+zf8p8lhIkQcRGS55chWOkJlXLtVUtNIyOkwnGB8H9FZLgWgjIrKI1YsearqeyZoo1hP6paf4NT8BXm230KjyQ6owtBw6IZPYBPivSOsp/U7Uf3FT8BXlm2NMwTP0+q74Mx2fkmY0V3tZkLNEkAExUZiYwXUgFyTkXqB1R0GYswB4h7JXXGLN5CQhK9Is0CEIQCEIQC5Nyn65VbLaHULOS18Nc9xxaJYIAacDO9dZXG+U/VWvaLY+rRaXyGiBGENAxJyyVnPkjB6ra0Wu02pjKtZxbmWhrWtPSaMejMYwuz6tgRWjD3gniKVOPAhcg1P1NtdC0MrVGNawYPl9MujPAAnaGrsWr4wrYEe97/AHdPEeHcrlrfhayhTQf93kE8qKP935fRSIks32v+WPNZJY6y/au/ht83LIqxoFKEhShUCEIQCaE5NQVtIVYpuPVHesO36LLaUHuzxCxLfoueXII2HLaqVWiWdJmLdrN2+6ryjrZDisohp1A4SMQrNlzVB9Ig32Z/ebsd1jcVcsT56Q2iUVPpqkX2auwCS6k8AZyS0gCNq4dadQ9I1sDT6M4EtZS7cYK76CoalMzMyP2cF1l0zK0rk91XrWSqXVGBrTRDPiYXF15pJIadsFb9TKiYIEJ1mOB4qew96bKbaqzWAFxjGNuZyVY6Rp49IYdbfqmQtyiVi6mm2DAZ9cjyBVWrrRRa0uc9gje5oHeSFDTPSlWF0VpttZ8Nc0tuySOsi6Q6YIzyWaQChdZWElxa0k7SJUyEEdMRsaB1ADyUkpISoEKawjGYzSoQOsh964jK43zcsgqNj+N3AeZV5ajQKUJClCoEIQgE1OTQgq6S+zPELED6LMaS+zPEeYWHbsXPLkATK2XapQo6uXaspEIKnoZngoApqG3ghWSQhC2gS2cYdqRPYk5GH1wtbaVldVeYa0gnKTE4CdpyXnjTes1epWqltas2m5xLWX3CGzgCGmAu98odh5+xVKIMFzmxOUtkgHuzXm632N7K1SkcSx7mkjES0kEg7sF1kix1jUZxNkaXEuN90kkknHeVyS2u947iV1vUEfqbJEG87DLbuXO2ap2uo5zmUKhAOZbd+LKL0T2Jh72rofIxpQ1DWpOaPd0714AAnpNbBw6R6yV1oOzG5aJyaaLFna5nMmnUum+XES4jmyYMfDJyW9MGfrYueWtsnJSUi17WXW2jYmF9VryL9zowSXQTtOGR7lBsUpFoeheUyjarQ2z0qNQXp6by0DAE5Anco9e9fqlgNJrKTHmo0u6RIiCBszTS6dAQuQaA5S7RaqppudRo4OLQA6XQxxADjImYzhddpk7erxCWWCexfE7gFdVOxZu7FcWooKUJClCoEIQgCmhOTUFbSP2Z7PMLDt9d6zGkT7s9nmFhx671zy5DvXio62Xan+vFMrZdqykQhS0dvBRBS0NvBFZNQ12uJEZbRt2dfFLWOEl10DEnYIzklYQaXslN76jrVTN4ZBwMD+VbYZ2kcMwe2eyVKwrAaB0lZapdTs9Q1C0X3YOGEhuZAnMLPBqStMRrbUaKF5xAa1wc4nIANcSSuF6S16rsrVmUOZFMvIDhTEva1xuOcfvb8V2DlNsL61gdTpiXF7SACQSACSBGZI2LzjaqTm1HMeCHNcWuG0EEgg9cyt4zax2rU621K9mZVqm88udJgDI4ZLktt1gtJc4G0V4nLnHgZ9RXU+T7+4sO9zj4rkHsj3PN1rnY4wCezirhJ5HZ+SPS7azKjIcKlMS8ueXB0mm1pBOXwnDxXTA7wwXOuSXRNKjTe5pc97hFSW3bpaKbrgxxguOOGfUuh0ycZ2lYvLPs9efuVvSFR1tq0nE82x/QbjdykkjKZJxXoFcw5TdFUKrQ+tVp2ciu8c65pc54bfimLuOGe7BXG6WNE5LI9tpDrcezmnrLctp99Zv4Tvx/8KzqLo6wMtzfZrVUrvAfdBpFjCLpvS49uSyXKVbLDTr0Da6Nas4MlrabmsbdvGQ4kzilv4vCub6o6EfaKoLYDKfSeSRgAC7ATJm7sXp0jA4riuq2kbLWqOFmsjaF0VDjXLnkc0/7hIndtiV2pgGIgCEyu0T6O+92eQV9U7CPi4jyVxIoKUJClCoEIQgE0JyaEFfSA92ezzCwgds3R5rYyJWB0jYyxwcMWlw/lzz71zygb68UpAxlQ0Kkgb4k9qm/qssq72QVJZszwUjhOBTbOyD3otLpt0Wa0HdRqH/QV5ZtlpeT0nE7czkvUunv7raP4NT8BXmrSNCq4ljiwtG1rWtkcYld8IkdP5GagdUdBmLK0H5hUEz1rrC5TyP0Q2tVaNlnEmAJN9snBdVBWLyrEa0iaTRs5wTwuvlcK0trBZWV7S0WGm9/OvBqPqOdLm1HXnNEQJO7xXXOVcVP0c/m5m829GdyHX+yCvOVQ9I8VrHEjuWqFrD7Gyq2mymCXQxmDRB3di5zV5Q7a28ym+nTbP3KVNuWWxdB1Ab/AGdTP8TzK4m9nS7Uxm7Vd+5M9Ni003uNR76jftL4AIvc3gAJF2WuOzat9XN+SDQrbPSqPLw51UNJg9Ft26QMh0uniui0tvHvwWbyyevPvKzpqpUtVWzHCnRrVLoEYuJMuJidsQvQS5NykaqNtDhVpmlTqOq1BUfUeKbS0OIbG85neYSWbXFqXJEP1+n8tX/5q5y2D9boj9z5vd/RZTk71dZZ7be9rs9Z4Y8c3ScXOgt+LqU/KbRsJtdJ1sr1WEUx7ulTvlzLz8b5waZ48FdzbTQNR9GVatppvpg3WG89+IaGgElpI2kA4bV6aIgEz1rjupHshc72MWq6LweahYGHouDbwaImDAmM12IAGcNsY47vqmV2ys6OydxHkrqpaP8AvfN+SupFBShIUoVAhCEAmhOTQgVNe2QQcinIQa1bbIaTsPhJaG95kFOpPkd/0Wfq0g4EESFrlroGi6MwGmDGBl39VzyxEydTzHamNcD3p9PMdqzER6wn9UtJ/cVPwFeWLYXTiZnHMxjkCvVWmqZdZq7QJJo1AAMSSWEAALg9bUjSVbA0nXZwlraY8QF3xJY3HkbqA1Hx/wCq0H5r7ZnrXVgFoXJzqzWsjnGowNaaIYIc0kuvAkkNMLfgsXkYbWg+6ZH/AJB3XXLhGlDo1te0X/an1OefIaGNaHc46+G44icBOQC67yr2x9KwOfTMOvht7GQHNcHEEZGF51m9UkmSXSSczvJJzWsSO86omkbCx1Fj20ofdY90uwLr0kbyuZt1zp0wWUtH2Rsum84Oquwy+KO6YXSdRm/2Uz5Kv4nrg1zFMfO1eieTy3irSNRhpdIy5tJpa1t5zMxAxzxxyzK3Vc05HNBPs9Ks+oQDVuENBBuhskS4Hbe8F0elGJG87dyzeUSLz5ysaeNau6yhoDKFWrjtc8uIefl3L0GuOa/6jPr1W1rKwufVe81cQGtJIh2OUkuJx2ZJjrflZWC5GhNuG/mqh8GBLy2f36mN1nb4vqLZ+TjUq02K0urV+bDebcwEPvdIuaZHVgrut+pLbfaxXdaWU2BjWQ0X6nRvGYmM3K+O5duZcnFKsbdQ5q9dvDnCIjm7wvTPZhmvSbgQDkOxaNqtqj7FApVatRhe0ubzTgCbzIdfyAAvFb2ae+e9Mr5YT6MODvnd4OIV5UdFfC753/jKvJGgUoSFKFQIQhAJoTk0IFQhCAUFrszajS12R7wd4U6QhBrFWm6m+Dtc48RGB8FYs75uneJWXtlkFRsGJxg7pWIZTuuDDm0Qe7NcrjpF0KOpSN6Qf5Tl5JzzhIzjBalZdL1Odcy60nAQ4DnS4NBluOMuOzIK7G1hwaInH6lStKpuvTgJxJ359fDDsU7HBoxIGeZAiSqjH6x02upta8NLS+CHRBF10gyuT/8Abak99R7rS0S8uaxjQ4BrnEwcZkYRAXZH1qbsCWvgzEB+Pine1DYHHg1w8TAV3pWraE0e2hZRZWitUAa5t4UqgJDy45kR97esbYeT6ytEex1HYzefUZOUXY5zLbkt758/sO72x4FJNU5NaO1x/wBoUlPLH6D0OKEtaxrGRg0Oc8gyZkkcMiVlwFE2z1jtA4NjzcfJSNsL9rz/AKR5NTQcq/sjAMQY63OjzhT/AKJBxc5x4ueR3TCkZoikDN1pPAeaaGOqGlsFIn+UmfNPFpOyY6mvP5Qsu2zNGxSBgGQCvaMM173fdf3NHmfNKLNVJ+EfzPx7g381mkJ2qrWCiWtgxMkmMsTP5qyhC0ApQkKUIBCEIApoTk0IFQhCAQhCAVa1WUOxyOwqyhBjjYXnN4HBo/OVEND4zzj8d10HvACyyFNJpjhointvO+Zzn/iJUtPRlNuTAOwBXEKmkXs7d35pwpDcO5PQikhEJUIBCEIBCEIBCEIBCEIBCEIApQkKUIBCEIBNCEIFQhCAQhCAQhCAQhCAQhCAQhCAQhCAQhCAQhCAQhCAQhCAQhCAKUIQgEIQg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3059832" y="188640"/>
            <a:ext cx="5616624" cy="6164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3203848" y="188641"/>
            <a:ext cx="5688632" cy="648072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 sz="3200" b="1" kern="0" dirty="0" smtClean="0">
                <a:solidFill>
                  <a:schemeClr val="bg1"/>
                </a:solidFill>
              </a:rPr>
              <a:t>Единый стандарт </a:t>
            </a:r>
            <a:r>
              <a:rPr lang="en-US" sz="3200" b="1" kern="0" dirty="0" smtClean="0">
                <a:solidFill>
                  <a:schemeClr val="bg1"/>
                </a:solidFill>
              </a:rPr>
              <a:t>Ethernet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1133476" y="7937"/>
            <a:ext cx="1165225" cy="1598613"/>
          </a:xfrm>
          <a:custGeom>
            <a:avLst/>
            <a:gdLst/>
            <a:ahLst/>
            <a:cxnLst>
              <a:cxn ang="0">
                <a:pos x="202" y="397"/>
              </a:cxn>
              <a:cxn ang="0">
                <a:pos x="271" y="323"/>
              </a:cxn>
              <a:cxn ang="0">
                <a:pos x="285" y="307"/>
              </a:cxn>
              <a:cxn ang="0">
                <a:pos x="276" y="259"/>
              </a:cxn>
              <a:cxn ang="0">
                <a:pos x="221" y="270"/>
              </a:cxn>
              <a:cxn ang="0">
                <a:pos x="193" y="302"/>
              </a:cxn>
              <a:cxn ang="0">
                <a:pos x="193" y="43"/>
              </a:cxn>
              <a:cxn ang="0">
                <a:pos x="155" y="0"/>
              </a:cxn>
              <a:cxn ang="0">
                <a:pos x="150" y="0"/>
              </a:cxn>
              <a:cxn ang="0">
                <a:pos x="113" y="43"/>
              </a:cxn>
              <a:cxn ang="0">
                <a:pos x="113" y="302"/>
              </a:cxn>
              <a:cxn ang="0">
                <a:pos x="87" y="271"/>
              </a:cxn>
              <a:cxn ang="0">
                <a:pos x="32" y="260"/>
              </a:cxn>
              <a:cxn ang="0">
                <a:pos x="23" y="308"/>
              </a:cxn>
              <a:cxn ang="0">
                <a:pos x="37" y="324"/>
              </a:cxn>
              <a:cxn ang="0">
                <a:pos x="103" y="397"/>
              </a:cxn>
              <a:cxn ang="0">
                <a:pos x="123" y="416"/>
              </a:cxn>
              <a:cxn ang="0">
                <a:pos x="153" y="424"/>
              </a:cxn>
              <a:cxn ang="0">
                <a:pos x="183" y="416"/>
              </a:cxn>
              <a:cxn ang="0">
                <a:pos x="202" y="397"/>
              </a:cxn>
              <a:cxn ang="0">
                <a:pos x="153" y="424"/>
              </a:cxn>
              <a:cxn ang="0">
                <a:pos x="152" y="424"/>
              </a:cxn>
              <a:cxn ang="0">
                <a:pos x="153" y="424"/>
              </a:cxn>
              <a:cxn ang="0">
                <a:pos x="153" y="424"/>
              </a:cxn>
            </a:cxnLst>
            <a:rect l="0" t="0" r="r" b="b"/>
            <a:pathLst>
              <a:path w="308" h="424">
                <a:moveTo>
                  <a:pt x="202" y="397"/>
                </a:moveTo>
                <a:cubicBezTo>
                  <a:pt x="271" y="323"/>
                  <a:pt x="271" y="323"/>
                  <a:pt x="271" y="323"/>
                </a:cubicBezTo>
                <a:cubicBezTo>
                  <a:pt x="285" y="307"/>
                  <a:pt x="285" y="307"/>
                  <a:pt x="285" y="307"/>
                </a:cubicBezTo>
                <a:cubicBezTo>
                  <a:pt x="285" y="307"/>
                  <a:pt x="308" y="282"/>
                  <a:pt x="276" y="259"/>
                </a:cubicBezTo>
                <a:cubicBezTo>
                  <a:pt x="254" y="242"/>
                  <a:pt x="240" y="249"/>
                  <a:pt x="221" y="270"/>
                </a:cubicBezTo>
                <a:cubicBezTo>
                  <a:pt x="214" y="278"/>
                  <a:pt x="204" y="290"/>
                  <a:pt x="193" y="302"/>
                </a:cubicBezTo>
                <a:cubicBezTo>
                  <a:pt x="193" y="43"/>
                  <a:pt x="193" y="43"/>
                  <a:pt x="193" y="43"/>
                </a:cubicBezTo>
                <a:cubicBezTo>
                  <a:pt x="193" y="12"/>
                  <a:pt x="178" y="0"/>
                  <a:pt x="155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28" y="0"/>
                  <a:pt x="113" y="12"/>
                  <a:pt x="113" y="43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03" y="290"/>
                  <a:pt x="94" y="279"/>
                  <a:pt x="87" y="271"/>
                </a:cubicBezTo>
                <a:cubicBezTo>
                  <a:pt x="68" y="251"/>
                  <a:pt x="54" y="243"/>
                  <a:pt x="32" y="260"/>
                </a:cubicBezTo>
                <a:cubicBezTo>
                  <a:pt x="0" y="283"/>
                  <a:pt x="23" y="308"/>
                  <a:pt x="23" y="308"/>
                </a:cubicBezTo>
                <a:cubicBezTo>
                  <a:pt x="37" y="324"/>
                  <a:pt x="37" y="324"/>
                  <a:pt x="37" y="324"/>
                </a:cubicBezTo>
                <a:cubicBezTo>
                  <a:pt x="103" y="397"/>
                  <a:pt x="103" y="397"/>
                  <a:pt x="103" y="397"/>
                </a:cubicBezTo>
                <a:cubicBezTo>
                  <a:pt x="110" y="405"/>
                  <a:pt x="116" y="411"/>
                  <a:pt x="123" y="416"/>
                </a:cubicBezTo>
                <a:cubicBezTo>
                  <a:pt x="130" y="422"/>
                  <a:pt x="140" y="424"/>
                  <a:pt x="153" y="424"/>
                </a:cubicBezTo>
                <a:cubicBezTo>
                  <a:pt x="165" y="424"/>
                  <a:pt x="176" y="422"/>
                  <a:pt x="183" y="416"/>
                </a:cubicBezTo>
                <a:cubicBezTo>
                  <a:pt x="190" y="411"/>
                  <a:pt x="195" y="405"/>
                  <a:pt x="202" y="397"/>
                </a:cubicBezTo>
                <a:close/>
                <a:moveTo>
                  <a:pt x="153" y="424"/>
                </a:moveTo>
                <a:cubicBezTo>
                  <a:pt x="152" y="424"/>
                  <a:pt x="152" y="424"/>
                  <a:pt x="152" y="424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53" y="424"/>
                  <a:pt x="153" y="424"/>
                  <a:pt x="153" y="424"/>
                </a:cubicBezTo>
                <a:close/>
              </a:path>
            </a:pathLst>
          </a:custGeom>
          <a:solidFill>
            <a:srgbClr val="87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71406" y="285728"/>
            <a:ext cx="248437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rgbClr val="87D2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1419" y="323364"/>
            <a:ext cx="199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Концепция </a:t>
            </a:r>
            <a:r>
              <a:rPr lang="en-US" dirty="0" err="1" smtClean="0">
                <a:solidFill>
                  <a:schemeClr val="bg1"/>
                </a:solidFill>
              </a:rPr>
              <a:t>ePAC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4" name="Rectangle à coins arrondis 63"/>
          <p:cNvSpPr/>
          <p:nvPr/>
        </p:nvSpPr>
        <p:spPr bwMode="auto">
          <a:xfrm>
            <a:off x="1403648" y="4088472"/>
            <a:ext cx="3312368" cy="1788800"/>
          </a:xfrm>
          <a:prstGeom prst="roundRect">
            <a:avLst/>
          </a:prstGeom>
          <a:noFill/>
          <a:ln w="31750" cap="flat" cmpd="sng" algn="ctr">
            <a:solidFill>
              <a:schemeClr val="accent1">
                <a:alpha val="39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65" name="Picture 23" descr="Module alimentation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8943" t="21259" r="39594" b="22089"/>
          <a:stretch>
            <a:fillRect/>
          </a:stretch>
        </p:blipFill>
        <p:spPr bwMode="auto">
          <a:xfrm>
            <a:off x="2339752" y="3162090"/>
            <a:ext cx="643348" cy="7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7" descr="ePAC module 5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6031" t="21349" r="43303" b="25134"/>
          <a:stretch>
            <a:fillRect/>
          </a:stretch>
        </p:blipFill>
        <p:spPr bwMode="auto">
          <a:xfrm flipH="1">
            <a:off x="3651244" y="3162104"/>
            <a:ext cx="356344" cy="7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2" descr="NOC V3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7253" t="3726" r="42847" b="9538"/>
          <a:stretch>
            <a:fillRect/>
          </a:stretch>
        </p:blipFill>
        <p:spPr bwMode="auto">
          <a:xfrm flipH="1">
            <a:off x="4720275" y="3162103"/>
            <a:ext cx="356343" cy="7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7" descr="ePAC module 5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6031" t="21349" r="43303" b="25134"/>
          <a:stretch>
            <a:fillRect/>
          </a:stretch>
        </p:blipFill>
        <p:spPr bwMode="auto">
          <a:xfrm flipH="1">
            <a:off x="4007587" y="3162104"/>
            <a:ext cx="356344" cy="7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7" descr="ePAC module 5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6031" t="21349" r="43303" b="25134"/>
          <a:stretch>
            <a:fillRect/>
          </a:stretch>
        </p:blipFill>
        <p:spPr bwMode="auto">
          <a:xfrm flipH="1">
            <a:off x="4363931" y="3162104"/>
            <a:ext cx="356344" cy="7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1" descr="ePAC module 2.png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3568" t="21811" r="45317" b="18951"/>
          <a:stretch>
            <a:fillRect/>
          </a:stretch>
        </p:blipFill>
        <p:spPr bwMode="auto">
          <a:xfrm>
            <a:off x="2983101" y="3152368"/>
            <a:ext cx="356343" cy="1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5" descr="M580 1 prise ethernet.png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4926" t="19412" r="44302" b="24857"/>
          <a:stretch>
            <a:fillRect/>
          </a:stretch>
        </p:blipFill>
        <p:spPr bwMode="auto">
          <a:xfrm>
            <a:off x="3339444" y="3152368"/>
            <a:ext cx="311800" cy="10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92377" y="3982649"/>
            <a:ext cx="243519" cy="21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83987" y="3654425"/>
            <a:ext cx="227909" cy="12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73"/>
          <p:cNvGrpSpPr/>
          <p:nvPr/>
        </p:nvGrpSpPr>
        <p:grpSpPr>
          <a:xfrm>
            <a:off x="1215792" y="4869160"/>
            <a:ext cx="1336288" cy="803488"/>
            <a:chOff x="1215792" y="4869160"/>
            <a:chExt cx="1336288" cy="803488"/>
          </a:xfrm>
        </p:grpSpPr>
        <p:pic>
          <p:nvPicPr>
            <p:cNvPr id="75" name="Picture 31" descr="CRA V3.png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37383" t="3357" r="43236" b="9724"/>
            <a:stretch>
              <a:fillRect/>
            </a:stretch>
          </p:blipFill>
          <p:spPr bwMode="auto">
            <a:xfrm>
              <a:off x="1215792" y="4880560"/>
              <a:ext cx="270234" cy="785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17" descr="ePAC module 5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46031" t="21349" r="43303" b="25134"/>
            <a:stretch>
              <a:fillRect/>
            </a:stretch>
          </p:blipFill>
          <p:spPr bwMode="auto">
            <a:xfrm flipH="1">
              <a:off x="1483050" y="4880560"/>
              <a:ext cx="356344" cy="77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7" descr="ePAC module 5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46031" t="21349" r="43303" b="25134"/>
            <a:stretch>
              <a:fillRect/>
            </a:stretch>
          </p:blipFill>
          <p:spPr bwMode="auto">
            <a:xfrm flipH="1">
              <a:off x="1839393" y="4880560"/>
              <a:ext cx="356344" cy="77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7" descr="ePAC module 5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46031" t="21349" r="43303" b="25134"/>
            <a:stretch>
              <a:fillRect/>
            </a:stretch>
          </p:blipFill>
          <p:spPr bwMode="auto">
            <a:xfrm flipH="1">
              <a:off x="2195736" y="4869160"/>
              <a:ext cx="356344" cy="80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5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55140" y="5167756"/>
              <a:ext cx="227909" cy="12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15816" y="5589240"/>
            <a:ext cx="432048" cy="6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" descr="Sepam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6966" y="5096346"/>
            <a:ext cx="504056" cy="657591"/>
          </a:xfrm>
          <a:prstGeom prst="rect">
            <a:avLst/>
          </a:prstGeom>
          <a:noFill/>
        </p:spPr>
      </p:pic>
      <p:grpSp>
        <p:nvGrpSpPr>
          <p:cNvPr id="3" name="Groupe 84"/>
          <p:cNvGrpSpPr/>
          <p:nvPr/>
        </p:nvGrpSpPr>
        <p:grpSpPr>
          <a:xfrm>
            <a:off x="4579229" y="4928525"/>
            <a:ext cx="979945" cy="798509"/>
            <a:chOff x="4579229" y="4928525"/>
            <a:chExt cx="979945" cy="798509"/>
          </a:xfrm>
        </p:grpSpPr>
        <p:pic>
          <p:nvPicPr>
            <p:cNvPr id="86" name="Picture 31" descr="CRA V3.png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37383" t="3357" r="43236" b="9724"/>
            <a:stretch>
              <a:fillRect/>
            </a:stretch>
          </p:blipFill>
          <p:spPr bwMode="auto">
            <a:xfrm>
              <a:off x="4579229" y="4941168"/>
              <a:ext cx="270234" cy="785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7" descr="ePAC module 5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46031" t="21349" r="43303" b="25134"/>
            <a:stretch>
              <a:fillRect/>
            </a:stretch>
          </p:blipFill>
          <p:spPr bwMode="auto">
            <a:xfrm flipH="1">
              <a:off x="4846487" y="4928525"/>
              <a:ext cx="356344" cy="77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7" descr="ePAC module 5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46031" t="21349" r="43303" b="25134"/>
            <a:stretch>
              <a:fillRect/>
            </a:stretch>
          </p:blipFill>
          <p:spPr bwMode="auto">
            <a:xfrm flipH="1">
              <a:off x="5202830" y="4928525"/>
              <a:ext cx="356344" cy="77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5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18577" y="5215721"/>
              <a:ext cx="227909" cy="12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19872" y="5589240"/>
            <a:ext cx="432048" cy="6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Forme libre 91"/>
          <p:cNvSpPr/>
          <p:nvPr/>
        </p:nvSpPr>
        <p:spPr bwMode="auto">
          <a:xfrm>
            <a:off x="416713" y="4729918"/>
            <a:ext cx="953589" cy="455023"/>
          </a:xfrm>
          <a:custGeom>
            <a:avLst/>
            <a:gdLst>
              <a:gd name="connsiteX0" fmla="*/ 953589 w 953589"/>
              <a:gd name="connsiteY0" fmla="*/ 455023 h 455023"/>
              <a:gd name="connsiteX1" fmla="*/ 666206 w 953589"/>
              <a:gd name="connsiteY1" fmla="*/ 50074 h 455023"/>
              <a:gd name="connsiteX2" fmla="*/ 0 w 953589"/>
              <a:gd name="connsiteY2" fmla="*/ 154577 h 4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589" h="455023">
                <a:moveTo>
                  <a:pt x="953589" y="455023"/>
                </a:moveTo>
                <a:cubicBezTo>
                  <a:pt x="889363" y="277585"/>
                  <a:pt x="825138" y="100148"/>
                  <a:pt x="666206" y="50074"/>
                </a:cubicBezTo>
                <a:cubicBezTo>
                  <a:pt x="507275" y="0"/>
                  <a:pt x="0" y="154577"/>
                  <a:pt x="0" y="154577"/>
                </a:cubicBezTo>
              </a:path>
            </a:pathLst>
          </a:custGeom>
          <a:noFill/>
          <a:ln w="31750" cap="flat" cmpd="sng" algn="ctr">
            <a:solidFill>
              <a:schemeClr val="accent1">
                <a:alpha val="39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95" name="Picture 20"/>
          <p:cNvPicPr preferRelativeResize="0"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00192" y="6021090"/>
            <a:ext cx="453160" cy="576262"/>
          </a:xfrm>
          <a:prstGeom prst="rect">
            <a:avLst/>
          </a:prstGeom>
          <a:noFill/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71600" y="3140968"/>
            <a:ext cx="648072" cy="67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73" descr="GSM Radio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032005" flipH="1">
            <a:off x="1986743" y="3122020"/>
            <a:ext cx="232995" cy="238968"/>
          </a:xfrm>
          <a:prstGeom prst="rect">
            <a:avLst/>
          </a:prstGeom>
          <a:noFill/>
        </p:spPr>
      </p:pic>
      <p:sp>
        <p:nvSpPr>
          <p:cNvPr id="104" name="Forme libre 103"/>
          <p:cNvSpPr/>
          <p:nvPr/>
        </p:nvSpPr>
        <p:spPr bwMode="auto">
          <a:xfrm>
            <a:off x="6114377" y="5395696"/>
            <a:ext cx="330925" cy="796834"/>
          </a:xfrm>
          <a:custGeom>
            <a:avLst/>
            <a:gdLst>
              <a:gd name="connsiteX0" fmla="*/ 304799 w 330925"/>
              <a:gd name="connsiteY0" fmla="*/ 0 h 796834"/>
              <a:gd name="connsiteX1" fmla="*/ 4354 w 330925"/>
              <a:gd name="connsiteY1" fmla="*/ 274320 h 796834"/>
              <a:gd name="connsiteX2" fmla="*/ 330925 w 330925"/>
              <a:gd name="connsiteY2" fmla="*/ 796834 h 79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925" h="796834">
                <a:moveTo>
                  <a:pt x="304799" y="0"/>
                </a:moveTo>
                <a:cubicBezTo>
                  <a:pt x="152399" y="70757"/>
                  <a:pt x="0" y="141514"/>
                  <a:pt x="4354" y="274320"/>
                </a:cubicBezTo>
                <a:cubicBezTo>
                  <a:pt x="8708" y="407126"/>
                  <a:pt x="169816" y="601980"/>
                  <a:pt x="330925" y="796834"/>
                </a:cubicBezTo>
              </a:path>
            </a:pathLst>
          </a:custGeom>
          <a:noFill/>
          <a:ln w="31750" cap="flat" cmpd="sng" algn="ctr">
            <a:solidFill>
              <a:schemeClr val="accent1">
                <a:alpha val="39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20" name="Picture 32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9488" y="4653136"/>
            <a:ext cx="730104" cy="5760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3" name="Picture 58" descr="Transmitter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8024" y="6021288"/>
            <a:ext cx="311150" cy="573088"/>
          </a:xfrm>
          <a:prstGeom prst="rect">
            <a:avLst/>
          </a:prstGeom>
          <a:noFill/>
        </p:spPr>
      </p:pic>
      <p:pic>
        <p:nvPicPr>
          <p:cNvPr id="125" name="Picture 48" descr="Power_meter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2080" y="6093296"/>
            <a:ext cx="432048" cy="38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Forme libre 125"/>
          <p:cNvSpPr/>
          <p:nvPr/>
        </p:nvSpPr>
        <p:spPr bwMode="auto">
          <a:xfrm>
            <a:off x="5342708" y="5708469"/>
            <a:ext cx="130629" cy="391885"/>
          </a:xfrm>
          <a:custGeom>
            <a:avLst/>
            <a:gdLst>
              <a:gd name="connsiteX0" fmla="*/ 52252 w 130629"/>
              <a:gd name="connsiteY0" fmla="*/ 0 h 391885"/>
              <a:gd name="connsiteX1" fmla="*/ 13063 w 130629"/>
              <a:gd name="connsiteY1" fmla="*/ 169817 h 391885"/>
              <a:gd name="connsiteX2" fmla="*/ 130629 w 130629"/>
              <a:gd name="connsiteY2" fmla="*/ 391885 h 39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9" h="391885">
                <a:moveTo>
                  <a:pt x="52252" y="0"/>
                </a:moveTo>
                <a:cubicBezTo>
                  <a:pt x="26126" y="52251"/>
                  <a:pt x="0" y="104503"/>
                  <a:pt x="13063" y="169817"/>
                </a:cubicBezTo>
                <a:cubicBezTo>
                  <a:pt x="26126" y="235131"/>
                  <a:pt x="130629" y="391885"/>
                  <a:pt x="130629" y="391885"/>
                </a:cubicBezTo>
              </a:path>
            </a:pathLst>
          </a:custGeom>
          <a:noFill/>
          <a:ln w="31750" cap="flat" cmpd="sng" algn="ctr">
            <a:solidFill>
              <a:schemeClr val="accent1">
                <a:alpha val="57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7" name="Forme libre 126"/>
          <p:cNvSpPr/>
          <p:nvPr/>
        </p:nvSpPr>
        <p:spPr bwMode="auto">
          <a:xfrm>
            <a:off x="5003074" y="5708469"/>
            <a:ext cx="89263" cy="365760"/>
          </a:xfrm>
          <a:custGeom>
            <a:avLst/>
            <a:gdLst>
              <a:gd name="connsiteX0" fmla="*/ 65315 w 89263"/>
              <a:gd name="connsiteY0" fmla="*/ 0 h 365760"/>
              <a:gd name="connsiteX1" fmla="*/ 78377 w 89263"/>
              <a:gd name="connsiteY1" fmla="*/ 91440 h 365760"/>
              <a:gd name="connsiteX2" fmla="*/ 0 w 89263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263" h="365760">
                <a:moveTo>
                  <a:pt x="65315" y="0"/>
                </a:moveTo>
                <a:cubicBezTo>
                  <a:pt x="77289" y="15240"/>
                  <a:pt x="89263" y="30480"/>
                  <a:pt x="78377" y="91440"/>
                </a:cubicBezTo>
                <a:cubicBezTo>
                  <a:pt x="67491" y="152400"/>
                  <a:pt x="33745" y="259080"/>
                  <a:pt x="0" y="365760"/>
                </a:cubicBezTo>
              </a:path>
            </a:pathLst>
          </a:custGeom>
          <a:noFill/>
          <a:ln w="31750" cap="flat" cmpd="sng" algn="ctr">
            <a:solidFill>
              <a:schemeClr val="accent1">
                <a:alpha val="57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2" name="Forme libre 131"/>
          <p:cNvSpPr/>
          <p:nvPr/>
        </p:nvSpPr>
        <p:spPr bwMode="auto">
          <a:xfrm>
            <a:off x="4728754" y="4957354"/>
            <a:ext cx="1685109" cy="359229"/>
          </a:xfrm>
          <a:custGeom>
            <a:avLst/>
            <a:gdLst>
              <a:gd name="connsiteX0" fmla="*/ 0 w 1685109"/>
              <a:gd name="connsiteY0" fmla="*/ 359229 h 359229"/>
              <a:gd name="connsiteX1" fmla="*/ 326572 w 1685109"/>
              <a:gd name="connsiteY1" fmla="*/ 71846 h 359229"/>
              <a:gd name="connsiteX2" fmla="*/ 1123406 w 1685109"/>
              <a:gd name="connsiteY2" fmla="*/ 32657 h 359229"/>
              <a:gd name="connsiteX3" fmla="*/ 1685109 w 1685109"/>
              <a:gd name="connsiteY3" fmla="*/ 267789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109" h="359229">
                <a:moveTo>
                  <a:pt x="0" y="359229"/>
                </a:moveTo>
                <a:cubicBezTo>
                  <a:pt x="69669" y="242752"/>
                  <a:pt x="139338" y="126275"/>
                  <a:pt x="326572" y="71846"/>
                </a:cubicBezTo>
                <a:cubicBezTo>
                  <a:pt x="513806" y="17417"/>
                  <a:pt x="896983" y="0"/>
                  <a:pt x="1123406" y="32657"/>
                </a:cubicBezTo>
                <a:cubicBezTo>
                  <a:pt x="1349829" y="65314"/>
                  <a:pt x="1517469" y="166551"/>
                  <a:pt x="1685109" y="267789"/>
                </a:cubicBezTo>
              </a:path>
            </a:pathLst>
          </a:custGeom>
          <a:noFill/>
          <a:ln w="31750" cap="flat" cmpd="sng" algn="ctr">
            <a:solidFill>
              <a:schemeClr val="accent1">
                <a:alpha val="39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62" name="Picture 32" descr="NOC V3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7253" t="3726" r="42847" b="9538"/>
          <a:stretch>
            <a:fillRect/>
          </a:stretch>
        </p:blipFill>
        <p:spPr bwMode="auto">
          <a:xfrm flipH="1">
            <a:off x="5076056" y="3162103"/>
            <a:ext cx="356343" cy="7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1" name="Connecteur droit 120"/>
          <p:cNvCxnSpPr>
            <a:endCxn id="62" idx="1"/>
          </p:cNvCxnSpPr>
          <p:nvPr/>
        </p:nvCxnSpPr>
        <p:spPr bwMode="auto">
          <a:xfrm flipV="1">
            <a:off x="2699792" y="3551869"/>
            <a:ext cx="2732607" cy="2114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1">
                <a:alpha val="39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90" name="Picture 62" descr="SNAGHTMLcc224d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16016" y="1480984"/>
            <a:ext cx="59571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47" descr="SNAGHTMLc56fd2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23928" y="1552992"/>
            <a:ext cx="576064" cy="774145"/>
          </a:xfrm>
          <a:prstGeom prst="rect">
            <a:avLst/>
          </a:prstGeom>
          <a:noFill/>
        </p:spPr>
      </p:pic>
      <p:pic>
        <p:nvPicPr>
          <p:cNvPr id="99" name="Image 98" descr="Struxureware_Plant_Operation_Application_Icon.jpg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0272" y="1480984"/>
            <a:ext cx="720080" cy="720080"/>
          </a:xfrm>
          <a:prstGeom prst="rect">
            <a:avLst/>
          </a:prstGeom>
        </p:spPr>
      </p:pic>
      <p:pic>
        <p:nvPicPr>
          <p:cNvPr id="101" name="Image 100" descr="Struxureware_Process_Expert_Application_Icon.jpg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31432">
            <a:off x="6251589" y="1601595"/>
            <a:ext cx="720080" cy="720080"/>
          </a:xfrm>
          <a:prstGeom prst="rect">
            <a:avLst/>
          </a:prstGeom>
        </p:spPr>
      </p:pic>
      <p:pic>
        <p:nvPicPr>
          <p:cNvPr id="106" name="Image 105" descr="Struxureware_Sustainability_Planning_Function_Icon.jpg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232" y="1120944"/>
            <a:ext cx="576064" cy="524858"/>
          </a:xfrm>
          <a:prstGeom prst="rect">
            <a:avLst/>
          </a:prstGeom>
        </p:spPr>
      </p:pic>
      <p:cxnSp>
        <p:nvCxnSpPr>
          <p:cNvPr id="108" name="Connecteur droit 107"/>
          <p:cNvCxnSpPr/>
          <p:nvPr/>
        </p:nvCxnSpPr>
        <p:spPr bwMode="auto">
          <a:xfrm>
            <a:off x="3779912" y="2489096"/>
            <a:ext cx="208823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>
                <a:alpha val="36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9" name="Connecteur droit 108"/>
          <p:cNvCxnSpPr>
            <a:stCxn id="94" idx="2"/>
          </p:cNvCxnSpPr>
          <p:nvPr/>
        </p:nvCxnSpPr>
        <p:spPr bwMode="auto">
          <a:xfrm rot="5400000">
            <a:off x="4130981" y="2408116"/>
            <a:ext cx="1619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>
                <a:alpha val="36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0" name="Connecteur droit 109"/>
          <p:cNvCxnSpPr/>
          <p:nvPr/>
        </p:nvCxnSpPr>
        <p:spPr bwMode="auto">
          <a:xfrm rot="5400000">
            <a:off x="4923069" y="2408116"/>
            <a:ext cx="16195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>
                <a:alpha val="36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1" name="Forme libre 110"/>
          <p:cNvSpPr/>
          <p:nvPr/>
        </p:nvSpPr>
        <p:spPr bwMode="auto">
          <a:xfrm>
            <a:off x="5570220" y="1552992"/>
            <a:ext cx="945996" cy="939904"/>
          </a:xfrm>
          <a:custGeom>
            <a:avLst/>
            <a:gdLst>
              <a:gd name="connsiteX0" fmla="*/ 784860 w 784860"/>
              <a:gd name="connsiteY0" fmla="*/ 0 h 815340"/>
              <a:gd name="connsiteX1" fmla="*/ 411480 w 784860"/>
              <a:gd name="connsiteY1" fmla="*/ 190500 h 815340"/>
              <a:gd name="connsiteX2" fmla="*/ 0 w 784860"/>
              <a:gd name="connsiteY2" fmla="*/ 815340 h 81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860" h="815340">
                <a:moveTo>
                  <a:pt x="784860" y="0"/>
                </a:moveTo>
                <a:cubicBezTo>
                  <a:pt x="663575" y="27305"/>
                  <a:pt x="542290" y="54610"/>
                  <a:pt x="411480" y="190500"/>
                </a:cubicBezTo>
                <a:cubicBezTo>
                  <a:pt x="280670" y="326390"/>
                  <a:pt x="0" y="815340"/>
                  <a:pt x="0" y="815340"/>
                </a:cubicBezTo>
              </a:path>
            </a:pathLst>
          </a:custGeom>
          <a:noFill/>
          <a:ln w="31750" cap="flat" cmpd="sng" algn="ctr">
            <a:solidFill>
              <a:schemeClr val="accent1">
                <a:alpha val="36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2" name="Forme libre 111"/>
          <p:cNvSpPr/>
          <p:nvPr/>
        </p:nvSpPr>
        <p:spPr bwMode="auto">
          <a:xfrm>
            <a:off x="4495800" y="2492897"/>
            <a:ext cx="415834" cy="955698"/>
          </a:xfrm>
          <a:custGeom>
            <a:avLst/>
            <a:gdLst>
              <a:gd name="connsiteX0" fmla="*/ 37011 w 415834"/>
              <a:gd name="connsiteY0" fmla="*/ 0 h 757645"/>
              <a:gd name="connsiteX1" fmla="*/ 63137 w 415834"/>
              <a:gd name="connsiteY1" fmla="*/ 274320 h 757645"/>
              <a:gd name="connsiteX2" fmla="*/ 415834 w 415834"/>
              <a:gd name="connsiteY2" fmla="*/ 757645 h 75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834" h="757645">
                <a:moveTo>
                  <a:pt x="37011" y="0"/>
                </a:moveTo>
                <a:cubicBezTo>
                  <a:pt x="18505" y="74023"/>
                  <a:pt x="0" y="148046"/>
                  <a:pt x="63137" y="274320"/>
                </a:cubicBezTo>
                <a:cubicBezTo>
                  <a:pt x="126274" y="400594"/>
                  <a:pt x="271054" y="579119"/>
                  <a:pt x="415834" y="757645"/>
                </a:cubicBezTo>
              </a:path>
            </a:pathLst>
          </a:custGeom>
          <a:noFill/>
          <a:ln w="31750" cap="flat" cmpd="sng" algn="ctr">
            <a:solidFill>
              <a:schemeClr val="accent1">
                <a:alpha val="36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61" name="Picture 6" descr="Sepa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4437112"/>
            <a:ext cx="504056" cy="657591"/>
          </a:xfrm>
          <a:prstGeom prst="rect">
            <a:avLst/>
          </a:prstGeom>
          <a:noFill/>
        </p:spPr>
      </p:pic>
      <p:pic>
        <p:nvPicPr>
          <p:cNvPr id="74" name="Picture 18" descr="TeSys_3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6056" y="4365104"/>
            <a:ext cx="593306" cy="432048"/>
          </a:xfrm>
          <a:prstGeom prst="rect">
            <a:avLst/>
          </a:prstGeom>
          <a:noFill/>
        </p:spPr>
      </p:pic>
      <p:sp>
        <p:nvSpPr>
          <p:cNvPr id="63" name="Rectangle à coins arrondis 62"/>
          <p:cNvSpPr/>
          <p:nvPr/>
        </p:nvSpPr>
        <p:spPr bwMode="auto">
          <a:xfrm>
            <a:off x="5220072" y="3717032"/>
            <a:ext cx="2952328" cy="936104"/>
          </a:xfrm>
          <a:prstGeom prst="roundRect">
            <a:avLst/>
          </a:prstGeom>
          <a:noFill/>
          <a:ln w="31750" cap="flat" cmpd="sng" algn="ctr">
            <a:solidFill>
              <a:schemeClr val="accent1">
                <a:alpha val="39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3" name="Forme libre 92"/>
          <p:cNvSpPr/>
          <p:nvPr/>
        </p:nvSpPr>
        <p:spPr bwMode="auto">
          <a:xfrm>
            <a:off x="914400" y="3461658"/>
            <a:ext cx="6465912" cy="1619794"/>
          </a:xfrm>
          <a:custGeom>
            <a:avLst/>
            <a:gdLst>
              <a:gd name="connsiteX0" fmla="*/ 0 w 6975566"/>
              <a:gd name="connsiteY0" fmla="*/ 1293222 h 1619794"/>
              <a:gd name="connsiteX1" fmla="*/ 287383 w 6975566"/>
              <a:gd name="connsiteY1" fmla="*/ 1293222 h 1619794"/>
              <a:gd name="connsiteX2" fmla="*/ 444137 w 6975566"/>
              <a:gd name="connsiteY2" fmla="*/ 1606731 h 1619794"/>
              <a:gd name="connsiteX3" fmla="*/ 470263 w 6975566"/>
              <a:gd name="connsiteY3" fmla="*/ 1214845 h 1619794"/>
              <a:gd name="connsiteX4" fmla="*/ 613954 w 6975566"/>
              <a:gd name="connsiteY4" fmla="*/ 666205 h 1619794"/>
              <a:gd name="connsiteX5" fmla="*/ 2495006 w 6975566"/>
              <a:gd name="connsiteY5" fmla="*/ 613953 h 1619794"/>
              <a:gd name="connsiteX6" fmla="*/ 2651760 w 6975566"/>
              <a:gd name="connsiteY6" fmla="*/ 156753 h 1619794"/>
              <a:gd name="connsiteX7" fmla="*/ 3004457 w 6975566"/>
              <a:gd name="connsiteY7" fmla="*/ 143691 h 1619794"/>
              <a:gd name="connsiteX8" fmla="*/ 4310743 w 6975566"/>
              <a:gd name="connsiteY8" fmla="*/ 130628 h 1619794"/>
              <a:gd name="connsiteX9" fmla="*/ 4297680 w 6975566"/>
              <a:gd name="connsiteY9" fmla="*/ 927462 h 1619794"/>
              <a:gd name="connsiteX10" fmla="*/ 4767943 w 6975566"/>
              <a:gd name="connsiteY10" fmla="*/ 1188719 h 1619794"/>
              <a:gd name="connsiteX11" fmla="*/ 6975566 w 6975566"/>
              <a:gd name="connsiteY11" fmla="*/ 1058091 h 16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75566" h="1619794">
                <a:moveTo>
                  <a:pt x="0" y="1293222"/>
                </a:moveTo>
                <a:cubicBezTo>
                  <a:pt x="106680" y="1267096"/>
                  <a:pt x="213360" y="1240970"/>
                  <a:pt x="287383" y="1293222"/>
                </a:cubicBezTo>
                <a:cubicBezTo>
                  <a:pt x="361406" y="1345474"/>
                  <a:pt x="413657" y="1619794"/>
                  <a:pt x="444137" y="1606731"/>
                </a:cubicBezTo>
                <a:cubicBezTo>
                  <a:pt x="474617" y="1593668"/>
                  <a:pt x="441960" y="1371599"/>
                  <a:pt x="470263" y="1214845"/>
                </a:cubicBezTo>
                <a:cubicBezTo>
                  <a:pt x="498566" y="1058091"/>
                  <a:pt x="276497" y="766354"/>
                  <a:pt x="613954" y="666205"/>
                </a:cubicBezTo>
                <a:cubicBezTo>
                  <a:pt x="951411" y="566056"/>
                  <a:pt x="2155372" y="698862"/>
                  <a:pt x="2495006" y="613953"/>
                </a:cubicBezTo>
                <a:cubicBezTo>
                  <a:pt x="2834640" y="529044"/>
                  <a:pt x="2566852" y="235130"/>
                  <a:pt x="2651760" y="156753"/>
                </a:cubicBezTo>
                <a:cubicBezTo>
                  <a:pt x="2736669" y="78376"/>
                  <a:pt x="3004457" y="143691"/>
                  <a:pt x="3004457" y="143691"/>
                </a:cubicBezTo>
                <a:cubicBezTo>
                  <a:pt x="3280954" y="139337"/>
                  <a:pt x="4095206" y="0"/>
                  <a:pt x="4310743" y="130628"/>
                </a:cubicBezTo>
                <a:cubicBezTo>
                  <a:pt x="4526280" y="261256"/>
                  <a:pt x="4221480" y="751113"/>
                  <a:pt x="4297680" y="927462"/>
                </a:cubicBezTo>
                <a:cubicBezTo>
                  <a:pt x="4373880" y="1103811"/>
                  <a:pt x="4321629" y="1166948"/>
                  <a:pt x="4767943" y="1188719"/>
                </a:cubicBezTo>
                <a:cubicBezTo>
                  <a:pt x="5214257" y="1210491"/>
                  <a:pt x="6975566" y="1058091"/>
                  <a:pt x="6975566" y="1058091"/>
                </a:cubicBezTo>
              </a:path>
            </a:pathLst>
          </a:cu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3"/>
          <p:cNvSpPr>
            <a:spLocks/>
          </p:cNvSpPr>
          <p:nvPr/>
        </p:nvSpPr>
        <p:spPr bwMode="auto">
          <a:xfrm flipV="1">
            <a:off x="-828600" y="1340767"/>
            <a:ext cx="9433048" cy="3336925"/>
          </a:xfrm>
          <a:custGeom>
            <a:avLst/>
            <a:gdLst>
              <a:gd name="T0" fmla="*/ 2147483647 w 19556"/>
              <a:gd name="T1" fmla="*/ 0 h 21293"/>
              <a:gd name="T2" fmla="*/ 2147483647 w 19556"/>
              <a:gd name="T3" fmla="*/ 2147483647 h 21293"/>
              <a:gd name="T4" fmla="*/ 0 w 19556"/>
              <a:gd name="T5" fmla="*/ 2147483647 h 21293"/>
              <a:gd name="T6" fmla="*/ 0 60000 65536"/>
              <a:gd name="T7" fmla="*/ 0 60000 65536"/>
              <a:gd name="T8" fmla="*/ 0 60000 65536"/>
              <a:gd name="T9" fmla="*/ 0 w 19556"/>
              <a:gd name="T10" fmla="*/ 0 h 21293"/>
              <a:gd name="T11" fmla="*/ 19556 w 19556"/>
              <a:gd name="T12" fmla="*/ 21293 h 21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56" h="21293" fill="none" extrusionOk="0">
                <a:moveTo>
                  <a:pt x="3626" y="-1"/>
                </a:moveTo>
                <a:cubicBezTo>
                  <a:pt x="10601" y="1187"/>
                  <a:pt x="16552" y="5715"/>
                  <a:pt x="19556" y="12121"/>
                </a:cubicBezTo>
              </a:path>
              <a:path w="19556" h="21293" stroke="0" extrusionOk="0">
                <a:moveTo>
                  <a:pt x="3626" y="-1"/>
                </a:moveTo>
                <a:cubicBezTo>
                  <a:pt x="10601" y="1187"/>
                  <a:pt x="16552" y="5715"/>
                  <a:pt x="19556" y="12121"/>
                </a:cubicBezTo>
                <a:lnTo>
                  <a:pt x="0" y="21293"/>
                </a:lnTo>
                <a:close/>
              </a:path>
            </a:pathLst>
          </a:custGeom>
          <a:noFill/>
          <a:ln w="66675">
            <a:solidFill>
              <a:schemeClr val="accent1"/>
            </a:solidFill>
            <a:round/>
            <a:headEnd/>
            <a:tailEnd type="stealth" w="lg" len="lg"/>
          </a:ln>
        </p:spPr>
        <p:txBody>
          <a:bodyPr rot="10800000" wrap="none" anchor="ctr"/>
          <a:lstStyle/>
          <a:p>
            <a:endParaRPr lang="en-GB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5400000">
            <a:off x="1124014" y="6175053"/>
            <a:ext cx="266700" cy="1031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539552" y="6056908"/>
            <a:ext cx="0" cy="1857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626823" y="6056908"/>
            <a:ext cx="0" cy="1857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5206463" y="6056908"/>
            <a:ext cx="0" cy="1857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2477113" y="6207695"/>
            <a:ext cx="87075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rgbClr val="808080"/>
                </a:solidFill>
                <a:latin typeface="SE Optimist" pitchFamily="2" charset="0"/>
              </a:rPr>
              <a:t>2014</a:t>
            </a:r>
            <a:endParaRPr lang="en-AU" sz="2400" b="1" dirty="0">
              <a:solidFill>
                <a:srgbClr val="808080"/>
              </a:solidFill>
              <a:latin typeface="SE Optimist" pitchFamily="2" charset="0"/>
            </a:endParaRP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 rot="5400000">
            <a:off x="4274220" y="6175052"/>
            <a:ext cx="266700" cy="1031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2047183" y="6056908"/>
            <a:ext cx="0" cy="1857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717473" y="6207695"/>
            <a:ext cx="87075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rgbClr val="808080"/>
                </a:solidFill>
                <a:latin typeface="SE Optimist" pitchFamily="2" charset="0"/>
              </a:rPr>
              <a:t>2015</a:t>
            </a:r>
            <a:endParaRPr lang="en-AU" sz="2400" b="1" dirty="0">
              <a:solidFill>
                <a:srgbClr val="808080"/>
              </a:solidFill>
              <a:latin typeface="SE Optimist" pitchFamily="2" charset="0"/>
            </a:endParaRPr>
          </a:p>
        </p:txBody>
      </p:sp>
      <p:sp>
        <p:nvSpPr>
          <p:cNvPr id="32" name="Rectangle 50"/>
          <p:cNvSpPr>
            <a:spLocks noChangeArrowheads="1"/>
          </p:cNvSpPr>
          <p:nvPr/>
        </p:nvSpPr>
        <p:spPr bwMode="auto">
          <a:xfrm>
            <a:off x="395536" y="44624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 anchor="ctr"/>
          <a:lstStyle/>
          <a:p>
            <a:endParaRPr lang="en-US" sz="3600" dirty="0">
              <a:solidFill>
                <a:srgbClr val="009530"/>
              </a:solidFill>
            </a:endParaRPr>
          </a:p>
        </p:txBody>
      </p:sp>
      <p:cxnSp>
        <p:nvCxnSpPr>
          <p:cNvPr id="48" name="Connecteur droit avec flèche 47"/>
          <p:cNvCxnSpPr/>
          <p:nvPr/>
        </p:nvCxnSpPr>
        <p:spPr bwMode="auto">
          <a:xfrm rot="5400000" flipH="1" flipV="1">
            <a:off x="-1296058" y="4327711"/>
            <a:ext cx="3526408" cy="794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bg2"/>
            </a:solidFill>
            <a:prstDash val="solid"/>
            <a:round/>
            <a:headEnd type="none" w="sm" len="sm"/>
            <a:tailEnd type="arrow" w="med" len="lg"/>
          </a:ln>
          <a:effectLst/>
        </p:spPr>
      </p:cxnSp>
      <p:cxnSp>
        <p:nvCxnSpPr>
          <p:cNvPr id="49" name="Connecteur droit avec flèche 48"/>
          <p:cNvCxnSpPr/>
          <p:nvPr/>
        </p:nvCxnSpPr>
        <p:spPr bwMode="auto">
          <a:xfrm>
            <a:off x="465954" y="6093296"/>
            <a:ext cx="8426526" cy="1588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bg2"/>
            </a:solidFill>
            <a:prstDash val="solid"/>
            <a:round/>
            <a:headEnd type="none" w="sm" len="sm"/>
            <a:tailEnd type="arrow" w="med" len="lg"/>
          </a:ln>
          <a:effectLst/>
        </p:spPr>
      </p:cxn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6786102" y="6056908"/>
            <a:ext cx="0" cy="1857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4" name="AutoShape 98"/>
          <p:cNvSpPr>
            <a:spLocks noChangeArrowheads="1"/>
          </p:cNvSpPr>
          <p:nvPr/>
        </p:nvSpPr>
        <p:spPr bwMode="auto">
          <a:xfrm rot="5400000">
            <a:off x="7442572" y="6175052"/>
            <a:ext cx="266700" cy="1031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rgbClr val="626469"/>
              </a:solidFill>
            </a:endParaRPr>
          </a:p>
        </p:txBody>
      </p:sp>
      <p:sp>
        <p:nvSpPr>
          <p:cNvPr id="38" name="AutoShape 87"/>
          <p:cNvSpPr>
            <a:spLocks noChangeArrowheads="1"/>
          </p:cNvSpPr>
          <p:nvPr/>
        </p:nvSpPr>
        <p:spPr bwMode="auto">
          <a:xfrm>
            <a:off x="3419599" y="4293096"/>
            <a:ext cx="287338" cy="238125"/>
          </a:xfrm>
          <a:prstGeom prst="roundRect">
            <a:avLst>
              <a:gd name="adj" fmla="val 35185"/>
            </a:avLst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 b="1">
              <a:solidFill>
                <a:srgbClr val="FFFFFF"/>
              </a:solidFill>
              <a:latin typeface="SE Optimist" pitchFamily="2" charset="0"/>
            </a:endParaRPr>
          </a:p>
        </p:txBody>
      </p:sp>
      <p:sp>
        <p:nvSpPr>
          <p:cNvPr id="73" name="AutoShape 100"/>
          <p:cNvSpPr>
            <a:spLocks noChangeArrowheads="1"/>
          </p:cNvSpPr>
          <p:nvPr/>
        </p:nvSpPr>
        <p:spPr bwMode="auto">
          <a:xfrm>
            <a:off x="1763688" y="4725145"/>
            <a:ext cx="2592288" cy="1008112"/>
          </a:xfrm>
          <a:prstGeom prst="roundRect">
            <a:avLst>
              <a:gd name="adj" fmla="val 15778"/>
            </a:avLst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Ctr="1"/>
          <a:lstStyle/>
          <a:p>
            <a:pPr algn="ctr"/>
            <a:endParaRPr lang="fr-FR" sz="1600">
              <a:solidFill>
                <a:srgbClr val="808080"/>
              </a:solidFill>
              <a:latin typeface="SE Optimist" pitchFamily="2" charset="0"/>
            </a:endParaRPr>
          </a:p>
        </p:txBody>
      </p:sp>
      <p:sp>
        <p:nvSpPr>
          <p:cNvPr id="74" name="Text Box 101"/>
          <p:cNvSpPr txBox="1">
            <a:spLocks noChangeArrowheads="1"/>
          </p:cNvSpPr>
          <p:nvPr/>
        </p:nvSpPr>
        <p:spPr bwMode="auto">
          <a:xfrm>
            <a:off x="1763688" y="4725144"/>
            <a:ext cx="2808312" cy="10525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AU" sz="1400" b="1" dirty="0" smtClean="0">
                <a:solidFill>
                  <a:srgbClr val="009530"/>
                </a:solidFill>
              </a:rPr>
              <a:t>2 HART X80 </a:t>
            </a:r>
          </a:p>
          <a:p>
            <a:pPr algn="ctr">
              <a:spcBef>
                <a:spcPct val="40000"/>
              </a:spcBef>
            </a:pPr>
            <a:r>
              <a:rPr lang="en-AU" sz="1400" b="1" dirty="0" err="1" smtClean="0">
                <a:solidFill>
                  <a:srgbClr val="009530"/>
                </a:solidFill>
              </a:rPr>
              <a:t>Profibus</a:t>
            </a:r>
            <a:r>
              <a:rPr lang="en-AU" sz="1400" b="1" dirty="0" smtClean="0">
                <a:solidFill>
                  <a:srgbClr val="009530"/>
                </a:solidFill>
              </a:rPr>
              <a:t> PRM V1.2</a:t>
            </a:r>
          </a:p>
          <a:p>
            <a:pPr algn="ctr">
              <a:spcBef>
                <a:spcPct val="40000"/>
              </a:spcBef>
            </a:pPr>
            <a:r>
              <a:rPr lang="ru-RU" sz="1200" b="1" dirty="0" smtClean="0">
                <a:solidFill>
                  <a:srgbClr val="009530"/>
                </a:solidFill>
              </a:rPr>
              <a:t>Исполнение для расширенного диапазона температур</a:t>
            </a:r>
            <a:endParaRPr lang="en-AU" sz="1200" b="1" dirty="0">
              <a:solidFill>
                <a:srgbClr val="009530"/>
              </a:solidFill>
            </a:endParaRPr>
          </a:p>
        </p:txBody>
      </p:sp>
      <p:grpSp>
        <p:nvGrpSpPr>
          <p:cNvPr id="2" name="Groupe 86"/>
          <p:cNvGrpSpPr/>
          <p:nvPr/>
        </p:nvGrpSpPr>
        <p:grpSpPr>
          <a:xfrm>
            <a:off x="6660232" y="3741585"/>
            <a:ext cx="1944216" cy="1991671"/>
            <a:chOff x="3923928" y="4190659"/>
            <a:chExt cx="1944216" cy="1991671"/>
          </a:xfrm>
        </p:grpSpPr>
        <p:sp>
          <p:nvSpPr>
            <p:cNvPr id="76" name="AutoShape 100"/>
            <p:cNvSpPr>
              <a:spLocks noChangeArrowheads="1"/>
            </p:cNvSpPr>
            <p:nvPr/>
          </p:nvSpPr>
          <p:spPr bwMode="auto">
            <a:xfrm>
              <a:off x="3978696" y="4190659"/>
              <a:ext cx="1889448" cy="1991671"/>
            </a:xfrm>
            <a:prstGeom prst="roundRect">
              <a:avLst>
                <a:gd name="adj" fmla="val 15778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Ctr="1"/>
            <a:lstStyle/>
            <a:p>
              <a:pPr algn="ctr"/>
              <a:endParaRPr lang="fr-FR" sz="1600" dirty="0">
                <a:solidFill>
                  <a:srgbClr val="808080"/>
                </a:solidFill>
                <a:latin typeface="SE Optimist" pitchFamily="2" charset="0"/>
              </a:endParaRPr>
            </a:p>
          </p:txBody>
        </p:sp>
        <p:sp>
          <p:nvSpPr>
            <p:cNvPr id="77" name="Text Box 101"/>
            <p:cNvSpPr txBox="1">
              <a:spLocks noChangeArrowheads="1"/>
            </p:cNvSpPr>
            <p:nvPr/>
          </p:nvSpPr>
          <p:spPr bwMode="auto">
            <a:xfrm>
              <a:off x="3923928" y="4238114"/>
              <a:ext cx="1872208" cy="19389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AU" sz="1400" b="1" dirty="0" smtClean="0">
                  <a:solidFill>
                    <a:srgbClr val="FF0000"/>
                  </a:solidFill>
                </a:rPr>
                <a:t>M580 HSBY</a:t>
              </a: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ru-RU" sz="1200" dirty="0" smtClean="0">
                  <a:solidFill>
                    <a:srgbClr val="009530"/>
                  </a:solidFill>
                </a:rPr>
                <a:t>Резервирование</a:t>
              </a: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ru-RU" sz="1200" dirty="0" smtClean="0">
                  <a:solidFill>
                    <a:srgbClr val="009530"/>
                  </a:solidFill>
                </a:rPr>
                <a:t> ПЛК</a:t>
              </a:r>
              <a:r>
                <a:rPr lang="en-AU" sz="1200" dirty="0" smtClean="0">
                  <a:solidFill>
                    <a:srgbClr val="009530"/>
                  </a:solidFill>
                </a:rPr>
                <a:t>&amp; </a:t>
              </a:r>
              <a:r>
                <a:rPr lang="ru-RU" sz="1200" dirty="0" smtClean="0">
                  <a:solidFill>
                    <a:srgbClr val="009530"/>
                  </a:solidFill>
                </a:rPr>
                <a:t>БП</a:t>
              </a:r>
              <a:endParaRPr lang="en-AU" sz="1200" dirty="0" smtClean="0">
                <a:solidFill>
                  <a:srgbClr val="009530"/>
                </a:solidFill>
              </a:endParaRP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endParaRPr lang="en-AU" sz="1200" dirty="0" smtClean="0">
                <a:solidFill>
                  <a:srgbClr val="009530"/>
                </a:solidFill>
              </a:endParaRP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AU" sz="1400" b="1" dirty="0" smtClean="0">
                  <a:solidFill>
                    <a:srgbClr val="FF0000"/>
                  </a:solidFill>
                </a:rPr>
                <a:t>M580 High </a:t>
              </a:r>
              <a:r>
                <a:rPr lang="en-AU" sz="1400" b="1" dirty="0" err="1" smtClean="0">
                  <a:solidFill>
                    <a:srgbClr val="FF0000"/>
                  </a:solidFill>
                </a:rPr>
                <a:t>Perf</a:t>
              </a:r>
              <a:endParaRPr lang="en-AU" sz="1400" b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AU" sz="1200" dirty="0" smtClean="0">
                  <a:solidFill>
                    <a:srgbClr val="009530"/>
                  </a:solidFill>
                </a:rPr>
                <a:t>Memory &amp; Execution</a:t>
              </a: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AU" sz="1200" dirty="0" smtClean="0">
                  <a:solidFill>
                    <a:srgbClr val="009530"/>
                  </a:solidFill>
                </a:rPr>
                <a:t>QEIO </a:t>
              </a:r>
              <a:r>
                <a:rPr lang="ru-RU" sz="1200" dirty="0" smtClean="0">
                  <a:solidFill>
                    <a:srgbClr val="009530"/>
                  </a:solidFill>
                </a:rPr>
                <a:t>на</a:t>
              </a:r>
              <a:r>
                <a:rPr lang="en-AU" sz="1200" dirty="0" smtClean="0">
                  <a:solidFill>
                    <a:srgbClr val="009530"/>
                  </a:solidFill>
                </a:rPr>
                <a:t> M580</a:t>
              </a: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endParaRPr lang="en-AU" sz="1200" dirty="0" smtClean="0">
                <a:solidFill>
                  <a:srgbClr val="009530"/>
                </a:solidFill>
              </a:endParaRP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AU" sz="1400" b="1" dirty="0" err="1" smtClean="0">
                  <a:solidFill>
                    <a:srgbClr val="009530"/>
                  </a:solidFill>
                </a:rPr>
                <a:t>Profibus</a:t>
              </a:r>
              <a:r>
                <a:rPr lang="en-AU" sz="1400" b="1" dirty="0" smtClean="0">
                  <a:solidFill>
                    <a:srgbClr val="009530"/>
                  </a:solidFill>
                </a:rPr>
                <a:t> X80</a:t>
              </a: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AU" sz="1400" b="1" dirty="0" err="1" smtClean="0">
                  <a:solidFill>
                    <a:srgbClr val="009530"/>
                  </a:solidFill>
                </a:rPr>
                <a:t>eDRS</a:t>
              </a:r>
              <a:r>
                <a:rPr lang="en-AU" sz="1400" b="1" dirty="0" smtClean="0">
                  <a:solidFill>
                    <a:srgbClr val="009530"/>
                  </a:solidFill>
                </a:rPr>
                <a:t> X80</a:t>
              </a: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AU" sz="1200" dirty="0" smtClean="0">
                  <a:solidFill>
                    <a:srgbClr val="009530"/>
                  </a:solidFill>
                </a:rPr>
                <a:t>LL984</a:t>
              </a: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AU" sz="1200" dirty="0" smtClean="0">
                  <a:solidFill>
                    <a:srgbClr val="009530"/>
                  </a:solidFill>
                </a:rPr>
                <a:t>BMENOC</a:t>
              </a:r>
              <a:endParaRPr lang="en-AU" sz="1400" dirty="0" smtClean="0">
                <a:solidFill>
                  <a:srgbClr val="009530"/>
                </a:solidFill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611560" y="3861048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Рождение </a:t>
            </a:r>
          </a:p>
          <a:p>
            <a:pPr algn="ctr">
              <a:spcBef>
                <a:spcPts val="0"/>
              </a:spcBef>
            </a:pPr>
            <a:r>
              <a:rPr lang="en-AU" b="1" dirty="0" err="1" smtClean="0">
                <a:solidFill>
                  <a:srgbClr val="FF0000"/>
                </a:solidFill>
              </a:rPr>
              <a:t>ePAC</a:t>
            </a:r>
            <a:endParaRPr lang="en-AU" b="1" dirty="0" smtClean="0">
              <a:solidFill>
                <a:srgbClr val="FF0000"/>
              </a:solidFill>
            </a:endParaRPr>
          </a:p>
        </p:txBody>
      </p:sp>
      <p:sp>
        <p:nvSpPr>
          <p:cNvPr id="69" name="Text Box 101"/>
          <p:cNvSpPr txBox="1">
            <a:spLocks noChangeArrowheads="1"/>
          </p:cNvSpPr>
          <p:nvPr/>
        </p:nvSpPr>
        <p:spPr bwMode="auto">
          <a:xfrm>
            <a:off x="9612560" y="3501008"/>
            <a:ext cx="13684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0" algn="ctr">
              <a:lnSpc>
                <a:spcPts val="1200"/>
              </a:lnSpc>
              <a:spcAft>
                <a:spcPts val="0"/>
              </a:spcAft>
            </a:pPr>
            <a:endParaRPr lang="en-AU" sz="800" dirty="0" smtClean="0">
              <a:solidFill>
                <a:srgbClr val="009530"/>
              </a:solidFill>
            </a:endParaRPr>
          </a:p>
          <a:p>
            <a:pPr lvl="0" algn="ctr">
              <a:lnSpc>
                <a:spcPts val="1200"/>
              </a:lnSpc>
              <a:spcAft>
                <a:spcPts val="0"/>
              </a:spcAft>
            </a:pPr>
            <a:endParaRPr lang="en-AU" sz="1000" dirty="0" smtClean="0">
              <a:solidFill>
                <a:srgbClr val="009530"/>
              </a:solidFill>
            </a:endParaRPr>
          </a:p>
        </p:txBody>
      </p:sp>
      <p:sp>
        <p:nvSpPr>
          <p:cNvPr id="85" name="Étoile à 5 branches 84"/>
          <p:cNvSpPr/>
          <p:nvPr/>
        </p:nvSpPr>
        <p:spPr bwMode="auto">
          <a:xfrm>
            <a:off x="683568" y="4437112"/>
            <a:ext cx="504056" cy="432048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44" name="Line 29"/>
          <p:cNvSpPr>
            <a:spLocks noChangeShapeType="1"/>
          </p:cNvSpPr>
          <p:nvPr/>
        </p:nvSpPr>
        <p:spPr bwMode="auto">
          <a:xfrm>
            <a:off x="2843808" y="6051600"/>
            <a:ext cx="0" cy="1857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5" name="Line 29"/>
          <p:cNvSpPr>
            <a:spLocks noChangeShapeType="1"/>
          </p:cNvSpPr>
          <p:nvPr/>
        </p:nvSpPr>
        <p:spPr bwMode="auto">
          <a:xfrm>
            <a:off x="6012160" y="6051600"/>
            <a:ext cx="0" cy="1857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868144" y="2843644"/>
            <a:ext cx="2039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AU" b="1" dirty="0" smtClean="0">
                <a:solidFill>
                  <a:srgbClr val="FF0000"/>
                </a:solidFill>
              </a:rPr>
              <a:t>M580 High-End</a:t>
            </a:r>
          </a:p>
        </p:txBody>
      </p:sp>
      <p:grpSp>
        <p:nvGrpSpPr>
          <p:cNvPr id="3" name="Groupe 85"/>
          <p:cNvGrpSpPr/>
          <p:nvPr/>
        </p:nvGrpSpPr>
        <p:grpSpPr>
          <a:xfrm>
            <a:off x="4499992" y="3861048"/>
            <a:ext cx="2016224" cy="2003567"/>
            <a:chOff x="2628057" y="4148683"/>
            <a:chExt cx="1800200" cy="2003567"/>
          </a:xfrm>
        </p:grpSpPr>
        <p:sp>
          <p:nvSpPr>
            <p:cNvPr id="50" name="AutoShape 87"/>
            <p:cNvSpPr>
              <a:spLocks noChangeArrowheads="1"/>
            </p:cNvSpPr>
            <p:nvPr/>
          </p:nvSpPr>
          <p:spPr bwMode="auto">
            <a:xfrm>
              <a:off x="3203848" y="4148683"/>
              <a:ext cx="287338" cy="238125"/>
            </a:xfrm>
            <a:prstGeom prst="roundRect">
              <a:avLst>
                <a:gd name="adj" fmla="val 35185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AU" b="1">
                <a:solidFill>
                  <a:srgbClr val="FFFFFF"/>
                </a:solidFill>
                <a:latin typeface="SE Optimist" pitchFamily="2" charset="0"/>
              </a:endParaRPr>
            </a:p>
          </p:txBody>
        </p:sp>
        <p:sp>
          <p:nvSpPr>
            <p:cNvPr id="51" name="AutoShape 100"/>
            <p:cNvSpPr>
              <a:spLocks noChangeArrowheads="1"/>
            </p:cNvSpPr>
            <p:nvPr/>
          </p:nvSpPr>
          <p:spPr bwMode="auto">
            <a:xfrm>
              <a:off x="2628057" y="4508723"/>
              <a:ext cx="1800200" cy="1584176"/>
            </a:xfrm>
            <a:prstGeom prst="roundRect">
              <a:avLst>
                <a:gd name="adj" fmla="val 15778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Ctr="1"/>
            <a:lstStyle/>
            <a:p>
              <a:pPr algn="ctr"/>
              <a:endParaRPr lang="fr-FR" sz="1600">
                <a:solidFill>
                  <a:srgbClr val="808080"/>
                </a:solidFill>
                <a:latin typeface="SE Optimist" pitchFamily="2" charset="0"/>
              </a:endParaRPr>
            </a:p>
          </p:txBody>
        </p:sp>
        <p:sp>
          <p:nvSpPr>
            <p:cNvPr id="53" name="Text Box 101"/>
            <p:cNvSpPr txBox="1">
              <a:spLocks noChangeArrowheads="1"/>
            </p:cNvSpPr>
            <p:nvPr/>
          </p:nvSpPr>
          <p:spPr bwMode="auto">
            <a:xfrm>
              <a:off x="2628057" y="4508723"/>
              <a:ext cx="1800200" cy="16435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lang="en-AU" sz="1200" b="1" dirty="0" err="1" smtClean="0">
                  <a:solidFill>
                    <a:srgbClr val="009530"/>
                  </a:solidFill>
                </a:rPr>
                <a:t>CANopen</a:t>
              </a:r>
              <a:r>
                <a:rPr lang="en-AU" sz="1200" b="1" dirty="0" smtClean="0">
                  <a:solidFill>
                    <a:srgbClr val="009530"/>
                  </a:solidFill>
                </a:rPr>
                <a:t> X80</a:t>
              </a:r>
            </a:p>
            <a:p>
              <a:pPr algn="ctr">
                <a:spcBef>
                  <a:spcPct val="40000"/>
                </a:spcBef>
              </a:pPr>
              <a:r>
                <a:rPr lang="ru-RU" sz="1200" b="1" dirty="0" smtClean="0">
                  <a:solidFill>
                    <a:srgbClr val="009530"/>
                  </a:solidFill>
                </a:rPr>
                <a:t>Системные функции</a:t>
              </a:r>
              <a:endParaRPr lang="en-AU" sz="1200" b="1" dirty="0" smtClean="0">
                <a:solidFill>
                  <a:srgbClr val="009530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en-AU" sz="1200" dirty="0" smtClean="0">
                  <a:solidFill>
                    <a:srgbClr val="009530"/>
                  </a:solidFill>
                </a:rPr>
                <a:t>CCOTF</a:t>
              </a:r>
            </a:p>
            <a:p>
              <a:pPr algn="ctr">
                <a:spcBef>
                  <a:spcPts val="0"/>
                </a:spcBef>
              </a:pPr>
              <a:r>
                <a:rPr lang="en-AU" sz="1200" dirty="0" smtClean="0">
                  <a:solidFill>
                    <a:srgbClr val="009530"/>
                  </a:solidFill>
                </a:rPr>
                <a:t>Time stamping </a:t>
              </a:r>
              <a:r>
                <a:rPr lang="ru-RU" sz="1200" dirty="0" smtClean="0">
                  <a:solidFill>
                    <a:srgbClr val="009530"/>
                  </a:solidFill>
                </a:rPr>
                <a:t>локальных переменных;</a:t>
              </a:r>
              <a:endParaRPr lang="en-AU" sz="1200" dirty="0" smtClean="0">
                <a:solidFill>
                  <a:srgbClr val="009530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ru-RU" sz="1200" dirty="0" smtClean="0">
                  <a:solidFill>
                    <a:srgbClr val="009530"/>
                  </a:solidFill>
                </a:rPr>
                <a:t>Кибербезопасность;</a:t>
              </a:r>
              <a:endParaRPr lang="en-AU" sz="1200" dirty="0" smtClean="0">
                <a:solidFill>
                  <a:srgbClr val="009530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ru-RU" sz="1200" dirty="0" smtClean="0">
                  <a:solidFill>
                    <a:srgbClr val="009530"/>
                  </a:solidFill>
                </a:rPr>
                <a:t>Упрощенная диагностика</a:t>
              </a:r>
              <a:endParaRPr lang="en-AU" sz="1200" dirty="0" smtClean="0">
                <a:solidFill>
                  <a:srgbClr val="009530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en-AU" sz="1200" dirty="0" smtClean="0">
                  <a:solidFill>
                    <a:srgbClr val="009530"/>
                  </a:solidFill>
                </a:rPr>
                <a:t>Global Data </a:t>
              </a:r>
              <a:r>
                <a:rPr lang="en-AU" sz="1200" dirty="0" err="1" smtClean="0">
                  <a:solidFill>
                    <a:srgbClr val="009530"/>
                  </a:solidFill>
                </a:rPr>
                <a:t>Lite</a:t>
              </a:r>
              <a:endParaRPr lang="en-AU" sz="1200" dirty="0">
                <a:solidFill>
                  <a:srgbClr val="009530"/>
                </a:solidFill>
              </a:endParaRPr>
            </a:p>
          </p:txBody>
        </p:sp>
      </p:grpSp>
      <p:sp>
        <p:nvSpPr>
          <p:cNvPr id="54" name="AutoShape 87"/>
          <p:cNvSpPr>
            <a:spLocks noChangeArrowheads="1"/>
          </p:cNvSpPr>
          <p:nvPr/>
        </p:nvSpPr>
        <p:spPr bwMode="auto">
          <a:xfrm>
            <a:off x="2267744" y="4437112"/>
            <a:ext cx="287338" cy="238125"/>
          </a:xfrm>
          <a:prstGeom prst="roundRect">
            <a:avLst>
              <a:gd name="adj" fmla="val 35185"/>
            </a:avLst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 b="1">
              <a:solidFill>
                <a:srgbClr val="FFFFFF"/>
              </a:solidFill>
              <a:latin typeface="SE Optimist" pitchFamily="2" charset="0"/>
            </a:endParaRPr>
          </a:p>
        </p:txBody>
      </p:sp>
      <p:sp>
        <p:nvSpPr>
          <p:cNvPr id="55" name="AutoShape 100"/>
          <p:cNvSpPr>
            <a:spLocks noChangeArrowheads="1"/>
          </p:cNvSpPr>
          <p:nvPr/>
        </p:nvSpPr>
        <p:spPr bwMode="auto">
          <a:xfrm>
            <a:off x="2555776" y="2996952"/>
            <a:ext cx="2232248" cy="1224136"/>
          </a:xfrm>
          <a:prstGeom prst="roundRect">
            <a:avLst>
              <a:gd name="adj" fmla="val 15778"/>
            </a:avLst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Ctr="1"/>
          <a:lstStyle/>
          <a:p>
            <a:pPr algn="ctr"/>
            <a:endParaRPr lang="fr-FR" sz="1600">
              <a:solidFill>
                <a:srgbClr val="808080"/>
              </a:solidFill>
              <a:latin typeface="SE Optimist" pitchFamily="2" charset="0"/>
            </a:endParaRPr>
          </a:p>
        </p:txBody>
      </p:sp>
      <p:sp>
        <p:nvSpPr>
          <p:cNvPr id="56" name="Text Box 101"/>
          <p:cNvSpPr txBox="1">
            <a:spLocks noChangeArrowheads="1"/>
          </p:cNvSpPr>
          <p:nvPr/>
        </p:nvSpPr>
        <p:spPr bwMode="auto">
          <a:xfrm>
            <a:off x="2483768" y="2996952"/>
            <a:ext cx="2376264" cy="11264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AU" sz="1400" b="1" dirty="0" smtClean="0">
                <a:solidFill>
                  <a:srgbClr val="009530"/>
                </a:solidFill>
              </a:rPr>
              <a:t>BMENOC generic</a:t>
            </a:r>
          </a:p>
          <a:p>
            <a:pPr algn="ctr">
              <a:spcBef>
                <a:spcPct val="40000"/>
              </a:spcBef>
            </a:pPr>
            <a:r>
              <a:rPr lang="en-AU" sz="1400" b="1" dirty="0" smtClean="0">
                <a:solidFill>
                  <a:srgbClr val="009530"/>
                </a:solidFill>
              </a:rPr>
              <a:t>BMENOC </a:t>
            </a:r>
            <a:r>
              <a:rPr lang="en-AU" sz="1400" b="1" dirty="0" err="1" smtClean="0">
                <a:solidFill>
                  <a:srgbClr val="009530"/>
                </a:solidFill>
              </a:rPr>
              <a:t>FactoryCast</a:t>
            </a:r>
            <a:endParaRPr lang="en-AU" sz="1400" b="1" dirty="0" smtClean="0">
              <a:solidFill>
                <a:srgbClr val="009530"/>
              </a:solidFill>
            </a:endParaRPr>
          </a:p>
          <a:p>
            <a:pPr algn="ctr">
              <a:spcBef>
                <a:spcPct val="40000"/>
              </a:spcBef>
            </a:pPr>
            <a:r>
              <a:rPr lang="ru-RU" sz="1400" b="1" dirty="0" smtClean="0">
                <a:solidFill>
                  <a:srgbClr val="009530"/>
                </a:solidFill>
              </a:rPr>
              <a:t>Весодозирование</a:t>
            </a:r>
            <a:r>
              <a:rPr lang="en-AU" sz="1400" b="1" dirty="0" smtClean="0">
                <a:solidFill>
                  <a:srgbClr val="009530"/>
                </a:solidFill>
              </a:rPr>
              <a:t> X80 &amp; Premium</a:t>
            </a:r>
            <a:endParaRPr lang="en-AU" sz="1400" b="1" dirty="0">
              <a:solidFill>
                <a:srgbClr val="009530"/>
              </a:solidFill>
            </a:endParaRPr>
          </a:p>
        </p:txBody>
      </p:sp>
      <p:sp>
        <p:nvSpPr>
          <p:cNvPr id="57" name="Étoile à 5 branches 56"/>
          <p:cNvSpPr/>
          <p:nvPr/>
        </p:nvSpPr>
        <p:spPr bwMode="auto">
          <a:xfrm>
            <a:off x="6876256" y="3284984"/>
            <a:ext cx="504056" cy="432048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8" name="AutoShape 87"/>
          <p:cNvSpPr>
            <a:spLocks noChangeArrowheads="1"/>
          </p:cNvSpPr>
          <p:nvPr/>
        </p:nvSpPr>
        <p:spPr bwMode="auto">
          <a:xfrm>
            <a:off x="251520" y="2142149"/>
            <a:ext cx="360040" cy="216024"/>
          </a:xfrm>
          <a:prstGeom prst="roundRect">
            <a:avLst>
              <a:gd name="adj" fmla="val 35185"/>
            </a:avLst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 b="1">
              <a:solidFill>
                <a:srgbClr val="FFFFFF"/>
              </a:solidFill>
              <a:latin typeface="SE Optimist" pitchFamily="2" charset="0"/>
            </a:endParaRPr>
          </a:p>
        </p:txBody>
      </p:sp>
      <p:sp>
        <p:nvSpPr>
          <p:cNvPr id="59" name="Étoile à 5 branches 58"/>
          <p:cNvSpPr/>
          <p:nvPr/>
        </p:nvSpPr>
        <p:spPr bwMode="auto">
          <a:xfrm>
            <a:off x="179512" y="1638092"/>
            <a:ext cx="504056" cy="432048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827584" y="1700808"/>
            <a:ext cx="262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Стратегический запуск</a:t>
            </a:r>
            <a:endParaRPr lang="en-US" dirty="0"/>
          </a:p>
        </p:txBody>
      </p:sp>
      <p:sp>
        <p:nvSpPr>
          <p:cNvPr id="65" name="ZoneTexte 64"/>
          <p:cNvSpPr txBox="1"/>
          <p:nvPr/>
        </p:nvSpPr>
        <p:spPr>
          <a:xfrm>
            <a:off x="826890" y="2070140"/>
            <a:ext cx="276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Дополнительный запуск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7092280" y="2132856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AU" b="1" dirty="0" smtClean="0">
                <a:solidFill>
                  <a:srgbClr val="FF0000"/>
                </a:solidFill>
              </a:rPr>
              <a:t>M580 Safety &amp;</a:t>
            </a:r>
          </a:p>
          <a:p>
            <a:pPr algn="ctr">
              <a:spcBef>
                <a:spcPts val="0"/>
              </a:spcBef>
            </a:pPr>
            <a:r>
              <a:rPr lang="en-AU" b="1" dirty="0" smtClean="0">
                <a:solidFill>
                  <a:srgbClr val="FF0000"/>
                </a:solidFill>
              </a:rPr>
              <a:t> High Availability</a:t>
            </a:r>
          </a:p>
        </p:txBody>
      </p:sp>
      <p:grpSp>
        <p:nvGrpSpPr>
          <p:cNvPr id="4" name="Groupe 86"/>
          <p:cNvGrpSpPr/>
          <p:nvPr/>
        </p:nvGrpSpPr>
        <p:grpSpPr>
          <a:xfrm>
            <a:off x="251521" y="4989924"/>
            <a:ext cx="1512167" cy="897221"/>
            <a:chOff x="3851922" y="4190656"/>
            <a:chExt cx="1606091" cy="1201213"/>
          </a:xfrm>
        </p:grpSpPr>
        <p:sp>
          <p:nvSpPr>
            <p:cNvPr id="75" name="AutoShape 100"/>
            <p:cNvSpPr>
              <a:spLocks noChangeArrowheads="1"/>
            </p:cNvSpPr>
            <p:nvPr/>
          </p:nvSpPr>
          <p:spPr bwMode="auto">
            <a:xfrm>
              <a:off x="3906688" y="4190656"/>
              <a:ext cx="1466793" cy="1187993"/>
            </a:xfrm>
            <a:prstGeom prst="roundRect">
              <a:avLst>
                <a:gd name="adj" fmla="val 15778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Ctr="1"/>
            <a:lstStyle/>
            <a:p>
              <a:pPr algn="ctr"/>
              <a:endParaRPr lang="fr-FR" sz="1600" dirty="0">
                <a:solidFill>
                  <a:srgbClr val="808080"/>
                </a:solidFill>
                <a:latin typeface="SE Optimist" pitchFamily="2" charset="0"/>
              </a:endParaRPr>
            </a:p>
          </p:txBody>
        </p:sp>
        <p:sp>
          <p:nvSpPr>
            <p:cNvPr id="78" name="Text Box 101"/>
            <p:cNvSpPr txBox="1">
              <a:spLocks noChangeArrowheads="1"/>
            </p:cNvSpPr>
            <p:nvPr/>
          </p:nvSpPr>
          <p:spPr bwMode="auto">
            <a:xfrm>
              <a:off x="3851922" y="4238113"/>
              <a:ext cx="1606091" cy="1153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AU" sz="1400" b="1" dirty="0" smtClean="0">
                  <a:solidFill>
                    <a:srgbClr val="FF0000"/>
                  </a:solidFill>
                </a:rPr>
                <a:t>M580 </a:t>
              </a:r>
              <a:r>
                <a:rPr lang="en-AU" sz="1400" b="1" dirty="0" err="1" smtClean="0">
                  <a:solidFill>
                    <a:srgbClr val="FF0000"/>
                  </a:solidFill>
                </a:rPr>
                <a:t>Stdalone</a:t>
              </a:r>
              <a:endParaRPr lang="en-AU" sz="1400" b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endParaRPr lang="en-AU" sz="1200" dirty="0" smtClean="0">
                <a:solidFill>
                  <a:srgbClr val="009530"/>
                </a:solidFill>
              </a:endParaRP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AU" sz="1200" dirty="0" smtClean="0">
                  <a:solidFill>
                    <a:srgbClr val="009530"/>
                  </a:solidFill>
                </a:rPr>
                <a:t>7 </a:t>
              </a:r>
              <a:r>
                <a:rPr lang="ru-RU" sz="1200" dirty="0" smtClean="0">
                  <a:solidFill>
                    <a:srgbClr val="009530"/>
                  </a:solidFill>
                </a:rPr>
                <a:t>новых</a:t>
              </a:r>
              <a:r>
                <a:rPr lang="en-AU" sz="1200" dirty="0" smtClean="0">
                  <a:solidFill>
                    <a:srgbClr val="009530"/>
                  </a:solidFill>
                </a:rPr>
                <a:t> </a:t>
              </a:r>
              <a:r>
                <a:rPr lang="ru-RU" sz="1200" dirty="0" smtClean="0">
                  <a:solidFill>
                    <a:srgbClr val="009530"/>
                  </a:solidFill>
                </a:rPr>
                <a:t>ЦПУ</a:t>
              </a:r>
              <a:endParaRPr lang="en-AU" sz="1200" dirty="0" smtClean="0">
                <a:solidFill>
                  <a:srgbClr val="009530"/>
                </a:solidFill>
              </a:endParaRP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AU" sz="1200" dirty="0" smtClean="0">
                  <a:solidFill>
                    <a:srgbClr val="009530"/>
                  </a:solidFill>
                </a:rPr>
                <a:t>4 </a:t>
              </a:r>
              <a:r>
                <a:rPr lang="ru-RU" sz="1200" dirty="0" smtClean="0">
                  <a:solidFill>
                    <a:srgbClr val="009530"/>
                  </a:solidFill>
                </a:rPr>
                <a:t>новых</a:t>
              </a:r>
              <a:r>
                <a:rPr lang="en-AU" sz="1200" dirty="0" smtClean="0">
                  <a:solidFill>
                    <a:srgbClr val="009530"/>
                  </a:solidFill>
                </a:rPr>
                <a:t> Eth </a:t>
              </a:r>
              <a:r>
                <a:rPr lang="ru-RU" sz="1200" dirty="0" smtClean="0">
                  <a:solidFill>
                    <a:srgbClr val="009530"/>
                  </a:solidFill>
                </a:rPr>
                <a:t>шасси</a:t>
              </a:r>
              <a:endParaRPr lang="en-AU" sz="1200" dirty="0" smtClean="0">
                <a:solidFill>
                  <a:srgbClr val="009530"/>
                </a:solidFill>
              </a:endParaRP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AU" sz="1200" dirty="0" smtClean="0">
                  <a:solidFill>
                    <a:srgbClr val="009530"/>
                  </a:solidFill>
                </a:rPr>
                <a:t>1 </a:t>
              </a:r>
              <a:r>
                <a:rPr lang="ru-RU" sz="1200" dirty="0" smtClean="0">
                  <a:solidFill>
                    <a:srgbClr val="009530"/>
                  </a:solidFill>
                </a:rPr>
                <a:t>новый</a:t>
              </a:r>
              <a:r>
                <a:rPr lang="en-AU" sz="1200" dirty="0" smtClean="0">
                  <a:solidFill>
                    <a:srgbClr val="009530"/>
                  </a:solidFill>
                </a:rPr>
                <a:t> Eth CRA</a:t>
              </a:r>
            </a:p>
          </p:txBody>
        </p:sp>
      </p:grpSp>
      <p:sp>
        <p:nvSpPr>
          <p:cNvPr id="52" name="AutoShape 100"/>
          <p:cNvSpPr>
            <a:spLocks noChangeArrowheads="1"/>
          </p:cNvSpPr>
          <p:nvPr/>
        </p:nvSpPr>
        <p:spPr bwMode="auto">
          <a:xfrm>
            <a:off x="6804248" y="1196752"/>
            <a:ext cx="2304256" cy="864096"/>
          </a:xfrm>
          <a:prstGeom prst="roundRect">
            <a:avLst>
              <a:gd name="adj" fmla="val 15778"/>
            </a:avLst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Ctr="1"/>
          <a:lstStyle/>
          <a:p>
            <a:pPr algn="ctr"/>
            <a:endParaRPr lang="fr-FR" sz="1600" dirty="0">
              <a:solidFill>
                <a:srgbClr val="808080"/>
              </a:solidFill>
              <a:latin typeface="SE Optimist" pitchFamily="2" charset="0"/>
            </a:endParaRPr>
          </a:p>
        </p:txBody>
      </p:sp>
      <p:sp>
        <p:nvSpPr>
          <p:cNvPr id="62" name="Text Box 101"/>
          <p:cNvSpPr txBox="1">
            <a:spLocks noChangeArrowheads="1"/>
          </p:cNvSpPr>
          <p:nvPr/>
        </p:nvSpPr>
        <p:spPr bwMode="auto">
          <a:xfrm>
            <a:off x="6732240" y="1248957"/>
            <a:ext cx="2376264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AU" sz="1400" b="1" dirty="0" smtClean="0">
                <a:solidFill>
                  <a:srgbClr val="FF0000"/>
                </a:solidFill>
              </a:rPr>
              <a:t>M580 SIL1,2,3</a:t>
            </a:r>
          </a:p>
          <a:p>
            <a:pPr lvl="0" algn="ctr">
              <a:spcAft>
                <a:spcPts val="0"/>
              </a:spcAft>
            </a:pPr>
            <a:r>
              <a:rPr lang="en-AU" sz="1100" dirty="0" smtClean="0">
                <a:solidFill>
                  <a:schemeClr val="accent1"/>
                </a:solidFill>
              </a:rPr>
              <a:t>SIL 3 IO </a:t>
            </a:r>
            <a:r>
              <a:rPr lang="en-GB" sz="1100" dirty="0" smtClean="0">
                <a:solidFill>
                  <a:schemeClr val="accent1"/>
                </a:solidFill>
              </a:rPr>
              <a:t>SDI, SDO, SAI, Relays... </a:t>
            </a:r>
          </a:p>
          <a:p>
            <a:pPr lvl="0" algn="ctr">
              <a:spcAft>
                <a:spcPts val="0"/>
              </a:spcAft>
            </a:pPr>
            <a:r>
              <a:rPr lang="en-GB" sz="1200" dirty="0" smtClean="0">
                <a:solidFill>
                  <a:srgbClr val="009530"/>
                </a:solidFill>
              </a:rPr>
              <a:t>Common Safety in HSBY</a:t>
            </a:r>
          </a:p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AU" sz="1400" b="1" dirty="0" smtClean="0">
                <a:solidFill>
                  <a:srgbClr val="FF0000"/>
                </a:solidFill>
              </a:rPr>
              <a:t>Dual Network / Dual Head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00849" y="6207695"/>
            <a:ext cx="59503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rgbClr val="808080"/>
                </a:solidFill>
                <a:latin typeface="SE Optimist" pitchFamily="2" charset="0"/>
              </a:rPr>
              <a:t>2013</a:t>
            </a:r>
            <a:endParaRPr lang="en-AU" sz="2400" b="1" dirty="0">
              <a:solidFill>
                <a:srgbClr val="808080"/>
              </a:solidFill>
              <a:latin typeface="SE Optimist" pitchFamily="2" charset="0"/>
            </a:endParaRPr>
          </a:p>
        </p:txBody>
      </p: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7949721" y="6207695"/>
            <a:ext cx="59503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rgbClr val="808080"/>
                </a:solidFill>
                <a:latin typeface="SE Optimist" pitchFamily="2" charset="0"/>
              </a:rPr>
              <a:t>2016</a:t>
            </a:r>
            <a:endParaRPr lang="en-AU" sz="2400" b="1" dirty="0">
              <a:solidFill>
                <a:srgbClr val="808080"/>
              </a:solidFill>
              <a:latin typeface="SE Optimist" pitchFamily="2" charset="0"/>
            </a:endParaRPr>
          </a:p>
        </p:txBody>
      </p:sp>
      <p:sp>
        <p:nvSpPr>
          <p:cNvPr id="68" name="Accolade ouvrante 67"/>
          <p:cNvSpPr/>
          <p:nvPr/>
        </p:nvSpPr>
        <p:spPr bwMode="auto">
          <a:xfrm rot="4817798">
            <a:off x="3297767" y="1080078"/>
            <a:ext cx="504056" cy="3595060"/>
          </a:xfrm>
          <a:prstGeom prst="leftBrace">
            <a:avLst>
              <a:gd name="adj1" fmla="val 177811"/>
              <a:gd name="adj2" fmla="val 48411"/>
            </a:avLst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>
          <a:xfrm rot="21004018">
            <a:off x="1554835" y="2248393"/>
            <a:ext cx="3895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Выгодное предложение</a:t>
            </a:r>
            <a:endParaRPr lang="en-AU" b="1" dirty="0" smtClean="0">
              <a:solidFill>
                <a:schemeClr val="accent1"/>
              </a:solidFill>
            </a:endParaRPr>
          </a:p>
        </p:txBody>
      </p:sp>
      <p:sp>
        <p:nvSpPr>
          <p:cNvPr id="71" name="Freeform 70"/>
          <p:cNvSpPr>
            <a:spLocks noEditPoints="1"/>
          </p:cNvSpPr>
          <p:nvPr/>
        </p:nvSpPr>
        <p:spPr bwMode="auto">
          <a:xfrm>
            <a:off x="1133476" y="7937"/>
            <a:ext cx="1165225" cy="1598613"/>
          </a:xfrm>
          <a:custGeom>
            <a:avLst/>
            <a:gdLst/>
            <a:ahLst/>
            <a:cxnLst>
              <a:cxn ang="0">
                <a:pos x="202" y="397"/>
              </a:cxn>
              <a:cxn ang="0">
                <a:pos x="271" y="323"/>
              </a:cxn>
              <a:cxn ang="0">
                <a:pos x="285" y="307"/>
              </a:cxn>
              <a:cxn ang="0">
                <a:pos x="276" y="259"/>
              </a:cxn>
              <a:cxn ang="0">
                <a:pos x="221" y="270"/>
              </a:cxn>
              <a:cxn ang="0">
                <a:pos x="193" y="302"/>
              </a:cxn>
              <a:cxn ang="0">
                <a:pos x="193" y="43"/>
              </a:cxn>
              <a:cxn ang="0">
                <a:pos x="155" y="0"/>
              </a:cxn>
              <a:cxn ang="0">
                <a:pos x="150" y="0"/>
              </a:cxn>
              <a:cxn ang="0">
                <a:pos x="113" y="43"/>
              </a:cxn>
              <a:cxn ang="0">
                <a:pos x="113" y="302"/>
              </a:cxn>
              <a:cxn ang="0">
                <a:pos x="87" y="271"/>
              </a:cxn>
              <a:cxn ang="0">
                <a:pos x="32" y="260"/>
              </a:cxn>
              <a:cxn ang="0">
                <a:pos x="23" y="308"/>
              </a:cxn>
              <a:cxn ang="0">
                <a:pos x="37" y="324"/>
              </a:cxn>
              <a:cxn ang="0">
                <a:pos x="103" y="397"/>
              </a:cxn>
              <a:cxn ang="0">
                <a:pos x="123" y="416"/>
              </a:cxn>
              <a:cxn ang="0">
                <a:pos x="153" y="424"/>
              </a:cxn>
              <a:cxn ang="0">
                <a:pos x="183" y="416"/>
              </a:cxn>
              <a:cxn ang="0">
                <a:pos x="202" y="397"/>
              </a:cxn>
              <a:cxn ang="0">
                <a:pos x="153" y="424"/>
              </a:cxn>
              <a:cxn ang="0">
                <a:pos x="152" y="424"/>
              </a:cxn>
              <a:cxn ang="0">
                <a:pos x="153" y="424"/>
              </a:cxn>
              <a:cxn ang="0">
                <a:pos x="153" y="424"/>
              </a:cxn>
            </a:cxnLst>
            <a:rect l="0" t="0" r="r" b="b"/>
            <a:pathLst>
              <a:path w="308" h="424">
                <a:moveTo>
                  <a:pt x="202" y="397"/>
                </a:moveTo>
                <a:cubicBezTo>
                  <a:pt x="271" y="323"/>
                  <a:pt x="271" y="323"/>
                  <a:pt x="271" y="323"/>
                </a:cubicBezTo>
                <a:cubicBezTo>
                  <a:pt x="285" y="307"/>
                  <a:pt x="285" y="307"/>
                  <a:pt x="285" y="307"/>
                </a:cubicBezTo>
                <a:cubicBezTo>
                  <a:pt x="285" y="307"/>
                  <a:pt x="308" y="282"/>
                  <a:pt x="276" y="259"/>
                </a:cubicBezTo>
                <a:cubicBezTo>
                  <a:pt x="254" y="242"/>
                  <a:pt x="240" y="249"/>
                  <a:pt x="221" y="270"/>
                </a:cubicBezTo>
                <a:cubicBezTo>
                  <a:pt x="214" y="278"/>
                  <a:pt x="204" y="290"/>
                  <a:pt x="193" y="302"/>
                </a:cubicBezTo>
                <a:cubicBezTo>
                  <a:pt x="193" y="43"/>
                  <a:pt x="193" y="43"/>
                  <a:pt x="193" y="43"/>
                </a:cubicBezTo>
                <a:cubicBezTo>
                  <a:pt x="193" y="12"/>
                  <a:pt x="178" y="0"/>
                  <a:pt x="155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28" y="0"/>
                  <a:pt x="113" y="12"/>
                  <a:pt x="113" y="43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03" y="290"/>
                  <a:pt x="94" y="279"/>
                  <a:pt x="87" y="271"/>
                </a:cubicBezTo>
                <a:cubicBezTo>
                  <a:pt x="68" y="251"/>
                  <a:pt x="54" y="243"/>
                  <a:pt x="32" y="260"/>
                </a:cubicBezTo>
                <a:cubicBezTo>
                  <a:pt x="0" y="283"/>
                  <a:pt x="23" y="308"/>
                  <a:pt x="23" y="308"/>
                </a:cubicBezTo>
                <a:cubicBezTo>
                  <a:pt x="37" y="324"/>
                  <a:pt x="37" y="324"/>
                  <a:pt x="37" y="324"/>
                </a:cubicBezTo>
                <a:cubicBezTo>
                  <a:pt x="103" y="397"/>
                  <a:pt x="103" y="397"/>
                  <a:pt x="103" y="397"/>
                </a:cubicBezTo>
                <a:cubicBezTo>
                  <a:pt x="110" y="405"/>
                  <a:pt x="116" y="411"/>
                  <a:pt x="123" y="416"/>
                </a:cubicBezTo>
                <a:cubicBezTo>
                  <a:pt x="130" y="422"/>
                  <a:pt x="140" y="424"/>
                  <a:pt x="153" y="424"/>
                </a:cubicBezTo>
                <a:cubicBezTo>
                  <a:pt x="165" y="424"/>
                  <a:pt x="176" y="422"/>
                  <a:pt x="183" y="416"/>
                </a:cubicBezTo>
                <a:cubicBezTo>
                  <a:pt x="190" y="411"/>
                  <a:pt x="195" y="405"/>
                  <a:pt x="202" y="397"/>
                </a:cubicBezTo>
                <a:close/>
                <a:moveTo>
                  <a:pt x="153" y="424"/>
                </a:moveTo>
                <a:cubicBezTo>
                  <a:pt x="152" y="424"/>
                  <a:pt x="152" y="424"/>
                  <a:pt x="152" y="424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53" y="424"/>
                  <a:pt x="153" y="424"/>
                  <a:pt x="153" y="424"/>
                </a:cubicBezTo>
                <a:close/>
              </a:path>
            </a:pathLst>
          </a:custGeom>
          <a:solidFill>
            <a:srgbClr val="87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2" name="Rectangle à coins arrondis 6"/>
          <p:cNvSpPr/>
          <p:nvPr/>
        </p:nvSpPr>
        <p:spPr bwMode="auto">
          <a:xfrm>
            <a:off x="71406" y="285728"/>
            <a:ext cx="248437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9" name="Ellipse 7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rgbClr val="87D2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67544" y="32336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План развития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2" name="Rectangle à coins arrondis 3"/>
          <p:cNvSpPr/>
          <p:nvPr/>
        </p:nvSpPr>
        <p:spPr bwMode="auto">
          <a:xfrm>
            <a:off x="2771800" y="436300"/>
            <a:ext cx="6120680" cy="6884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3" name="Titre 1"/>
          <p:cNvSpPr txBox="1">
            <a:spLocks/>
          </p:cNvSpPr>
          <p:nvPr/>
        </p:nvSpPr>
        <p:spPr>
          <a:xfrm>
            <a:off x="2915816" y="404664"/>
            <a:ext cx="5976664" cy="64807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M580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глобальный план развития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3" grpId="0" animBg="1"/>
      <p:bldP spid="74" grpId="0"/>
      <p:bldP spid="46" grpId="0"/>
      <p:bldP spid="54" grpId="0" animBg="1"/>
      <p:bldP spid="55" grpId="0" animBg="1"/>
      <p:bldP spid="56" grpId="0"/>
      <p:bldP spid="57" grpId="0" animBg="1"/>
      <p:bldP spid="66" grpId="0"/>
      <p:bldP spid="52" grpId="0" animBg="1"/>
      <p:bldP spid="62" grpId="0"/>
      <p:bldP spid="68" grpId="0" animBg="1"/>
      <p:bldP spid="7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Расписание запуска</a:t>
            </a:r>
            <a:endParaRPr lang="en-US" noProof="0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643998" cy="4454524"/>
          </a:xfrm>
        </p:spPr>
        <p:txBody>
          <a:bodyPr/>
          <a:lstStyle/>
          <a:p>
            <a:pPr>
              <a:buNone/>
            </a:pPr>
            <a:endParaRPr lang="en-US" sz="10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sz="1100" noProof="0" dirty="0" smtClean="0">
              <a:solidFill>
                <a:schemeClr val="bg2"/>
              </a:solidFill>
            </a:endParaRPr>
          </a:p>
          <a:p>
            <a:pPr lvl="1"/>
            <a:r>
              <a:rPr lang="ru-RU" sz="1600" b="1" dirty="0" smtClean="0"/>
              <a:t>Начало продаж в России</a:t>
            </a:r>
            <a:r>
              <a:rPr lang="en-US" sz="1600" noProof="0" dirty="0" smtClean="0">
                <a:solidFill>
                  <a:schemeClr val="accent1"/>
                </a:solidFill>
              </a:rPr>
              <a:t> </a:t>
            </a:r>
          </a:p>
          <a:p>
            <a:pPr lvl="2">
              <a:buNone/>
            </a:pPr>
            <a:r>
              <a:rPr lang="ru-RU" sz="1400" dirty="0" smtClean="0"/>
              <a:t>Вторая половина декабря</a:t>
            </a:r>
            <a:endParaRPr lang="en-US" sz="1400" noProof="0" dirty="0" smtClean="0"/>
          </a:p>
          <a:p>
            <a:pPr lvl="1"/>
            <a:r>
              <a:rPr lang="ru-RU" sz="1600" b="1" dirty="0" smtClean="0"/>
              <a:t>Состав запуска</a:t>
            </a:r>
            <a:endParaRPr lang="en-US" sz="1600" b="1" noProof="0" dirty="0" smtClean="0"/>
          </a:p>
          <a:p>
            <a:pPr lvl="2">
              <a:buNone/>
            </a:pPr>
            <a:r>
              <a:rPr lang="ru-RU" sz="1400" noProof="0" dirty="0" smtClean="0"/>
              <a:t>7 ЦПУ</a:t>
            </a:r>
            <a:r>
              <a:rPr lang="en-US" sz="1400" noProof="0" dirty="0" smtClean="0"/>
              <a:t>, HART </a:t>
            </a:r>
            <a:r>
              <a:rPr lang="ru-RU" sz="1400" noProof="0" dirty="0" smtClean="0"/>
              <a:t>и </a:t>
            </a:r>
            <a:r>
              <a:rPr lang="en-US" sz="1400" noProof="0" dirty="0" smtClean="0"/>
              <a:t>SCAME</a:t>
            </a:r>
          </a:p>
          <a:p>
            <a:pPr lvl="1"/>
            <a:r>
              <a:rPr lang="ru-RU" sz="1600" b="1" dirty="0" smtClean="0"/>
              <a:t>Адаптация технической документации</a:t>
            </a:r>
            <a:endParaRPr lang="en-US" sz="1600" b="1" dirty="0" smtClean="0"/>
          </a:p>
          <a:p>
            <a:pPr lvl="2">
              <a:buNone/>
            </a:pPr>
            <a:r>
              <a:rPr lang="en-US" sz="1400" dirty="0" smtClean="0"/>
              <a:t>Q2</a:t>
            </a:r>
            <a:r>
              <a:rPr lang="ru-RU" sz="1400" dirty="0" smtClean="0"/>
              <a:t> 2014</a:t>
            </a:r>
            <a:endParaRPr lang="en-US" sz="1400" noProof="0" dirty="0" smtClean="0"/>
          </a:p>
          <a:p>
            <a:pPr lvl="1"/>
            <a:r>
              <a:rPr lang="ru-RU" sz="1600" b="1" dirty="0" smtClean="0"/>
              <a:t>Курсы в центре обучения ЗАО «Шнейдер Электрик»</a:t>
            </a:r>
            <a:endParaRPr lang="en-US" sz="1600" b="1" dirty="0" smtClean="0"/>
          </a:p>
          <a:p>
            <a:pPr lvl="2">
              <a:buNone/>
            </a:pPr>
            <a:r>
              <a:rPr lang="en-US" sz="1400" dirty="0" smtClean="0"/>
              <a:t>Q1-Q2 2014</a:t>
            </a:r>
            <a:endParaRPr lang="en-US" sz="1400" noProof="0" dirty="0" smtClean="0"/>
          </a:p>
          <a:p>
            <a:pPr lvl="1"/>
            <a:r>
              <a:rPr lang="ru-RU" sz="1600" b="1" dirty="0" smtClean="0"/>
              <a:t>Технические семинары в регионах</a:t>
            </a:r>
            <a:endParaRPr lang="en-US" sz="1600" b="1" dirty="0" smtClean="0"/>
          </a:p>
          <a:p>
            <a:pPr lvl="2">
              <a:buNone/>
            </a:pPr>
            <a:r>
              <a:rPr lang="ru-RU" sz="1400" dirty="0" smtClean="0"/>
              <a:t>В течение всего 2014 (14 семинаров)</a:t>
            </a:r>
          </a:p>
          <a:p>
            <a:pPr lvl="1"/>
            <a:r>
              <a:rPr lang="ru-RU" sz="1600" b="1" dirty="0" smtClean="0"/>
              <a:t>Разрешение </a:t>
            </a:r>
            <a:r>
              <a:rPr lang="ru-RU" sz="1600" b="1" dirty="0" err="1" smtClean="0"/>
              <a:t>Ростехнадзора</a:t>
            </a:r>
            <a:endParaRPr lang="ru-RU" sz="1600" b="1" dirty="0" smtClean="0"/>
          </a:p>
          <a:p>
            <a:pPr lvl="2">
              <a:buNone/>
            </a:pPr>
            <a:r>
              <a:rPr lang="ru-RU" sz="1600" b="1" dirty="0" smtClean="0"/>
              <a:t>	</a:t>
            </a:r>
            <a:r>
              <a:rPr lang="en-US" sz="1400" dirty="0" smtClean="0"/>
              <a:t>Q3-Q4 2014</a:t>
            </a:r>
            <a:endParaRPr lang="ru-RU" sz="1400" dirty="0" smtClean="0"/>
          </a:p>
          <a:p>
            <a:pPr lvl="1"/>
            <a:r>
              <a:rPr lang="en-US" sz="1600" b="1" dirty="0" err="1" smtClean="0"/>
              <a:t>HSBy</a:t>
            </a:r>
            <a:r>
              <a:rPr lang="en-US" sz="1600" b="1" dirty="0" smtClean="0"/>
              <a:t> </a:t>
            </a:r>
            <a:r>
              <a:rPr lang="ru-RU" sz="1600" b="1" dirty="0" smtClean="0"/>
              <a:t>конфигурации</a:t>
            </a:r>
            <a:endParaRPr lang="en-US" sz="1600" b="1" dirty="0" err="1" smtClean="0"/>
          </a:p>
          <a:p>
            <a:pPr lvl="1">
              <a:buNone/>
            </a:pPr>
            <a:r>
              <a:rPr lang="ru-RU" sz="1400" dirty="0" smtClean="0">
                <a:solidFill>
                  <a:schemeClr val="accent1"/>
                </a:solidFill>
              </a:rPr>
              <a:t>		</a:t>
            </a:r>
            <a:r>
              <a:rPr lang="ru-RU" sz="1400" dirty="0" smtClean="0"/>
              <a:t>2015</a:t>
            </a:r>
            <a:endParaRPr lang="en-US" sz="1400" dirty="0" smtClean="0"/>
          </a:p>
          <a:p>
            <a:pPr lvl="1">
              <a:buNone/>
            </a:pPr>
            <a:endParaRPr lang="en-US" noProof="0" dirty="0" smtClean="0">
              <a:solidFill>
                <a:schemeClr val="accent1"/>
              </a:solidFill>
            </a:endParaRPr>
          </a:p>
          <a:p>
            <a:pPr lvl="1"/>
            <a:endParaRPr lang="en-US" noProof="0" dirty="0" smtClean="0"/>
          </a:p>
          <a:p>
            <a:pPr lvl="1"/>
            <a:endParaRPr lang="en-US" noProof="0" dirty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79512" y="285728"/>
            <a:ext cx="8496944" cy="695000"/>
          </a:xfrm>
          <a:prstGeom prst="round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179512" y="1340768"/>
            <a:ext cx="8750206" cy="5160066"/>
          </a:xfrm>
          <a:prstGeom prst="roundRect">
            <a:avLst>
              <a:gd name="adj" fmla="val 7803"/>
            </a:avLst>
          </a:prstGeom>
          <a:noFill/>
          <a:ln w="28575" cap="flat" cmpd="sng" algn="ctr">
            <a:solidFill>
              <a:schemeClr val="bg2"/>
            </a:solidFill>
            <a:prstDash val="solid"/>
            <a:bevel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027" name="Picture 3" descr="D:\Work\Marketing\Products &amp; Tools\Modicon M580\M580 drafts\Images\PF122526A_conf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1454"/>
            <a:ext cx="3923927" cy="21697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Вопросы</a:t>
            </a:r>
            <a:endParaRPr lang="en-US" sz="3200" smtClean="0"/>
          </a:p>
        </p:txBody>
      </p:sp>
      <p:pic>
        <p:nvPicPr>
          <p:cNvPr id="64515" name="Picture 3" descr="Question_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81207"/>
            <a:ext cx="23050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val 3"/>
          <p:cNvSpPr>
            <a:spLocks noChangeArrowheads="1"/>
          </p:cNvSpPr>
          <p:nvPr/>
        </p:nvSpPr>
        <p:spPr bwMode="auto">
          <a:xfrm>
            <a:off x="1150944" y="3887790"/>
            <a:ext cx="1189037" cy="261937"/>
          </a:xfrm>
          <a:prstGeom prst="ellipse">
            <a:avLst/>
          </a:prstGeom>
          <a:solidFill>
            <a:srgbClr val="CCFFFF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39" name="Oval 5"/>
          <p:cNvSpPr>
            <a:spLocks noChangeArrowheads="1"/>
          </p:cNvSpPr>
          <p:nvPr/>
        </p:nvSpPr>
        <p:spPr bwMode="auto">
          <a:xfrm rot="1801146">
            <a:off x="1042988" y="2600325"/>
            <a:ext cx="1085850" cy="1544638"/>
          </a:xfrm>
          <a:prstGeom prst="ellipse">
            <a:avLst/>
          </a:prstGeom>
          <a:solidFill>
            <a:srgbClr val="CCFFFF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3898906" y="3860811"/>
            <a:ext cx="3985637" cy="8729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7278" tIns="43639" rIns="87278" bIns="43639">
            <a:spAutoFit/>
          </a:bodyPr>
          <a:lstStyle/>
          <a:p>
            <a:pPr defTabSz="727075" eaLnBrk="0" hangingPunct="0"/>
            <a:r>
              <a:rPr lang="ru-RU" sz="5100" i="1">
                <a:solidFill>
                  <a:schemeClr val="accent1"/>
                </a:solidFill>
              </a:rPr>
              <a:t>за внимание</a:t>
            </a:r>
            <a:endParaRPr lang="fr-FR" sz="5100" i="1">
              <a:solidFill>
                <a:schemeClr val="accent1"/>
              </a:solidFill>
            </a:endParaRPr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1042989" y="2500325"/>
            <a:ext cx="1134856" cy="18116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7278" tIns="43639" rIns="87278" bIns="43639">
            <a:spAutoFit/>
          </a:bodyPr>
          <a:lstStyle/>
          <a:p>
            <a:pPr defTabSz="727075" eaLnBrk="0" hangingPunct="0"/>
            <a:r>
              <a:rPr lang="fr-FR" sz="11200" i="1">
                <a:solidFill>
                  <a:srgbClr val="99FF66"/>
                </a:solidFill>
                <a:latin typeface="Times New Roman" pitchFamily="18" charset="0"/>
              </a:rPr>
              <a:t>C</a:t>
            </a:r>
            <a:endParaRPr lang="fr-FR" sz="6300" i="1">
              <a:solidFill>
                <a:srgbClr val="99FF66"/>
              </a:solidFill>
              <a:latin typeface="Times New Roman" pitchFamily="18" charset="0"/>
            </a:endParaRPr>
          </a:p>
        </p:txBody>
      </p:sp>
      <p:sp>
        <p:nvSpPr>
          <p:cNvPr id="65542" name="Rectangle 8"/>
          <p:cNvSpPr>
            <a:spLocks noChangeArrowheads="1"/>
          </p:cNvSpPr>
          <p:nvPr/>
        </p:nvSpPr>
        <p:spPr bwMode="auto">
          <a:xfrm>
            <a:off x="900114" y="2565404"/>
            <a:ext cx="6126608" cy="18116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87278" tIns="43639" rIns="87278" bIns="43639">
            <a:spAutoFit/>
          </a:bodyPr>
          <a:lstStyle/>
          <a:p>
            <a:pPr defTabSz="727075" eaLnBrk="0" hangingPunct="0"/>
            <a:r>
              <a:rPr lang="ru-RU" sz="11200" i="1">
                <a:solidFill>
                  <a:schemeClr val="accent1"/>
                </a:solidFill>
              </a:rPr>
              <a:t>Спасибо</a:t>
            </a:r>
            <a:r>
              <a:rPr lang="fr-FR" sz="6300" i="1">
                <a:solidFill>
                  <a:srgbClr val="0066FF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0152" y="2368260"/>
            <a:ext cx="8280400" cy="1550987"/>
          </a:xfrm>
        </p:spPr>
        <p:txBody>
          <a:bodyPr/>
          <a:lstStyle/>
          <a:p>
            <a:r>
              <a:rPr lang="ru-RU" sz="4000" dirty="0" smtClean="0"/>
              <a:t>Выбирайте</a:t>
            </a:r>
            <a:r>
              <a:rPr lang="en-US" sz="4000" dirty="0" smtClean="0"/>
              <a:t> </a:t>
            </a:r>
            <a:r>
              <a:rPr lang="en-US" sz="4000" dirty="0" err="1" smtClean="0"/>
              <a:t>ePAC</a:t>
            </a:r>
            <a:endParaRPr lang="en-US" sz="4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3041" y="3582706"/>
            <a:ext cx="207443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1043608" y="4038129"/>
            <a:ext cx="3024187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 anchor="ctr"/>
          <a:lstStyle/>
          <a:p>
            <a:pPr eaLnBrk="0" hangingPunct="0">
              <a:defRPr/>
            </a:pPr>
            <a:endParaRPr lang="en-AU" sz="44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060848"/>
            <a:ext cx="2514286" cy="1819048"/>
          </a:xfrm>
          <a:prstGeom prst="rect">
            <a:avLst/>
          </a:prstGeom>
        </p:spPr>
      </p:pic>
      <p:pic>
        <p:nvPicPr>
          <p:cNvPr id="6" name="Image 5" descr="phone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429000"/>
            <a:ext cx="2619048" cy="1742857"/>
          </a:xfrm>
          <a:prstGeom prst="rect">
            <a:avLst/>
          </a:prstGeom>
        </p:spPr>
      </p:pic>
      <p:pic>
        <p:nvPicPr>
          <p:cNvPr id="7" name="Image 6" descr="boussol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653136"/>
            <a:ext cx="1215444" cy="1215444"/>
          </a:xfrm>
          <a:prstGeom prst="rect">
            <a:avLst/>
          </a:prstGeom>
        </p:spPr>
      </p:pic>
      <p:pic>
        <p:nvPicPr>
          <p:cNvPr id="8" name="Image 7" descr="Pentax_K1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509120"/>
            <a:ext cx="2133988" cy="1713859"/>
          </a:xfrm>
          <a:prstGeom prst="rect">
            <a:avLst/>
          </a:prstGeom>
        </p:spPr>
      </p:pic>
      <p:pic>
        <p:nvPicPr>
          <p:cNvPr id="9" name="Image 8" descr="wlakman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2492896"/>
            <a:ext cx="987552" cy="1306286"/>
          </a:xfrm>
          <a:prstGeom prst="rect">
            <a:avLst/>
          </a:prstGeom>
        </p:spPr>
      </p:pic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79512" y="1733832"/>
            <a:ext cx="8568951" cy="4575487"/>
          </a:xfrm>
          <a:prstGeom prst="roundRect">
            <a:avLst>
              <a:gd name="adj" fmla="val 11588"/>
            </a:avLst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1133476" y="7937"/>
            <a:ext cx="1165225" cy="1598613"/>
          </a:xfrm>
          <a:custGeom>
            <a:avLst/>
            <a:gdLst/>
            <a:ahLst/>
            <a:cxnLst>
              <a:cxn ang="0">
                <a:pos x="202" y="397"/>
              </a:cxn>
              <a:cxn ang="0">
                <a:pos x="271" y="323"/>
              </a:cxn>
              <a:cxn ang="0">
                <a:pos x="285" y="307"/>
              </a:cxn>
              <a:cxn ang="0">
                <a:pos x="276" y="259"/>
              </a:cxn>
              <a:cxn ang="0">
                <a:pos x="221" y="270"/>
              </a:cxn>
              <a:cxn ang="0">
                <a:pos x="193" y="302"/>
              </a:cxn>
              <a:cxn ang="0">
                <a:pos x="193" y="43"/>
              </a:cxn>
              <a:cxn ang="0">
                <a:pos x="155" y="0"/>
              </a:cxn>
              <a:cxn ang="0">
                <a:pos x="150" y="0"/>
              </a:cxn>
              <a:cxn ang="0">
                <a:pos x="113" y="43"/>
              </a:cxn>
              <a:cxn ang="0">
                <a:pos x="113" y="302"/>
              </a:cxn>
              <a:cxn ang="0">
                <a:pos x="87" y="271"/>
              </a:cxn>
              <a:cxn ang="0">
                <a:pos x="32" y="260"/>
              </a:cxn>
              <a:cxn ang="0">
                <a:pos x="23" y="308"/>
              </a:cxn>
              <a:cxn ang="0">
                <a:pos x="37" y="324"/>
              </a:cxn>
              <a:cxn ang="0">
                <a:pos x="103" y="397"/>
              </a:cxn>
              <a:cxn ang="0">
                <a:pos x="123" y="416"/>
              </a:cxn>
              <a:cxn ang="0">
                <a:pos x="153" y="424"/>
              </a:cxn>
              <a:cxn ang="0">
                <a:pos x="183" y="416"/>
              </a:cxn>
              <a:cxn ang="0">
                <a:pos x="202" y="397"/>
              </a:cxn>
              <a:cxn ang="0">
                <a:pos x="153" y="424"/>
              </a:cxn>
              <a:cxn ang="0">
                <a:pos x="152" y="424"/>
              </a:cxn>
              <a:cxn ang="0">
                <a:pos x="153" y="424"/>
              </a:cxn>
              <a:cxn ang="0">
                <a:pos x="153" y="424"/>
              </a:cxn>
            </a:cxnLst>
            <a:rect l="0" t="0" r="r" b="b"/>
            <a:pathLst>
              <a:path w="308" h="424">
                <a:moveTo>
                  <a:pt x="202" y="397"/>
                </a:moveTo>
                <a:cubicBezTo>
                  <a:pt x="271" y="323"/>
                  <a:pt x="271" y="323"/>
                  <a:pt x="271" y="323"/>
                </a:cubicBezTo>
                <a:cubicBezTo>
                  <a:pt x="285" y="307"/>
                  <a:pt x="285" y="307"/>
                  <a:pt x="285" y="307"/>
                </a:cubicBezTo>
                <a:cubicBezTo>
                  <a:pt x="285" y="307"/>
                  <a:pt x="308" y="282"/>
                  <a:pt x="276" y="259"/>
                </a:cubicBezTo>
                <a:cubicBezTo>
                  <a:pt x="254" y="242"/>
                  <a:pt x="240" y="249"/>
                  <a:pt x="221" y="270"/>
                </a:cubicBezTo>
                <a:cubicBezTo>
                  <a:pt x="214" y="278"/>
                  <a:pt x="204" y="290"/>
                  <a:pt x="193" y="302"/>
                </a:cubicBezTo>
                <a:cubicBezTo>
                  <a:pt x="193" y="43"/>
                  <a:pt x="193" y="43"/>
                  <a:pt x="193" y="43"/>
                </a:cubicBezTo>
                <a:cubicBezTo>
                  <a:pt x="193" y="12"/>
                  <a:pt x="178" y="0"/>
                  <a:pt x="155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28" y="0"/>
                  <a:pt x="113" y="12"/>
                  <a:pt x="113" y="43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03" y="290"/>
                  <a:pt x="94" y="279"/>
                  <a:pt x="87" y="271"/>
                </a:cubicBezTo>
                <a:cubicBezTo>
                  <a:pt x="68" y="251"/>
                  <a:pt x="54" y="243"/>
                  <a:pt x="32" y="260"/>
                </a:cubicBezTo>
                <a:cubicBezTo>
                  <a:pt x="0" y="283"/>
                  <a:pt x="23" y="308"/>
                  <a:pt x="23" y="308"/>
                </a:cubicBezTo>
                <a:cubicBezTo>
                  <a:pt x="37" y="324"/>
                  <a:pt x="37" y="324"/>
                  <a:pt x="37" y="324"/>
                </a:cubicBezTo>
                <a:cubicBezTo>
                  <a:pt x="103" y="397"/>
                  <a:pt x="103" y="397"/>
                  <a:pt x="103" y="397"/>
                </a:cubicBezTo>
                <a:cubicBezTo>
                  <a:pt x="110" y="405"/>
                  <a:pt x="116" y="411"/>
                  <a:pt x="123" y="416"/>
                </a:cubicBezTo>
                <a:cubicBezTo>
                  <a:pt x="130" y="422"/>
                  <a:pt x="140" y="424"/>
                  <a:pt x="153" y="424"/>
                </a:cubicBezTo>
                <a:cubicBezTo>
                  <a:pt x="165" y="424"/>
                  <a:pt x="176" y="422"/>
                  <a:pt x="183" y="416"/>
                </a:cubicBezTo>
                <a:cubicBezTo>
                  <a:pt x="190" y="411"/>
                  <a:pt x="195" y="405"/>
                  <a:pt x="202" y="397"/>
                </a:cubicBezTo>
                <a:close/>
                <a:moveTo>
                  <a:pt x="153" y="424"/>
                </a:moveTo>
                <a:cubicBezTo>
                  <a:pt x="152" y="424"/>
                  <a:pt x="152" y="424"/>
                  <a:pt x="152" y="424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53" y="424"/>
                  <a:pt x="153" y="424"/>
                  <a:pt x="153" y="424"/>
                </a:cubicBezTo>
                <a:close/>
              </a:path>
            </a:pathLst>
          </a:custGeom>
          <a:solidFill>
            <a:srgbClr val="87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71406" y="285728"/>
            <a:ext cx="248437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rgbClr val="87D2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1419" y="323364"/>
            <a:ext cx="199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Концепция </a:t>
            </a:r>
            <a:r>
              <a:rPr lang="en-US" dirty="0" err="1" smtClean="0">
                <a:solidFill>
                  <a:schemeClr val="bg1"/>
                </a:solidFill>
              </a:rPr>
              <a:t>ePAC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3347864" y="436300"/>
            <a:ext cx="4464496" cy="61643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3491880" y="404664"/>
            <a:ext cx="4752528" cy="64807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Прошлое...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6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pple-iphone-5-smartphone-gsm-umts-4g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5205958" cy="5205958"/>
          </a:xfrm>
          <a:prstGeom prst="rect">
            <a:avLst/>
          </a:prstGeom>
        </p:spPr>
      </p:pic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133476" y="7937"/>
            <a:ext cx="1165225" cy="1598613"/>
          </a:xfrm>
          <a:custGeom>
            <a:avLst/>
            <a:gdLst/>
            <a:ahLst/>
            <a:cxnLst>
              <a:cxn ang="0">
                <a:pos x="202" y="397"/>
              </a:cxn>
              <a:cxn ang="0">
                <a:pos x="271" y="323"/>
              </a:cxn>
              <a:cxn ang="0">
                <a:pos x="285" y="307"/>
              </a:cxn>
              <a:cxn ang="0">
                <a:pos x="276" y="259"/>
              </a:cxn>
              <a:cxn ang="0">
                <a:pos x="221" y="270"/>
              </a:cxn>
              <a:cxn ang="0">
                <a:pos x="193" y="302"/>
              </a:cxn>
              <a:cxn ang="0">
                <a:pos x="193" y="43"/>
              </a:cxn>
              <a:cxn ang="0">
                <a:pos x="155" y="0"/>
              </a:cxn>
              <a:cxn ang="0">
                <a:pos x="150" y="0"/>
              </a:cxn>
              <a:cxn ang="0">
                <a:pos x="113" y="43"/>
              </a:cxn>
              <a:cxn ang="0">
                <a:pos x="113" y="302"/>
              </a:cxn>
              <a:cxn ang="0">
                <a:pos x="87" y="271"/>
              </a:cxn>
              <a:cxn ang="0">
                <a:pos x="32" y="260"/>
              </a:cxn>
              <a:cxn ang="0">
                <a:pos x="23" y="308"/>
              </a:cxn>
              <a:cxn ang="0">
                <a:pos x="37" y="324"/>
              </a:cxn>
              <a:cxn ang="0">
                <a:pos x="103" y="397"/>
              </a:cxn>
              <a:cxn ang="0">
                <a:pos x="123" y="416"/>
              </a:cxn>
              <a:cxn ang="0">
                <a:pos x="153" y="424"/>
              </a:cxn>
              <a:cxn ang="0">
                <a:pos x="183" y="416"/>
              </a:cxn>
              <a:cxn ang="0">
                <a:pos x="202" y="397"/>
              </a:cxn>
              <a:cxn ang="0">
                <a:pos x="153" y="424"/>
              </a:cxn>
              <a:cxn ang="0">
                <a:pos x="152" y="424"/>
              </a:cxn>
              <a:cxn ang="0">
                <a:pos x="153" y="424"/>
              </a:cxn>
              <a:cxn ang="0">
                <a:pos x="153" y="424"/>
              </a:cxn>
            </a:cxnLst>
            <a:rect l="0" t="0" r="r" b="b"/>
            <a:pathLst>
              <a:path w="308" h="424">
                <a:moveTo>
                  <a:pt x="202" y="397"/>
                </a:moveTo>
                <a:cubicBezTo>
                  <a:pt x="271" y="323"/>
                  <a:pt x="271" y="323"/>
                  <a:pt x="271" y="323"/>
                </a:cubicBezTo>
                <a:cubicBezTo>
                  <a:pt x="285" y="307"/>
                  <a:pt x="285" y="307"/>
                  <a:pt x="285" y="307"/>
                </a:cubicBezTo>
                <a:cubicBezTo>
                  <a:pt x="285" y="307"/>
                  <a:pt x="308" y="282"/>
                  <a:pt x="276" y="259"/>
                </a:cubicBezTo>
                <a:cubicBezTo>
                  <a:pt x="254" y="242"/>
                  <a:pt x="240" y="249"/>
                  <a:pt x="221" y="270"/>
                </a:cubicBezTo>
                <a:cubicBezTo>
                  <a:pt x="214" y="278"/>
                  <a:pt x="204" y="290"/>
                  <a:pt x="193" y="302"/>
                </a:cubicBezTo>
                <a:cubicBezTo>
                  <a:pt x="193" y="43"/>
                  <a:pt x="193" y="43"/>
                  <a:pt x="193" y="43"/>
                </a:cubicBezTo>
                <a:cubicBezTo>
                  <a:pt x="193" y="12"/>
                  <a:pt x="178" y="0"/>
                  <a:pt x="155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28" y="0"/>
                  <a:pt x="113" y="12"/>
                  <a:pt x="113" y="43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03" y="290"/>
                  <a:pt x="94" y="279"/>
                  <a:pt x="87" y="271"/>
                </a:cubicBezTo>
                <a:cubicBezTo>
                  <a:pt x="68" y="251"/>
                  <a:pt x="54" y="243"/>
                  <a:pt x="32" y="260"/>
                </a:cubicBezTo>
                <a:cubicBezTo>
                  <a:pt x="0" y="283"/>
                  <a:pt x="23" y="308"/>
                  <a:pt x="23" y="308"/>
                </a:cubicBezTo>
                <a:cubicBezTo>
                  <a:pt x="37" y="324"/>
                  <a:pt x="37" y="324"/>
                  <a:pt x="37" y="324"/>
                </a:cubicBezTo>
                <a:cubicBezTo>
                  <a:pt x="103" y="397"/>
                  <a:pt x="103" y="397"/>
                  <a:pt x="103" y="397"/>
                </a:cubicBezTo>
                <a:cubicBezTo>
                  <a:pt x="110" y="405"/>
                  <a:pt x="116" y="411"/>
                  <a:pt x="123" y="416"/>
                </a:cubicBezTo>
                <a:cubicBezTo>
                  <a:pt x="130" y="422"/>
                  <a:pt x="140" y="424"/>
                  <a:pt x="153" y="424"/>
                </a:cubicBezTo>
                <a:cubicBezTo>
                  <a:pt x="165" y="424"/>
                  <a:pt x="176" y="422"/>
                  <a:pt x="183" y="416"/>
                </a:cubicBezTo>
                <a:cubicBezTo>
                  <a:pt x="190" y="411"/>
                  <a:pt x="195" y="405"/>
                  <a:pt x="202" y="397"/>
                </a:cubicBezTo>
                <a:close/>
                <a:moveTo>
                  <a:pt x="153" y="424"/>
                </a:moveTo>
                <a:cubicBezTo>
                  <a:pt x="152" y="424"/>
                  <a:pt x="152" y="424"/>
                  <a:pt x="152" y="424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53" y="424"/>
                  <a:pt x="153" y="424"/>
                  <a:pt x="153" y="424"/>
                </a:cubicBezTo>
                <a:close/>
              </a:path>
            </a:pathLst>
          </a:custGeom>
          <a:solidFill>
            <a:srgbClr val="87D2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71406" y="285728"/>
            <a:ext cx="2484370" cy="43204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93062" y="357736"/>
            <a:ext cx="288032" cy="288032"/>
          </a:xfrm>
          <a:prstGeom prst="ellipse">
            <a:avLst/>
          </a:prstGeom>
          <a:solidFill>
            <a:srgbClr val="87D2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419" y="323364"/>
            <a:ext cx="199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Концепция </a:t>
            </a:r>
            <a:r>
              <a:rPr lang="en-US" dirty="0" err="1" smtClean="0">
                <a:solidFill>
                  <a:schemeClr val="bg1"/>
                </a:solidFill>
              </a:rPr>
              <a:t>ePAC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3347864" y="436300"/>
            <a:ext cx="5544616" cy="112049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419872" y="404664"/>
            <a:ext cx="5472608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Настоящщее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...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5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T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T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PT08_EN">
  <a:themeElements>
    <a:clrScheme name="PPT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PPT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oldblank</Template>
  <TotalTime>40955</TotalTime>
  <Words>4077</Words>
  <Application>Microsoft Office PowerPoint</Application>
  <PresentationFormat>Экран (4:3)</PresentationFormat>
  <Paragraphs>1110</Paragraphs>
  <Slides>74</Slides>
  <Notes>18</Notes>
  <HiddenSlides>5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9" baseType="lpstr">
      <vt:lpstr>PPT08_EN</vt:lpstr>
      <vt:lpstr>1_PPT08_EN</vt:lpstr>
      <vt:lpstr>2_PPT08_EN</vt:lpstr>
      <vt:lpstr>3_PPT08_EN</vt:lpstr>
      <vt:lpstr>Picture</vt:lpstr>
      <vt:lpstr>Modicon M580 ePAC* </vt:lpstr>
      <vt:lpstr>Слайд 2</vt:lpstr>
      <vt:lpstr>Слайд 3</vt:lpstr>
      <vt:lpstr> - Концепция ePAC  - Функциональный обзор линейки    - Позиционирование на рынке   - Ценовая стратегия  - Ключевые особенности   - Расписание запуска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M580-соответствие последним техническим новинкам</vt:lpstr>
      <vt:lpstr>Слайд 13</vt:lpstr>
      <vt:lpstr>Слайд 14</vt:lpstr>
      <vt:lpstr>Слайд 15</vt:lpstr>
      <vt:lpstr>Слайд 16</vt:lpstr>
      <vt:lpstr>Слайд 17</vt:lpstr>
      <vt:lpstr> - Концепция ePAC  - Функциональный обзор линейки    - Позиционирование на рынке   - Ценовая стратегия  - Ключевые особенности   - Расписание запуска  </vt:lpstr>
      <vt:lpstr>Ethernet стандарт  для удаленных и локальных шасси</vt:lpstr>
      <vt:lpstr>Развитие</vt:lpstr>
      <vt:lpstr>Слайд 21</vt:lpstr>
      <vt:lpstr> </vt:lpstr>
      <vt:lpstr>Слайд 23</vt:lpstr>
      <vt:lpstr>M580 платформа. Новые референсы</vt:lpstr>
      <vt:lpstr>M580 ЦПУ : основные принципы</vt:lpstr>
      <vt:lpstr>Слайд 26</vt:lpstr>
      <vt:lpstr>Одновременное использование модулей M340 и Premium</vt:lpstr>
      <vt:lpstr>M580 Шасси  новое Ethernet платформа</vt:lpstr>
      <vt:lpstr>M580 Сетевой модуль (2Q 2014)   2 новых BME NOC</vt:lpstr>
      <vt:lpstr>M580 CRA  3 X80 адаптера удаленного ввода/вывода</vt:lpstr>
      <vt:lpstr>M580 платформа с X80 ERT модулем   Простое управление SOE, I/O в SCADA</vt:lpstr>
      <vt:lpstr>X80 HART </vt:lpstr>
      <vt:lpstr>Что такое HART </vt:lpstr>
      <vt:lpstr>Тенденции рынка HART </vt:lpstr>
      <vt:lpstr>Преимущества HART</vt:lpstr>
      <vt:lpstr>Уникальные возможности</vt:lpstr>
      <vt:lpstr>Архитектура системы X80 HART</vt:lpstr>
      <vt:lpstr>Целевые применения</vt:lpstr>
      <vt:lpstr>Сравнение входных HART модулей</vt:lpstr>
      <vt:lpstr>Сравнение входных HART модулей</vt:lpstr>
      <vt:lpstr>MMM– управление доменной печью (Аргентина)</vt:lpstr>
      <vt:lpstr>=S= весодозирование. Пути развития</vt:lpstr>
      <vt:lpstr>=S= Позиционирование.</vt:lpstr>
      <vt:lpstr>Обзор модуля</vt:lpstr>
      <vt:lpstr>Системная архитектура</vt:lpstr>
      <vt:lpstr>Уникальное преимущество</vt:lpstr>
      <vt:lpstr>Целевые применения</vt:lpstr>
      <vt:lpstr>M580 интеграция устройств управления электроэнергией   Простой доступ по Modbus</vt:lpstr>
      <vt:lpstr>M580 RTU   решение для сегмента WWW</vt:lpstr>
      <vt:lpstr>Слайд 50</vt:lpstr>
      <vt:lpstr>Характеристики информационной безопасности M580   Безопасность «по умолчанию»</vt:lpstr>
      <vt:lpstr> - Концепция ePAC  - Функциональный обзор линейки    - Позиционирование на рынке   - Ценовая стратегия  - Ключевые особенности   - Расписание запуска  </vt:lpstr>
      <vt:lpstr>Позиционирование на рынке</vt:lpstr>
      <vt:lpstr>M580 ePAC основные преимущества</vt:lpstr>
      <vt:lpstr>Преимущества M580 для WWW</vt:lpstr>
      <vt:lpstr>Преимущества M580 для F&amp;B</vt:lpstr>
      <vt:lpstr>Преимущества M580 для MMM</vt:lpstr>
      <vt:lpstr>Преимущества M580 для Гидроэнергетики</vt:lpstr>
      <vt:lpstr>Преимущества M580 для O&amp;G</vt:lpstr>
      <vt:lpstr> - Концепция ePAC  - Функциональный обзор линейки    - Позиционирование на рынке   - Ценовая стратегия  - Ключевые особенности   - Расписание запуска  </vt:lpstr>
      <vt:lpstr>Ценовая стратегия</vt:lpstr>
      <vt:lpstr> - Концепция ePAC  - Функциональный обзор линейки    - Позиционирование на рынке   - Ценовая стратегия  - Ключевые особенности   - Расписание запуска  </vt:lpstr>
      <vt:lpstr>Слайд 63</vt:lpstr>
      <vt:lpstr>Слайд 64</vt:lpstr>
      <vt:lpstr>Слайд 65</vt:lpstr>
      <vt:lpstr>Слайд 66</vt:lpstr>
      <vt:lpstr>Слайд 67</vt:lpstr>
      <vt:lpstr> - Концепция ePAC  - Функциональный обзор линейки    - Позиционирование на рынке   - Ценовая стратегия  - Ключевые особенности   - Расписание запуска  </vt:lpstr>
      <vt:lpstr>Слайд 69</vt:lpstr>
      <vt:lpstr>Слайд 70</vt:lpstr>
      <vt:lpstr>Расписание запуска</vt:lpstr>
      <vt:lpstr>Вопросы</vt:lpstr>
      <vt:lpstr>Слайд 73</vt:lpstr>
      <vt:lpstr>Выбирайте ePAC</vt:lpstr>
    </vt:vector>
  </TitlesOfParts>
  <Company>Schneider Electric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M580 innovating PAC</dc:title>
  <dc:creator>Florent Lacharme</dc:creator>
  <cp:lastModifiedBy>lena</cp:lastModifiedBy>
  <cp:revision>552</cp:revision>
  <dcterms:created xsi:type="dcterms:W3CDTF">2012-12-06T13:52:44Z</dcterms:created>
  <dcterms:modified xsi:type="dcterms:W3CDTF">2016-04-19T08:09:03Z</dcterms:modified>
</cp:coreProperties>
</file>