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63" r:id="rId2"/>
  </p:sldMasterIdLst>
  <p:notesMasterIdLst>
    <p:notesMasterId r:id="rId37"/>
  </p:notesMasterIdLst>
  <p:handoutMasterIdLst>
    <p:handoutMasterId r:id="rId38"/>
  </p:handoutMasterIdLst>
  <p:sldIdLst>
    <p:sldId id="261" r:id="rId3"/>
    <p:sldId id="379" r:id="rId4"/>
    <p:sldId id="380" r:id="rId5"/>
    <p:sldId id="353" r:id="rId6"/>
    <p:sldId id="354" r:id="rId7"/>
    <p:sldId id="356" r:id="rId8"/>
    <p:sldId id="357" r:id="rId9"/>
    <p:sldId id="340" r:id="rId10"/>
    <p:sldId id="358" r:id="rId11"/>
    <p:sldId id="341" r:id="rId12"/>
    <p:sldId id="342" r:id="rId13"/>
    <p:sldId id="343" r:id="rId14"/>
    <p:sldId id="381" r:id="rId15"/>
    <p:sldId id="344" r:id="rId16"/>
    <p:sldId id="359" r:id="rId17"/>
    <p:sldId id="360" r:id="rId18"/>
    <p:sldId id="382" r:id="rId19"/>
    <p:sldId id="345" r:id="rId20"/>
    <p:sldId id="361" r:id="rId21"/>
    <p:sldId id="378" r:id="rId22"/>
    <p:sldId id="365" r:id="rId23"/>
    <p:sldId id="368" r:id="rId24"/>
    <p:sldId id="369" r:id="rId25"/>
    <p:sldId id="363" r:id="rId26"/>
    <p:sldId id="364" r:id="rId27"/>
    <p:sldId id="377" r:id="rId28"/>
    <p:sldId id="376" r:id="rId29"/>
    <p:sldId id="370" r:id="rId30"/>
    <p:sldId id="373" r:id="rId31"/>
    <p:sldId id="374" r:id="rId32"/>
    <p:sldId id="371" r:id="rId33"/>
    <p:sldId id="372" r:id="rId34"/>
    <p:sldId id="375" r:id="rId35"/>
    <p:sldId id="262" r:id="rId36"/>
  </p:sldIdLst>
  <p:sldSz cx="9906000" cy="6858000" type="A4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 autoAdjust="0"/>
  </p:normalViewPr>
  <p:slideViewPr>
    <p:cSldViewPr>
      <p:cViewPr varScale="1">
        <p:scale>
          <a:sx n="69" d="100"/>
          <a:sy n="69" d="100"/>
        </p:scale>
        <p:origin x="-1158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notesViewPr>
    <p:cSldViewPr>
      <p:cViewPr varScale="1">
        <p:scale>
          <a:sx n="66" d="100"/>
          <a:sy n="66" d="100"/>
        </p:scale>
        <p:origin x="-3300" y="-11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0A7F3D05-1DA0-46B3-8C43-73B1DA8957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9230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8350"/>
            <a:ext cx="55403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DADDC8D7-DAAF-40F6-826E-DE358851F6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69397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020507" y="9720674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68" tIns="47384" rIns="94768" bIns="47384" anchor="b"/>
          <a:lstStyle/>
          <a:p>
            <a:pPr algn="r"/>
            <a:fld id="{257B6C6B-AA37-4B49-8FF5-739F658ABEEC}" type="slidenum">
              <a:rPr lang="en-GB" sz="1200">
                <a:solidFill>
                  <a:schemeClr val="tx1"/>
                </a:solidFill>
              </a:rPr>
              <a:pPr algn="r"/>
              <a:t>2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28638" y="588963"/>
            <a:ext cx="6048375" cy="4187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685" y="4875886"/>
            <a:ext cx="5205932" cy="4627098"/>
          </a:xfrm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59AB4-03DC-4C87-A574-690023F79249}" type="slidenum">
              <a:rPr lang="en-GB" smtClean="0">
                <a:solidFill>
                  <a:srgbClr val="EEECE1"/>
                </a:solidFill>
              </a:rPr>
              <a:pPr/>
              <a:t>3</a:t>
            </a:fld>
            <a:endParaRPr lang="en-GB" smtClean="0">
              <a:solidFill>
                <a:srgbClr val="EEECE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Настроить функции насоса</a:t>
            </a:r>
            <a:r>
              <a:rPr lang="ru-RU" baseline="0" dirty="0" smtClean="0"/>
              <a:t> о которых я говорил ранее.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7CF42E-8834-4B18-8293-F5E53672DCE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Использование технологий FDT/DTM дает возможность конфигурировать, управлять и</a:t>
            </a:r>
            <a:r>
              <a:rPr lang="en-US" dirty="0" smtClean="0"/>
              <a:t> </a:t>
            </a:r>
            <a:r>
              <a:rPr lang="ru-RU" dirty="0" smtClean="0"/>
              <a:t>диагностировать преобразователи частоты </a:t>
            </a:r>
            <a:r>
              <a:rPr lang="ru-RU" dirty="0" err="1" smtClean="0"/>
              <a:t>Altivar</a:t>
            </a:r>
            <a:r>
              <a:rPr lang="ru-RU" dirty="0" smtClean="0"/>
              <a:t> </a:t>
            </a:r>
            <a:r>
              <a:rPr lang="ru-RU" dirty="0" err="1" smtClean="0"/>
              <a:t>Process</a:t>
            </a:r>
            <a:r>
              <a:rPr lang="ru-RU" dirty="0" smtClean="0"/>
              <a:t> непосредственно в среде программирования </a:t>
            </a:r>
            <a:r>
              <a:rPr lang="ru-RU" dirty="0" err="1" smtClean="0"/>
              <a:t>Unity</a:t>
            </a:r>
            <a:r>
              <a:rPr lang="ru-RU" dirty="0" smtClean="0"/>
              <a:t> </a:t>
            </a:r>
            <a:r>
              <a:rPr lang="ru-RU" dirty="0" err="1" smtClean="0"/>
              <a:t>Pro</a:t>
            </a:r>
            <a:r>
              <a:rPr lang="en-US" dirty="0" smtClean="0"/>
              <a:t> </a:t>
            </a:r>
            <a:r>
              <a:rPr lang="ru-RU" dirty="0" smtClean="0"/>
              <a:t>или программных обеспечениях других производителей, поддерживающих такую технологию, с использованием модулей </a:t>
            </a:r>
            <a:r>
              <a:rPr lang="en-US" dirty="0" smtClean="0"/>
              <a:t>DTM.</a:t>
            </a:r>
          </a:p>
          <a:p>
            <a:r>
              <a:rPr lang="ru-RU" dirty="0" smtClean="0"/>
              <a:t>Библиотеки (модули) DTM имеют унифицированную структуру для управления доступом к параметрам преобразователя частоты. Пользовательские интерфейсы, которые одинаковы для  </a:t>
            </a:r>
            <a:r>
              <a:rPr lang="ru-RU" dirty="0" err="1" smtClean="0"/>
              <a:t>Unity</a:t>
            </a:r>
            <a:r>
              <a:rPr lang="ru-RU" dirty="0" smtClean="0"/>
              <a:t> </a:t>
            </a:r>
            <a:r>
              <a:rPr lang="ru-RU" dirty="0" err="1" smtClean="0"/>
              <a:t>Pro</a:t>
            </a:r>
            <a:r>
              <a:rPr lang="en-US" dirty="0" smtClean="0"/>
              <a:t> </a:t>
            </a:r>
            <a:r>
              <a:rPr lang="ru-RU" dirty="0" smtClean="0"/>
              <a:t> и </a:t>
            </a:r>
            <a:r>
              <a:rPr lang="en-US" dirty="0" err="1" smtClean="0"/>
              <a:t>SoMove</a:t>
            </a:r>
            <a:r>
              <a:rPr lang="ru-RU" dirty="0" smtClean="0"/>
              <a:t>. </a:t>
            </a:r>
          </a:p>
          <a:p>
            <a:pPr defTabSz="947684" eaLnBrk="0" hangingPunct="0">
              <a:defRPr/>
            </a:pPr>
            <a:endParaRPr lang="ru-RU" dirty="0" smtClean="0"/>
          </a:p>
          <a:p>
            <a:pPr defTabSz="947684" eaLnBrk="0" hangingPunct="0">
              <a:defRPr/>
            </a:pPr>
            <a:r>
              <a:rPr lang="ru-RU" dirty="0" smtClean="0"/>
              <a:t>Технология FDT/DTM позволяет стандартизировать коммуникационный интерфейс между исполнительными устройствами и центральной системой управления.</a:t>
            </a:r>
          </a:p>
          <a:p>
            <a:endParaRPr lang="en-US" dirty="0" smtClean="0"/>
          </a:p>
          <a:p>
            <a:r>
              <a:rPr lang="en-US" i="1" dirty="0" err="1" smtClean="0"/>
              <a:t>Inf</a:t>
            </a:r>
            <a:r>
              <a:rPr lang="ru-RU" i="1" dirty="0" smtClean="0"/>
              <a:t> </a:t>
            </a:r>
            <a:r>
              <a:rPr lang="ru-RU" i="1" dirty="0" smtClean="0"/>
              <a:t>Следуя спецификации DTM, производители измерительного оборудования создали программное обеспечение, которое они также назвали DTM. В случае когда производитель измерительного средства говорит о своём DTM, он фактически ссылается на программу </a:t>
            </a:r>
            <a:r>
              <a:rPr lang="ru-RU" i="1" dirty="0" err="1" smtClean="0"/>
              <a:t>ActiveX</a:t>
            </a:r>
            <a:r>
              <a:rPr lang="ru-RU" i="1" dirty="0" smtClean="0"/>
              <a:t>, которая соответствует спецификации DTM и описывает его измерительный прибор или другое средство нижнего уровня. </a:t>
            </a:r>
            <a:r>
              <a:rPr lang="en-US" i="1" dirty="0" smtClean="0"/>
              <a:t>DTM </a:t>
            </a:r>
            <a:r>
              <a:rPr lang="ru-RU" i="1" dirty="0" smtClean="0"/>
              <a:t>является инструментальным средством управления и конфигурирования и содержит в себе все параметры устройства, все графические пользовательские диалоги, выполняет конфигурирование и диагностику устройства, а также обеспечивает его полное документирование.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7CF42E-8834-4B18-8293-F5E53672DCE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ity">
    <p:bg>
      <p:bgPr>
        <a:solidFill>
          <a:srgbClr val="009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ity_36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49" t="1175" r="6116" b="9373"/>
          <a:stretch/>
        </p:blipFill>
        <p:spPr>
          <a:xfrm>
            <a:off x="0" y="-63949"/>
            <a:ext cx="9963343" cy="69858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8499" y="188642"/>
            <a:ext cx="8923013" cy="1470025"/>
          </a:xfrm>
        </p:spPr>
        <p:txBody>
          <a:bodyPr lIns="0" anchor="b" anchorCtr="0">
            <a:noAutofit/>
          </a:bodyPr>
          <a:lstStyle>
            <a:lvl1pPr algn="l">
              <a:defRPr sz="3600" b="1">
                <a:solidFill>
                  <a:srgbClr val="00953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8499" y="1772816"/>
            <a:ext cx="8923013" cy="1099870"/>
          </a:xfrm>
        </p:spPr>
        <p:txBody>
          <a:bodyPr lIns="0">
            <a:noAutofit/>
          </a:bodyPr>
          <a:lstStyle>
            <a:lvl1pPr marL="0" indent="0" algn="l">
              <a:buNone/>
              <a:defRPr sz="2200">
                <a:solidFill>
                  <a:srgbClr val="009530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Subtitle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7" y="5733256"/>
            <a:ext cx="6978071" cy="86409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noProof="0" smtClean="0"/>
              <a:t>Date</a:t>
            </a:r>
            <a:br>
              <a:rPr lang="en-US" noProof="0" smtClean="0"/>
            </a:br>
            <a:r>
              <a:rPr lang="en-US" noProof="0" smtClean="0"/>
              <a:t>Author</a:t>
            </a:r>
            <a:br>
              <a:rPr lang="en-US" noProof="0" smtClean="0"/>
            </a:br>
            <a:r>
              <a:rPr lang="en-US" noProof="0" smtClean="0"/>
              <a:t>Title</a:t>
            </a:r>
          </a:p>
        </p:txBody>
      </p:sp>
      <p:pic>
        <p:nvPicPr>
          <p:cNvPr id="7" name="Picture 23" descr="C:\Users\Kurt\Desktop\Untitled-1c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72267" y="5902139"/>
            <a:ext cx="1531000" cy="420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8863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5609" y="77788"/>
            <a:ext cx="2242608" cy="6221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783" y="77788"/>
            <a:ext cx="6562725" cy="6221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3" descr="C:\Users\Kurt\Desktop\Untitled-1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3372" y="5904393"/>
            <a:ext cx="1509837" cy="4160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 userDrawn="1"/>
        </p:nvSpPr>
        <p:spPr>
          <a:xfrm>
            <a:off x="494140" y="6161290"/>
            <a:ext cx="7849396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10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  <a:t>©2015 Schneider Electric. All Rights Reserved.</a:t>
            </a:r>
            <a:br>
              <a:rPr lang="en-US" sz="10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</a:br>
            <a:r>
              <a:rPr lang="en-US" sz="10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  <a:t>All trademarks are owned by Schneider Electric Industries SAS or its affiliated companies or their respective owners.</a:t>
            </a:r>
          </a:p>
        </p:txBody>
      </p:sp>
      <p:pic>
        <p:nvPicPr>
          <p:cNvPr id="7" name="Picture 6" descr="Thankyou2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71"/>
          <a:stretch/>
        </p:blipFill>
        <p:spPr>
          <a:xfrm>
            <a:off x="0" y="2495552"/>
            <a:ext cx="9906000" cy="227752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0" y="-27384"/>
            <a:ext cx="9906000" cy="12961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497960"/>
            <a:ext cx="9906000" cy="36004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8863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ity">
    <p:bg>
      <p:bgPr>
        <a:solidFill>
          <a:srgbClr val="009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ity_36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49" t="1175" r="6116" b="9373"/>
          <a:stretch/>
        </p:blipFill>
        <p:spPr>
          <a:xfrm>
            <a:off x="0" y="-63949"/>
            <a:ext cx="9963343" cy="69858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8499" y="188642"/>
            <a:ext cx="8923013" cy="1470025"/>
          </a:xfrm>
        </p:spPr>
        <p:txBody>
          <a:bodyPr lIns="0" anchor="b" anchorCtr="0">
            <a:noAutofit/>
          </a:bodyPr>
          <a:lstStyle>
            <a:lvl1pPr algn="l">
              <a:defRPr sz="3600" b="1">
                <a:solidFill>
                  <a:srgbClr val="00953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8499" y="1772816"/>
            <a:ext cx="8923013" cy="1099870"/>
          </a:xfrm>
        </p:spPr>
        <p:txBody>
          <a:bodyPr lIns="0">
            <a:noAutofit/>
          </a:bodyPr>
          <a:lstStyle>
            <a:lvl1pPr marL="0" indent="0" algn="l">
              <a:buNone/>
              <a:defRPr sz="2200">
                <a:solidFill>
                  <a:srgbClr val="00953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Subtitle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7" y="5733256"/>
            <a:ext cx="6978071" cy="86409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Date</a:t>
            </a:r>
            <a:br>
              <a:rPr lang="en-US" noProof="0" smtClean="0"/>
            </a:br>
            <a:r>
              <a:rPr lang="en-US" noProof="0" smtClean="0"/>
              <a:t>Author</a:t>
            </a:r>
            <a:br>
              <a:rPr lang="en-US" noProof="0" smtClean="0"/>
            </a:br>
            <a:r>
              <a:rPr lang="en-US" noProof="0" smtClean="0"/>
              <a:t>Title</a:t>
            </a:r>
          </a:p>
        </p:txBody>
      </p:sp>
      <p:pic>
        <p:nvPicPr>
          <p:cNvPr id="7" name="Picture 23" descr="C:\Users\Kurt\Desktop\Untitled-1c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72267" y="5902139"/>
            <a:ext cx="1531000" cy="420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186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785" y="77790"/>
            <a:ext cx="8970433" cy="155098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785" y="1773238"/>
            <a:ext cx="5382948" cy="1655762"/>
          </a:xfrm>
        </p:spPr>
        <p:txBody>
          <a:bodyPr tIns="45720" rIns="54000" bIns="45720"/>
          <a:lstStyle>
            <a:lvl1pPr marL="0" indent="0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3244" y="5229228"/>
            <a:ext cx="2459302" cy="1368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600"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srgbClr val="FFFFFF"/>
                </a:solidFill>
              </a:rPr>
              <a:t>Pricing Council - 27.03.2015</a:t>
            </a:r>
            <a:endParaRPr lang="fr-FR">
              <a:solidFill>
                <a:srgbClr val="FFFFFF"/>
              </a:solidFill>
            </a:endParaRPr>
          </a:p>
        </p:txBody>
      </p:sp>
      <p:pic>
        <p:nvPicPr>
          <p:cNvPr id="5125" name="Picture 5" descr="Logo SE A4 Blan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743" y="5734050"/>
            <a:ext cx="2791221" cy="941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969234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85" y="77789"/>
            <a:ext cx="8970433" cy="6149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1463" indent="-271463">
              <a:defRPr/>
            </a:lvl1pPr>
            <a:lvl2pPr>
              <a:buFont typeface="Arial" pitchFamily="34" charset="0"/>
              <a:buChar char="-"/>
              <a:defRPr/>
            </a:lvl2pPr>
            <a:lvl3pPr>
              <a:buFont typeface="Arial" pitchFamily="34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7689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554276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783" y="1773238"/>
            <a:ext cx="44026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1" y="1773238"/>
            <a:ext cx="44026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0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797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785" y="77790"/>
            <a:ext cx="8970433" cy="1550987"/>
          </a:xfrm>
        </p:spPr>
        <p:txBody>
          <a:bodyPr/>
          <a:lstStyle>
            <a:lvl1pPr>
              <a:defRPr sz="48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785" y="1773238"/>
            <a:ext cx="5382948" cy="1655762"/>
          </a:xfrm>
        </p:spPr>
        <p:txBody>
          <a:bodyPr tIns="45720" rIns="54000" bIns="45720"/>
          <a:lstStyle>
            <a:lvl1pPr marL="0" indent="0">
              <a:buFont typeface="Arial" charset="0"/>
              <a:buNone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3244" y="5229228"/>
            <a:ext cx="2459302" cy="1368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Pricing Council - 27.03.2015</a:t>
            </a:r>
            <a:endParaRPr lang="fr-FR"/>
          </a:p>
        </p:txBody>
      </p:sp>
      <p:pic>
        <p:nvPicPr>
          <p:cNvPr id="5125" name="Picture 5" descr="Logo SE A4 Blan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743" y="5734050"/>
            <a:ext cx="2791221" cy="941388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8072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27019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41425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986985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191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5609" y="77788"/>
            <a:ext cx="2242608" cy="6221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783" y="77788"/>
            <a:ext cx="6562725" cy="6221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8048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3" descr="C:\Users\Kurt\Desktop\Untitled-1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3372" y="5904393"/>
            <a:ext cx="1509837" cy="4160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 userDrawn="1"/>
        </p:nvSpPr>
        <p:spPr>
          <a:xfrm>
            <a:off x="494140" y="6161290"/>
            <a:ext cx="7849396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10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  <a:t>©2015 Schneider Electric. All Rights Reserved.</a:t>
            </a:r>
            <a:br>
              <a:rPr lang="en-US" sz="10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</a:br>
            <a:r>
              <a:rPr lang="en-US" sz="1000" dirty="0" smtClean="0">
                <a:solidFill>
                  <a:srgbClr val="626469"/>
                </a:solidFill>
                <a:ea typeface="ＭＳ Ｐゴシック" pitchFamily="34" charset="-128"/>
                <a:cs typeface="Arial" pitchFamily="34" charset="0"/>
              </a:rPr>
              <a:t>All trademarks are owned by Schneider Electric Industries SAS or its affiliated companies or their respective owners.</a:t>
            </a:r>
          </a:p>
        </p:txBody>
      </p:sp>
      <p:pic>
        <p:nvPicPr>
          <p:cNvPr id="7" name="Picture 6" descr="Thankyou2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71"/>
          <a:stretch/>
        </p:blipFill>
        <p:spPr>
          <a:xfrm>
            <a:off x="0" y="2495552"/>
            <a:ext cx="9906000" cy="227752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0" y="-27384"/>
            <a:ext cx="9906000" cy="12961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626469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497960"/>
            <a:ext cx="9906000" cy="36004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75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1463" indent="-271463">
              <a:defRPr>
                <a:latin typeface="Calibri" pitchFamily="34" charset="0"/>
                <a:cs typeface="Calibri" pitchFamily="34" charset="0"/>
              </a:defRPr>
            </a:lvl1pPr>
            <a:lvl2pPr>
              <a:buFont typeface="Arial" pitchFamily="34" charset="0"/>
              <a:buChar char="-"/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-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783" y="1773238"/>
            <a:ext cx="44026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1" y="1773238"/>
            <a:ext cx="44026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-27384"/>
            <a:ext cx="9915738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785" y="1773238"/>
            <a:ext cx="897043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67785" y="77788"/>
            <a:ext cx="897043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Rectangle 5"/>
          <p:cNvSpPr/>
          <p:nvPr/>
        </p:nvSpPr>
        <p:spPr>
          <a:xfrm>
            <a:off x="6" y="6548291"/>
            <a:ext cx="9915738" cy="31947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6027" y="6577601"/>
            <a:ext cx="1555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Schneider Electric | Russia</a:t>
            </a:r>
          </a:p>
        </p:txBody>
      </p:sp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9476537" y="6649746"/>
            <a:ext cx="313002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661988" eaLnBrk="0" hangingPunct="0"/>
            <a:fld id="{FA4194FB-BB9D-454B-AA3E-3D0ED7AB7956}" type="slidenum">
              <a:rPr lang="fr-FR" sz="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defTabSz="661988" eaLnBrk="0" hangingPunct="0"/>
              <a:t>‹#›</a:t>
            </a:fld>
            <a:endParaRPr lang="fr-FR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9pPr>
    </p:titleStyle>
    <p:bodyStyle>
      <a:lvl1pPr marL="180975" indent="-1809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●"/>
        <a:defRPr sz="2000">
          <a:solidFill>
            <a:schemeClr val="accent1"/>
          </a:solidFill>
          <a:latin typeface="Calibri" pitchFamily="34" charset="0"/>
          <a:ea typeface="+mn-ea"/>
          <a:cs typeface="Calibri" pitchFamily="34" charset="0"/>
        </a:defRPr>
      </a:lvl1pPr>
      <a:lvl2pPr marL="541338" indent="-1809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●"/>
        <a:defRPr>
          <a:solidFill>
            <a:schemeClr val="bg2"/>
          </a:solidFill>
          <a:latin typeface="Calibri" pitchFamily="34" charset="0"/>
          <a:cs typeface="Calibri" pitchFamily="34" charset="0"/>
        </a:defRPr>
      </a:lvl2pPr>
      <a:lvl3pPr marL="901700" indent="-8413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●"/>
        <a:defRPr>
          <a:solidFill>
            <a:schemeClr val="bg2"/>
          </a:solidFill>
          <a:latin typeface="Calibri" pitchFamily="34" charset="0"/>
          <a:cs typeface="Calibri" pitchFamily="34" charset="0"/>
        </a:defRPr>
      </a:lvl3pPr>
      <a:lvl4pPr marL="1751013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15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61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073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30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87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-27384"/>
            <a:ext cx="9915738" cy="50405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785" y="1773238"/>
            <a:ext cx="897043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67785" y="77788"/>
            <a:ext cx="897043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Rectangle 5"/>
          <p:cNvSpPr/>
          <p:nvPr/>
        </p:nvSpPr>
        <p:spPr>
          <a:xfrm>
            <a:off x="6" y="6548291"/>
            <a:ext cx="9915738" cy="31947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6027" y="6577601"/>
            <a:ext cx="1555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Schneider Electric | Russia</a:t>
            </a:r>
          </a:p>
        </p:txBody>
      </p:sp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9476537" y="6649746"/>
            <a:ext cx="313002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661988" eaLnBrk="0" hangingPunct="0"/>
            <a:fld id="{FA4194FB-BB9D-454B-AA3E-3D0ED7AB7956}" type="slidenum">
              <a:rPr lang="fr-FR" sz="800">
                <a:solidFill>
                  <a:srgbClr val="FFFFFF"/>
                </a:solidFill>
              </a:rPr>
              <a:pPr defTabSz="661988" eaLnBrk="0" hangingPunct="0"/>
              <a:t>‹#›</a:t>
            </a:fld>
            <a:endParaRPr lang="fr-FR" sz="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97066" y="6577601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Pricing Council</a:t>
            </a:r>
            <a:endParaRPr lang="en-US" sz="1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619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9pPr>
    </p:titleStyle>
    <p:bodyStyle>
      <a:lvl1pPr marL="180975" indent="-1809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●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●"/>
        <a:defRPr>
          <a:solidFill>
            <a:schemeClr val="bg2"/>
          </a:solidFill>
          <a:latin typeface="+mn-lt"/>
        </a:defRPr>
      </a:lvl2pPr>
      <a:lvl3pPr marL="901700" indent="-8413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●"/>
        <a:defRPr>
          <a:solidFill>
            <a:schemeClr val="bg2"/>
          </a:solidFill>
          <a:latin typeface="+mn-lt"/>
        </a:defRPr>
      </a:lvl3pPr>
      <a:lvl4pPr marL="1751013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15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61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073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30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87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2.jpeg"/><Relationship Id="rId7" Type="http://schemas.openxmlformats.org/officeDocument/2006/relationships/image" Target="../media/image38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11" Type="http://schemas.openxmlformats.org/officeDocument/2006/relationships/image" Target="../media/image59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jpeg"/><Relationship Id="rId7" Type="http://schemas.openxmlformats.org/officeDocument/2006/relationships/image" Target="../media/image7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90.png"/><Relationship Id="rId3" Type="http://schemas.openxmlformats.org/officeDocument/2006/relationships/image" Target="../media/image81.wmf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jpe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2.jpe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6" Type="http://schemas.openxmlformats.org/officeDocument/2006/relationships/hyperlink" Target="https://schneider-electric.app.box.com/s/owfqql9klbhki1akbeeq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channel/UCx4HI5xNwq8oRU-v-NGeNtg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499" y="188643"/>
            <a:ext cx="8923013" cy="1224134"/>
          </a:xfrm>
        </p:spPr>
        <p:txBody>
          <a:bodyPr/>
          <a:lstStyle/>
          <a:p>
            <a:r>
              <a:rPr lang="en-US" dirty="0" err="1" smtClean="0"/>
              <a:t>Altivar</a:t>
            </a:r>
            <a:r>
              <a:rPr lang="en-US" dirty="0" smtClean="0"/>
              <a:t>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Основные характеристики и преимущества</a:t>
            </a:r>
            <a:endParaRPr lang="en-US" dirty="0" smtClean="0"/>
          </a:p>
          <a:p>
            <a:r>
              <a:rPr lang="ru-RU" dirty="0" smtClean="0"/>
              <a:t>Февраль </a:t>
            </a:r>
            <a:r>
              <a:rPr lang="en-US" dirty="0" smtClean="0"/>
              <a:t>201</a:t>
            </a:r>
            <a:r>
              <a:rPr lang="ru-RU" dirty="0" smtClean="0"/>
              <a:t>6</a:t>
            </a:r>
            <a:r>
              <a:rPr lang="en-US" dirty="0" smtClean="0"/>
              <a:t>, </a:t>
            </a:r>
            <a:r>
              <a:rPr lang="en-US" dirty="0" smtClean="0"/>
              <a:t>Mo</a:t>
            </a:r>
            <a:r>
              <a:rPr lang="ru-RU" dirty="0" smtClean="0"/>
              <a:t>сква</a:t>
            </a:r>
            <a:endParaRPr lang="en-US" dirty="0"/>
          </a:p>
        </p:txBody>
      </p:sp>
      <p:grpSp>
        <p:nvGrpSpPr>
          <p:cNvPr id="5" name="Groupe 41"/>
          <p:cNvGrpSpPr/>
          <p:nvPr/>
        </p:nvGrpSpPr>
        <p:grpSpPr>
          <a:xfrm>
            <a:off x="6393160" y="2348880"/>
            <a:ext cx="3096344" cy="2664296"/>
            <a:chOff x="3147574" y="4077072"/>
            <a:chExt cx="2376264" cy="1925176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DFC"/>
                </a:clrFrom>
                <a:clrTo>
                  <a:srgbClr val="FBFD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7574" y="4725144"/>
              <a:ext cx="272298" cy="50405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DFC"/>
                </a:clrFrom>
                <a:clrTo>
                  <a:srgbClr val="FBFD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1262" y="4601961"/>
              <a:ext cx="416642" cy="77125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DFC"/>
                </a:clrFrom>
                <a:clrTo>
                  <a:srgbClr val="FBFD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24565" y="4450083"/>
              <a:ext cx="615387" cy="113915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DFC"/>
                </a:clrFrom>
                <a:clrTo>
                  <a:srgbClr val="FBFD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2034" y="4077072"/>
              <a:ext cx="1040006" cy="192517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DFC"/>
                </a:clrFrom>
                <a:clrTo>
                  <a:srgbClr val="FBFD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31750" y="4411021"/>
              <a:ext cx="792088" cy="146625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Grafik 5" descr="group 1-5p_smal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57" t="7407" r="12053" b="11111"/>
          <a:stretch>
            <a:fillRect/>
          </a:stretch>
        </p:blipFill>
        <p:spPr>
          <a:xfrm>
            <a:off x="344488" y="2132856"/>
            <a:ext cx="4536504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Персонализированная панель управления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Image 4" descr="vlcsnap-2014-04-03-12h18m33s139.png"/>
          <p:cNvPicPr>
            <a:picLocks noChangeAspect="1"/>
          </p:cNvPicPr>
          <p:nvPr/>
        </p:nvPicPr>
        <p:blipFill>
          <a:blip r:embed="rId2" cstate="print"/>
          <a:srcRect l="5407" r="4889" b="14601"/>
          <a:stretch>
            <a:fillRect/>
          </a:stretch>
        </p:blipFill>
        <p:spPr>
          <a:xfrm>
            <a:off x="272480" y="1412776"/>
            <a:ext cx="9412713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Веб сервер – настройка на насос</a:t>
            </a:r>
            <a:endParaRPr lang="ru-RU" dirty="0"/>
          </a:p>
        </p:txBody>
      </p:sp>
      <p:grpSp>
        <p:nvGrpSpPr>
          <p:cNvPr id="4" name="Groupe 5"/>
          <p:cNvGrpSpPr/>
          <p:nvPr/>
        </p:nvGrpSpPr>
        <p:grpSpPr>
          <a:xfrm>
            <a:off x="871289" y="1309836"/>
            <a:ext cx="8258175" cy="5143500"/>
            <a:chOff x="885825" y="0"/>
            <a:chExt cx="8258175" cy="5143500"/>
          </a:xfrm>
        </p:grpSpPr>
        <p:pic>
          <p:nvPicPr>
            <p:cNvPr id="5" name="Image 2" descr="vlcsnap-2014-04-03-12h07m39s247.png"/>
            <p:cNvPicPr>
              <a:picLocks noChangeAspect="1"/>
            </p:cNvPicPr>
            <p:nvPr/>
          </p:nvPicPr>
          <p:blipFill>
            <a:blip r:embed="rId2" cstate="print"/>
            <a:srcRect l="5407" r="5259"/>
            <a:stretch>
              <a:fillRect/>
            </a:stretch>
          </p:blipFill>
          <p:spPr>
            <a:xfrm>
              <a:off x="975360" y="0"/>
              <a:ext cx="8168640" cy="5143500"/>
            </a:xfrm>
            <a:prstGeom prst="rect">
              <a:avLst/>
            </a:prstGeom>
          </p:spPr>
        </p:pic>
        <p:sp>
          <p:nvSpPr>
            <p:cNvPr id="6" name="Forme libre 4"/>
            <p:cNvSpPr/>
            <p:nvPr/>
          </p:nvSpPr>
          <p:spPr bwMode="auto">
            <a:xfrm>
              <a:off x="885825" y="3333750"/>
              <a:ext cx="1485900" cy="571500"/>
            </a:xfrm>
            <a:custGeom>
              <a:avLst/>
              <a:gdLst>
                <a:gd name="connsiteX0" fmla="*/ 0 w 1485900"/>
                <a:gd name="connsiteY0" fmla="*/ 9525 h 571500"/>
                <a:gd name="connsiteX1" fmla="*/ 0 w 1485900"/>
                <a:gd name="connsiteY1" fmla="*/ 571500 h 571500"/>
                <a:gd name="connsiteX2" fmla="*/ 1085850 w 1485900"/>
                <a:gd name="connsiteY2" fmla="*/ 571500 h 571500"/>
                <a:gd name="connsiteX3" fmla="*/ 1485900 w 1485900"/>
                <a:gd name="connsiteY3" fmla="*/ 552450 h 571500"/>
                <a:gd name="connsiteX4" fmla="*/ 1476375 w 1485900"/>
                <a:gd name="connsiteY4" fmla="*/ 381000 h 571500"/>
                <a:gd name="connsiteX5" fmla="*/ 1352550 w 1485900"/>
                <a:gd name="connsiteY5" fmla="*/ 323850 h 571500"/>
                <a:gd name="connsiteX6" fmla="*/ 1009650 w 1485900"/>
                <a:gd name="connsiteY6" fmla="*/ 247650 h 571500"/>
                <a:gd name="connsiteX7" fmla="*/ 628650 w 1485900"/>
                <a:gd name="connsiteY7" fmla="*/ 0 h 571500"/>
                <a:gd name="connsiteX8" fmla="*/ 0 w 1485900"/>
                <a:gd name="connsiteY8" fmla="*/ 952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900" h="571500">
                  <a:moveTo>
                    <a:pt x="0" y="9525"/>
                  </a:moveTo>
                  <a:lnTo>
                    <a:pt x="0" y="571500"/>
                  </a:lnTo>
                  <a:lnTo>
                    <a:pt x="1085850" y="571500"/>
                  </a:lnTo>
                  <a:lnTo>
                    <a:pt x="1485900" y="552450"/>
                  </a:lnTo>
                  <a:lnTo>
                    <a:pt x="1476375" y="381000"/>
                  </a:lnTo>
                  <a:lnTo>
                    <a:pt x="1352550" y="323850"/>
                  </a:lnTo>
                  <a:lnTo>
                    <a:pt x="1009650" y="247650"/>
                  </a:lnTo>
                  <a:lnTo>
                    <a:pt x="62865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Веб сервер – мониторинг работы насоса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e 4"/>
          <p:cNvGrpSpPr/>
          <p:nvPr/>
        </p:nvGrpSpPr>
        <p:grpSpPr>
          <a:xfrm>
            <a:off x="717748" y="1309836"/>
            <a:ext cx="8267700" cy="5143500"/>
            <a:chOff x="876300" y="0"/>
            <a:chExt cx="8267700" cy="5143500"/>
          </a:xfrm>
        </p:grpSpPr>
        <p:pic>
          <p:nvPicPr>
            <p:cNvPr id="5" name="Image 1" descr="vlcsnap-2014-04-03-12h08m38s16.png"/>
            <p:cNvPicPr>
              <a:picLocks noChangeAspect="1"/>
            </p:cNvPicPr>
            <p:nvPr/>
          </p:nvPicPr>
          <p:blipFill>
            <a:blip r:embed="rId2" cstate="print"/>
            <a:srcRect l="5185" r="4889"/>
            <a:stretch>
              <a:fillRect/>
            </a:stretch>
          </p:blipFill>
          <p:spPr>
            <a:xfrm>
              <a:off x="921173" y="0"/>
              <a:ext cx="8222827" cy="5143500"/>
            </a:xfrm>
            <a:prstGeom prst="rect">
              <a:avLst/>
            </a:prstGeom>
          </p:spPr>
        </p:pic>
        <p:sp>
          <p:nvSpPr>
            <p:cNvPr id="6" name="Forme libre 3"/>
            <p:cNvSpPr/>
            <p:nvPr/>
          </p:nvSpPr>
          <p:spPr bwMode="auto">
            <a:xfrm>
              <a:off x="876300" y="3562350"/>
              <a:ext cx="1162050" cy="323850"/>
            </a:xfrm>
            <a:custGeom>
              <a:avLst/>
              <a:gdLst>
                <a:gd name="connsiteX0" fmla="*/ 0 w 1162050"/>
                <a:gd name="connsiteY0" fmla="*/ 0 h 323850"/>
                <a:gd name="connsiteX1" fmla="*/ 9525 w 1162050"/>
                <a:gd name="connsiteY1" fmla="*/ 323850 h 323850"/>
                <a:gd name="connsiteX2" fmla="*/ 1162050 w 1162050"/>
                <a:gd name="connsiteY2" fmla="*/ 247650 h 323850"/>
                <a:gd name="connsiteX3" fmla="*/ 1152525 w 1162050"/>
                <a:gd name="connsiteY3" fmla="*/ 47625 h 323850"/>
                <a:gd name="connsiteX4" fmla="*/ 0 w 1162050"/>
                <a:gd name="connsiteY4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50" h="323850">
                  <a:moveTo>
                    <a:pt x="0" y="0"/>
                  </a:moveTo>
                  <a:lnTo>
                    <a:pt x="9525" y="323850"/>
                  </a:lnTo>
                  <a:lnTo>
                    <a:pt x="1162050" y="247650"/>
                  </a:lnTo>
                  <a:lnTo>
                    <a:pt x="1152525" y="47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 bwMode="auto">
          <a:xfrm>
            <a:off x="272480" y="1844824"/>
            <a:ext cx="5382598" cy="3672408"/>
          </a:xfrm>
          <a:prstGeom prst="roundRect">
            <a:avLst>
              <a:gd name="adj" fmla="val 1311"/>
            </a:avLst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38" y="4071942"/>
            <a:ext cx="4221144" cy="2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7183" y="1285876"/>
            <a:ext cx="4208817" cy="265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88" y="2116593"/>
            <a:ext cx="5100901" cy="302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arr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6521" flipV="1">
            <a:off x="4096356" y="3925515"/>
            <a:ext cx="1954325" cy="24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arr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55661">
            <a:off x="3843963" y="1205962"/>
            <a:ext cx="2029827" cy="25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72480" y="19050"/>
            <a:ext cx="943304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794" rIns="0" bIns="10794" anchor="ctr"/>
          <a:lstStyle/>
          <a:p>
            <a:pPr>
              <a:defRPr/>
            </a:pP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Настройка параметров управления насосом</a:t>
            </a:r>
            <a:endParaRPr lang="ru-RU" sz="3600" dirty="0">
              <a:solidFill>
                <a:schemeClr val="bg1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5" name="Picture 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50" y="6456364"/>
            <a:ext cx="378354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Мониторинг энергопотребления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 1" descr="vlcsnap-2014-04-03-12h09m41s174.png"/>
          <p:cNvPicPr>
            <a:picLocks noChangeAspect="1"/>
          </p:cNvPicPr>
          <p:nvPr/>
        </p:nvPicPr>
        <p:blipFill>
          <a:blip r:embed="rId2" cstate="print"/>
          <a:srcRect l="5185" r="4889" b="28971"/>
          <a:stretch>
            <a:fillRect/>
          </a:stretch>
        </p:blipFill>
        <p:spPr>
          <a:xfrm>
            <a:off x="200472" y="1340767"/>
            <a:ext cx="9562276" cy="4248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QR </a:t>
            </a:r>
            <a:r>
              <a:rPr lang="ru-RU" dirty="0" smtClean="0"/>
              <a:t>коды</a:t>
            </a:r>
            <a:endParaRPr lang="ru-RU" dirty="0"/>
          </a:p>
        </p:txBody>
      </p:sp>
      <p:sp>
        <p:nvSpPr>
          <p:cNvPr id="4" name="Rectangle à coins arrondis 4"/>
          <p:cNvSpPr/>
          <p:nvPr/>
        </p:nvSpPr>
        <p:spPr bwMode="auto">
          <a:xfrm>
            <a:off x="323528" y="1412776"/>
            <a:ext cx="8640960" cy="36004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 marL="0" lvl="1">
              <a:defRPr/>
            </a:pPr>
            <a:r>
              <a:rPr lang="ru-RU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sym typeface="Wingdings" pitchFamily="2" charset="2"/>
              </a:rPr>
              <a:t>Ссылка на техническую документацию:  поиск и устранение неисправностей</a:t>
            </a:r>
            <a:endParaRPr lang="en-GB" b="1" dirty="0" smtClean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sym typeface="Wingdings" pitchFamily="2" charset="2"/>
            </a:endParaRPr>
          </a:p>
          <a:p>
            <a:pPr marL="457200" lvl="2">
              <a:buFont typeface="Wingdings" pitchFamily="2" charset="2"/>
              <a:buChar char="à"/>
              <a:defRPr/>
            </a:pPr>
            <a:endParaRPr lang="en-GB" sz="1600" b="1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457200" lvl="2">
              <a:defRPr/>
            </a:pPr>
            <a:endParaRPr lang="en-GB" b="1" dirty="0" smtClean="0">
              <a:solidFill>
                <a:schemeClr val="tx1"/>
              </a:solidFill>
              <a:latin typeface="Arial" charset="0"/>
            </a:endParaRPr>
          </a:p>
          <a:p>
            <a:pPr marL="457200" lvl="2">
              <a:defRPr/>
            </a:pPr>
            <a:endParaRPr lang="en-GB" b="1" dirty="0" smtClean="0">
              <a:solidFill>
                <a:schemeClr val="tx1"/>
              </a:solidFill>
              <a:latin typeface="Arial" charset="0"/>
            </a:endParaRPr>
          </a:p>
          <a:p>
            <a:pPr marL="457200" lvl="2">
              <a:defRPr/>
            </a:pPr>
            <a:endParaRPr lang="en-GB" sz="1400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0" lvl="1">
              <a:defRPr/>
            </a:pPr>
            <a:endParaRPr lang="en-GB" b="1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Image 9" descr="qr-code altivar process 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3528" y="2060848"/>
            <a:ext cx="4348330" cy="4293096"/>
          </a:xfrm>
          <a:prstGeom prst="rect">
            <a:avLst/>
          </a:prstGeom>
        </p:spPr>
      </p:pic>
      <p:pic>
        <p:nvPicPr>
          <p:cNvPr id="6" name="Image 15" descr="QR-Code Altivar Process2.jpg"/>
          <p:cNvPicPr>
            <a:picLocks noChangeAspect="1"/>
          </p:cNvPicPr>
          <p:nvPr/>
        </p:nvPicPr>
        <p:blipFill>
          <a:blip r:embed="rId3" cstate="print"/>
          <a:srcRect l="50133"/>
          <a:stretch>
            <a:fillRect/>
          </a:stretch>
        </p:blipFill>
        <p:spPr>
          <a:xfrm>
            <a:off x="5364088" y="2276872"/>
            <a:ext cx="3294812" cy="325248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Графический терминал</a:t>
            </a:r>
            <a:endParaRPr lang="ru-RU" dirty="0"/>
          </a:p>
        </p:txBody>
      </p:sp>
      <p:sp>
        <p:nvSpPr>
          <p:cNvPr id="5" name="Rectangle à coins arrondis 4"/>
          <p:cNvSpPr>
            <a:spLocks noChangeArrowheads="1"/>
          </p:cNvSpPr>
          <p:nvPr/>
        </p:nvSpPr>
        <p:spPr bwMode="auto">
          <a:xfrm>
            <a:off x="488504" y="2564904"/>
            <a:ext cx="4248472" cy="108012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>
              <a:buClr>
                <a:schemeClr val="bg2"/>
              </a:buClr>
            </a:pPr>
            <a:r>
              <a:rPr lang="ru-RU" sz="1600" b="1" dirty="0" smtClean="0">
                <a:solidFill>
                  <a:schemeClr val="tx1"/>
                </a:solidFill>
              </a:rPr>
              <a:t>Комплект для установки терминала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на дверь</a:t>
            </a:r>
            <a:endParaRPr lang="en-US" sz="1200" b="1" dirty="0" smtClean="0">
              <a:solidFill>
                <a:schemeClr val="accent6"/>
              </a:solidFill>
            </a:endParaRPr>
          </a:p>
          <a:p>
            <a:pPr eaLnBrk="1" hangingPunct="1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</a:rPr>
              <a:t> Для установки необходмо только отв. в 22 мм.</a:t>
            </a:r>
            <a:endParaRPr lang="en-GB" sz="1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GB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 smtClean="0">
                <a:solidFill>
                  <a:schemeClr val="tx1"/>
                </a:solidFill>
              </a:rPr>
              <a:t>Типовое соединение через адаптер</a:t>
            </a:r>
            <a:endParaRPr lang="en-GB" sz="1400" dirty="0" smtClean="0">
              <a:solidFill>
                <a:schemeClr val="tx1"/>
              </a:solidFill>
              <a:sym typeface="Wingdings" pitchFamily="2" charset="2"/>
            </a:endParaRPr>
          </a:p>
          <a:p>
            <a:pPr>
              <a:buClr>
                <a:schemeClr val="bg2"/>
              </a:buClr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buClr>
                <a:schemeClr val="bg2"/>
              </a:buClr>
              <a:buFontTx/>
              <a:buChar char="-"/>
            </a:pPr>
            <a:endParaRPr lang="en-GB" b="1" dirty="0">
              <a:solidFill>
                <a:schemeClr val="tx1"/>
              </a:solidFill>
            </a:endParaRPr>
          </a:p>
          <a:p>
            <a:pPr marL="0" lvl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208" y="2348880"/>
            <a:ext cx="1135461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4"/>
          <p:cNvSpPr>
            <a:spLocks noChangeArrowheads="1"/>
          </p:cNvSpPr>
          <p:nvPr/>
        </p:nvSpPr>
        <p:spPr bwMode="auto">
          <a:xfrm>
            <a:off x="488504" y="1772816"/>
            <a:ext cx="2664296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 lvl="0">
              <a:buClr>
                <a:srgbClr val="626469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IP65</a:t>
            </a:r>
          </a:p>
          <a:p>
            <a:pPr lvl="0">
              <a:buClr>
                <a:srgbClr val="626469"/>
              </a:buClr>
            </a:pPr>
            <a:r>
              <a:rPr lang="en-US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 smtClean="0">
                <a:solidFill>
                  <a:schemeClr val="tx1"/>
                </a:solidFill>
              </a:rPr>
              <a:t>Емкостной тачпад</a:t>
            </a:r>
            <a:endParaRPr lang="en-US" sz="1400" dirty="0" smtClean="0">
              <a:solidFill>
                <a:schemeClr val="tx1"/>
              </a:solidFill>
            </a:endParaRPr>
          </a:p>
          <a:p>
            <a:pPr>
              <a:buClr>
                <a:schemeClr val="bg2"/>
              </a:buClr>
            </a:pPr>
            <a:endParaRPr lang="en-GB" b="1" dirty="0">
              <a:solidFill>
                <a:schemeClr val="tx1"/>
              </a:solidFill>
            </a:endParaRPr>
          </a:p>
          <a:p>
            <a:pPr marL="0" lvl="1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4"/>
          <p:cNvSpPr>
            <a:spLocks noChangeArrowheads="1"/>
          </p:cNvSpPr>
          <p:nvPr/>
        </p:nvSpPr>
        <p:spPr bwMode="auto">
          <a:xfrm>
            <a:off x="488504" y="3789040"/>
            <a:ext cx="4824536" cy="100811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 lvl="0"/>
            <a:r>
              <a:rPr lang="ru-RU" sz="1600" b="1" dirty="0" smtClean="0">
                <a:solidFill>
                  <a:schemeClr val="tx1"/>
                </a:solidFill>
              </a:rPr>
              <a:t>Функционал накопителя</a:t>
            </a:r>
            <a:endParaRPr lang="en-US" sz="1200" b="1" dirty="0" smtClean="0">
              <a:solidFill>
                <a:schemeClr val="accent6"/>
              </a:solidFill>
            </a:endParaRPr>
          </a:p>
          <a:p>
            <a:pPr lvl="0">
              <a:buClr>
                <a:srgbClr val="626469"/>
              </a:buClr>
              <a:tabLst>
                <a:tab pos="2151063" algn="r"/>
                <a:tab pos="3044825" algn="r"/>
                <a:tab pos="3771900" algn="r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- </a:t>
            </a:r>
            <a:r>
              <a:rPr lang="ru-RU" sz="1400" dirty="0" smtClean="0">
                <a:solidFill>
                  <a:srgbClr val="000000"/>
                </a:solidFill>
              </a:rPr>
              <a:t>Мини </a:t>
            </a:r>
            <a:r>
              <a:rPr lang="en-US" sz="1400" dirty="0" smtClean="0">
                <a:solidFill>
                  <a:srgbClr val="000000"/>
                </a:solidFill>
              </a:rPr>
              <a:t>USB </a:t>
            </a:r>
            <a:r>
              <a:rPr lang="ru-RU" sz="1400" dirty="0" smtClean="0">
                <a:solidFill>
                  <a:srgbClr val="000000"/>
                </a:solidFill>
              </a:rPr>
              <a:t>порт для файлообмена с ПК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626469"/>
              </a:buClr>
              <a:tabLst>
                <a:tab pos="2151063" algn="r"/>
                <a:tab pos="3044825" algn="r"/>
                <a:tab pos="3771900" algn="r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- 4 </a:t>
            </a:r>
            <a:r>
              <a:rPr lang="ru-RU" sz="1400" dirty="0" smtClean="0">
                <a:solidFill>
                  <a:srgbClr val="000000"/>
                </a:solidFill>
              </a:rPr>
              <a:t>конфигурации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626469"/>
              </a:buClr>
              <a:tabLst>
                <a:tab pos="2151063" algn="r"/>
                <a:tab pos="3044825" algn="r"/>
                <a:tab pos="3771900" algn="r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- </a:t>
            </a:r>
            <a:r>
              <a:rPr lang="ru-RU" sz="1400" dirty="0" smtClean="0">
                <a:solidFill>
                  <a:srgbClr val="000000"/>
                </a:solidFill>
              </a:rPr>
              <a:t>Файлы журналов данных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626469"/>
              </a:buClr>
              <a:tabLst>
                <a:tab pos="2151063" algn="r"/>
                <a:tab pos="3044825" algn="r"/>
                <a:tab pos="3771900" algn="r"/>
              </a:tabLst>
            </a:pPr>
            <a:endParaRPr lang="en-US" sz="1400" b="1" dirty="0" smtClean="0">
              <a:solidFill>
                <a:srgbClr val="000000"/>
              </a:solidFill>
            </a:endParaRPr>
          </a:p>
          <a:p>
            <a:pPr>
              <a:buClr>
                <a:schemeClr val="bg2"/>
              </a:buClr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buClr>
                <a:schemeClr val="bg2"/>
              </a:buClr>
              <a:buFontTx/>
              <a:buChar char="-"/>
            </a:pPr>
            <a:endParaRPr lang="en-GB" b="1" dirty="0">
              <a:solidFill>
                <a:schemeClr val="tx1"/>
              </a:solidFill>
            </a:endParaRPr>
          </a:p>
          <a:p>
            <a:pPr marL="0" lvl="1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4"/>
          <p:cNvSpPr>
            <a:spLocks noChangeArrowheads="1"/>
          </p:cNvSpPr>
          <p:nvPr/>
        </p:nvSpPr>
        <p:spPr bwMode="auto">
          <a:xfrm>
            <a:off x="488504" y="4941168"/>
            <a:ext cx="3096344" cy="151216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 lvl="0">
              <a:buClr>
                <a:srgbClr val="626469"/>
              </a:buClr>
              <a:tabLst>
                <a:tab pos="2151063" algn="r"/>
                <a:tab pos="3044825" algn="r"/>
                <a:tab pos="3771900" algn="r"/>
              </a:tabLst>
            </a:pPr>
            <a:r>
              <a:rPr lang="ru-RU" sz="1600" b="1" dirty="0" smtClean="0">
                <a:solidFill>
                  <a:schemeClr val="tx1"/>
                </a:solidFill>
              </a:rPr>
              <a:t>Усовершенствования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lvl="0">
              <a:buClr>
                <a:srgbClr val="626469"/>
              </a:buClr>
              <a:buFontTx/>
              <a:buChar char="-"/>
              <a:tabLst>
                <a:tab pos="2151063" algn="r"/>
                <a:tab pos="3044825" algn="r"/>
                <a:tab pos="3771900" algn="r"/>
              </a:tabLst>
            </a:pPr>
            <a:r>
              <a:rPr lang="ru-RU" sz="1400" dirty="0" smtClean="0">
                <a:solidFill>
                  <a:srgbClr val="000000"/>
                </a:solidFill>
              </a:rPr>
              <a:t>Кнопка справки и кнопка Домой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626469"/>
              </a:buClr>
              <a:buFontTx/>
              <a:buChar char="-"/>
              <a:tabLst>
                <a:tab pos="2151063" algn="r"/>
                <a:tab pos="3044825" algn="r"/>
                <a:tab pos="3771900" algn="r"/>
              </a:tabLst>
            </a:pPr>
            <a:r>
              <a:rPr lang="ru-RU" sz="1400" b="1" u="sng" dirty="0" smtClean="0">
                <a:solidFill>
                  <a:srgbClr val="000000"/>
                </a:solidFill>
              </a:rPr>
              <a:t>Часы реального времени</a:t>
            </a:r>
          </a:p>
          <a:p>
            <a:pPr lvl="0">
              <a:buClr>
                <a:srgbClr val="626469"/>
              </a:buClr>
              <a:buFontTx/>
              <a:buChar char="-"/>
              <a:tabLst>
                <a:tab pos="2151063" algn="r"/>
                <a:tab pos="3044825" algn="r"/>
                <a:tab pos="3771900" algn="r"/>
              </a:tabLst>
            </a:pPr>
            <a:r>
              <a:rPr lang="ru-RU" sz="1400" dirty="0" smtClean="0">
                <a:solidFill>
                  <a:srgbClr val="000000"/>
                </a:solidFill>
              </a:rPr>
              <a:t>Графика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626469"/>
              </a:buClr>
              <a:buFontTx/>
              <a:buChar char="-"/>
              <a:tabLst>
                <a:tab pos="2151063" algn="r"/>
                <a:tab pos="3044825" algn="r"/>
                <a:tab pos="3771900" algn="r"/>
              </a:tabLst>
            </a:pPr>
            <a:r>
              <a:rPr lang="ru-RU" sz="1400" dirty="0" smtClean="0">
                <a:solidFill>
                  <a:srgbClr val="000000"/>
                </a:solidFill>
              </a:rPr>
              <a:t>Динамические </a:t>
            </a:r>
            <a:r>
              <a:rPr lang="en-US" sz="1400" dirty="0" smtClean="0">
                <a:solidFill>
                  <a:srgbClr val="000000"/>
                </a:solidFill>
              </a:rPr>
              <a:t>QR</a:t>
            </a:r>
            <a:r>
              <a:rPr lang="ru-RU" sz="1400" dirty="0" smtClean="0">
                <a:solidFill>
                  <a:srgbClr val="000000"/>
                </a:solidFill>
              </a:rPr>
              <a:t>-коды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626469"/>
              </a:buClr>
              <a:buFontTx/>
              <a:buChar char="-"/>
              <a:tabLst>
                <a:tab pos="2151063" algn="r"/>
                <a:tab pos="3044825" algn="r"/>
                <a:tab pos="3771900" algn="r"/>
              </a:tabLst>
            </a:pPr>
            <a:r>
              <a:rPr lang="ru-RU" sz="1400" dirty="0" smtClean="0">
                <a:solidFill>
                  <a:srgbClr val="000000"/>
                </a:solidFill>
              </a:rPr>
              <a:t>Красная подсветка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626469"/>
              </a:buClr>
              <a:tabLst>
                <a:tab pos="2151063" algn="r"/>
                <a:tab pos="3044825" algn="r"/>
                <a:tab pos="3771900" algn="r"/>
              </a:tabLst>
            </a:pPr>
            <a:endParaRPr lang="en-US" sz="1400" dirty="0" smtClean="0">
              <a:solidFill>
                <a:srgbClr val="000000"/>
              </a:solidFill>
            </a:endParaRPr>
          </a:p>
          <a:p>
            <a:pPr>
              <a:buClr>
                <a:schemeClr val="bg2"/>
              </a:buClr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buClr>
                <a:schemeClr val="bg2"/>
              </a:buClr>
              <a:buFontTx/>
              <a:buChar char="-"/>
            </a:pPr>
            <a:endParaRPr lang="en-GB" b="1" dirty="0">
              <a:solidFill>
                <a:schemeClr val="tx1"/>
              </a:solidFill>
            </a:endParaRPr>
          </a:p>
          <a:p>
            <a:pPr marL="0" lvl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128" y="5085186"/>
            <a:ext cx="1548172" cy="10321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936" y="5085184"/>
            <a:ext cx="1620180" cy="10801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4808" y="5589242"/>
            <a:ext cx="1080120" cy="830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2840" y="1340768"/>
            <a:ext cx="1296144" cy="113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1313" y="5085186"/>
            <a:ext cx="1584176" cy="10561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 b="9524"/>
          <a:stretch>
            <a:fillRect/>
          </a:stretch>
        </p:blipFill>
        <p:spPr bwMode="auto">
          <a:xfrm>
            <a:off x="5025008" y="2348880"/>
            <a:ext cx="170671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50078" y="2492896"/>
            <a:ext cx="1402914" cy="123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48944" y="3717032"/>
            <a:ext cx="2376264" cy="128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049344" y="260648"/>
            <a:ext cx="1296144" cy="21444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9447" y="4192705"/>
            <a:ext cx="468052" cy="10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http://www.gcf-inc.com/Images/Product%20Pics/Modicon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719" y="4080527"/>
            <a:ext cx="796207" cy="443457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5827" y="2867209"/>
            <a:ext cx="1437746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 flipH="1">
            <a:off x="1347762" y="2688454"/>
            <a:ext cx="218430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+mn-lt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19126" y="1614183"/>
            <a:ext cx="1189851" cy="400110"/>
          </a:xfrm>
          <a:prstGeom prst="rect">
            <a:avLst/>
          </a:prstGeom>
          <a:solidFill>
            <a:srgbClr val="FFFFFF">
              <a:alpha val="60001"/>
            </a:srgb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accent2"/>
                </a:solidFill>
                <a:latin typeface="+mn-lt"/>
              </a:rPr>
              <a:t>Инженерная станция </a:t>
            </a:r>
            <a:endParaRPr lang="en-GB" sz="1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 flipV="1">
            <a:off x="2263084" y="2144897"/>
            <a:ext cx="0" cy="5048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+mn-lt"/>
            </a:endParaRP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2221809" y="2640196"/>
            <a:ext cx="75671" cy="698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+mn-lt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 flipH="1">
            <a:off x="2049860" y="4872636"/>
            <a:ext cx="1720" cy="381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113730" y="3000378"/>
            <a:ext cx="1238250" cy="246221"/>
          </a:xfrm>
          <a:prstGeom prst="rect">
            <a:avLst/>
          </a:prstGeom>
          <a:solidFill>
            <a:srgbClr val="FFFFFF">
              <a:alpha val="60001"/>
            </a:srgbClr>
          </a:solidFill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000" b="1" dirty="0" smtClean="0">
                <a:solidFill>
                  <a:schemeClr val="accent2"/>
                </a:solidFill>
                <a:latin typeface="+mn-lt"/>
              </a:rPr>
              <a:t>Сервер</a:t>
            </a:r>
            <a:endParaRPr lang="en-GB" sz="1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H="1">
            <a:off x="567654" y="4872636"/>
            <a:ext cx="173355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>
            <a:off x="1425773" y="4440576"/>
            <a:ext cx="1720" cy="457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2023593" y="4838700"/>
            <a:ext cx="75671" cy="6985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1386669" y="4838700"/>
            <a:ext cx="75671" cy="6985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" name="Oval 33"/>
          <p:cNvSpPr>
            <a:spLocks noChangeArrowheads="1"/>
          </p:cNvSpPr>
          <p:nvPr/>
        </p:nvSpPr>
        <p:spPr bwMode="auto">
          <a:xfrm>
            <a:off x="3083424" y="2649721"/>
            <a:ext cx="75671" cy="698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+mn-lt"/>
            </a:endParaRPr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 flipH="1">
            <a:off x="3454900" y="3830821"/>
            <a:ext cx="1720" cy="381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auto">
          <a:xfrm flipH="1" flipV="1">
            <a:off x="879697" y="3792487"/>
            <a:ext cx="3070503" cy="1293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20" name="Picture 36" descr="TeSys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9200" y="4246747"/>
            <a:ext cx="4127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38"/>
          <p:cNvSpPr>
            <a:spLocks noChangeShapeType="1"/>
          </p:cNvSpPr>
          <p:nvPr/>
        </p:nvSpPr>
        <p:spPr bwMode="auto">
          <a:xfrm flipH="1">
            <a:off x="2546850" y="3830821"/>
            <a:ext cx="1720" cy="457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2" name="Oval 39"/>
          <p:cNvSpPr>
            <a:spLocks noChangeArrowheads="1"/>
          </p:cNvSpPr>
          <p:nvPr/>
        </p:nvSpPr>
        <p:spPr bwMode="auto">
          <a:xfrm>
            <a:off x="3407469" y="3773671"/>
            <a:ext cx="75671" cy="698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2512454" y="3780021"/>
            <a:ext cx="75671" cy="698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auto">
          <a:xfrm flipV="1">
            <a:off x="3124700" y="3360921"/>
            <a:ext cx="0" cy="4953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" name="Oval 42"/>
          <p:cNvSpPr>
            <a:spLocks noChangeArrowheads="1"/>
          </p:cNvSpPr>
          <p:nvPr/>
        </p:nvSpPr>
        <p:spPr bwMode="auto">
          <a:xfrm>
            <a:off x="3090304" y="3773671"/>
            <a:ext cx="75671" cy="698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 flipV="1">
            <a:off x="3124700" y="2687821"/>
            <a:ext cx="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3207250" y="3119621"/>
            <a:ext cx="247650" cy="304800"/>
          </a:xfrm>
          <a:prstGeom prst="can">
            <a:avLst>
              <a:gd name="adj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8" name="Picture 13" descr="arr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51500" flipV="1">
            <a:off x="3010420" y="3272022"/>
            <a:ext cx="8753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3" descr="arr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26574" flipH="1" flipV="1">
            <a:off x="2464299" y="3186297"/>
            <a:ext cx="8753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 descr="arr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328" flipV="1">
            <a:off x="2294041" y="2045674"/>
            <a:ext cx="123825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26" descr="ANd9GcRSq-UQUzJk6W_9FKAO7q_abz4RFdw5hrG6WsvVg7Mw8wGj02Yyw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162" y="1495567"/>
            <a:ext cx="81747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AutoShape 122"/>
          <p:cNvSpPr>
            <a:spLocks noChangeArrowheads="1"/>
          </p:cNvSpPr>
          <p:nvPr/>
        </p:nvSpPr>
        <p:spPr bwMode="auto">
          <a:xfrm>
            <a:off x="176976" y="1255809"/>
            <a:ext cx="3900488" cy="4896708"/>
          </a:xfrm>
          <a:prstGeom prst="roundRect">
            <a:avLst>
              <a:gd name="adj" fmla="val 8106"/>
            </a:avLst>
          </a:prstGeom>
          <a:noFill/>
          <a:ln w="38100">
            <a:solidFill>
              <a:srgbClr val="00B0F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5" name="Picture 120" descr="SNAGHTMLb84a8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81795" y="1309837"/>
            <a:ext cx="1326184" cy="97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Line 34"/>
          <p:cNvSpPr>
            <a:spLocks noChangeShapeType="1"/>
          </p:cNvSpPr>
          <p:nvPr/>
        </p:nvSpPr>
        <p:spPr bwMode="auto">
          <a:xfrm flipH="1">
            <a:off x="1395193" y="3825572"/>
            <a:ext cx="1720" cy="381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7" name="Oval 39"/>
          <p:cNvSpPr>
            <a:spLocks noChangeArrowheads="1"/>
          </p:cNvSpPr>
          <p:nvPr/>
        </p:nvSpPr>
        <p:spPr bwMode="auto">
          <a:xfrm>
            <a:off x="1347762" y="3768422"/>
            <a:ext cx="75671" cy="698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8" name="Picture 13" descr="arr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68287" flipH="1" flipV="1">
            <a:off x="1491795" y="2891194"/>
            <a:ext cx="1232938" cy="162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Line 21"/>
          <p:cNvSpPr>
            <a:spLocks noChangeShapeType="1"/>
          </p:cNvSpPr>
          <p:nvPr/>
        </p:nvSpPr>
        <p:spPr bwMode="auto">
          <a:xfrm flipH="1">
            <a:off x="830293" y="4870658"/>
            <a:ext cx="1720" cy="381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804026" y="4836722"/>
            <a:ext cx="75671" cy="6985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44" name="Picture 30" descr="Modicon_PAC_Smal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053" y="5160678"/>
            <a:ext cx="363975" cy="21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51"/>
          <p:cNvGrpSpPr/>
          <p:nvPr/>
        </p:nvGrpSpPr>
        <p:grpSpPr>
          <a:xfrm>
            <a:off x="4701612" y="5054253"/>
            <a:ext cx="907625" cy="859904"/>
            <a:chOff x="4339949" y="5054253"/>
            <a:chExt cx="837808" cy="859904"/>
          </a:xfrm>
        </p:grpSpPr>
        <p:pic>
          <p:nvPicPr>
            <p:cNvPr id="46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63716" y="5084733"/>
              <a:ext cx="798801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à coins arrondis 46"/>
            <p:cNvSpPr/>
            <p:nvPr/>
          </p:nvSpPr>
          <p:spPr bwMode="auto">
            <a:xfrm>
              <a:off x="4339949" y="5054253"/>
              <a:ext cx="837808" cy="859904"/>
            </a:xfrm>
            <a:prstGeom prst="roundRect">
              <a:avLst>
                <a:gd name="adj" fmla="val 6841"/>
              </a:avLst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oupe 54"/>
          <p:cNvGrpSpPr/>
          <p:nvPr/>
        </p:nvGrpSpPr>
        <p:grpSpPr>
          <a:xfrm>
            <a:off x="4701611" y="1062187"/>
            <a:ext cx="941506" cy="869082"/>
            <a:chOff x="4339949" y="1309837"/>
            <a:chExt cx="869082" cy="869082"/>
          </a:xfrm>
        </p:grpSpPr>
        <p:pic>
          <p:nvPicPr>
            <p:cNvPr id="49" name="Picture 4" descr="http://www.schneider-electric.com/products/ww/en/MEDIA-218419?width=250&amp;height=25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39949" y="1309837"/>
              <a:ext cx="869082" cy="869082"/>
            </a:xfrm>
            <a:prstGeom prst="rect">
              <a:avLst/>
            </a:prstGeom>
            <a:noFill/>
          </p:spPr>
        </p:pic>
        <p:sp>
          <p:nvSpPr>
            <p:cNvPr id="50" name="Rectangle à coins arrondis 49"/>
            <p:cNvSpPr/>
            <p:nvPr/>
          </p:nvSpPr>
          <p:spPr bwMode="auto">
            <a:xfrm>
              <a:off x="4358617" y="1317457"/>
              <a:ext cx="837808" cy="859904"/>
            </a:xfrm>
            <a:prstGeom prst="roundRect">
              <a:avLst>
                <a:gd name="adj" fmla="val 6841"/>
              </a:avLst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291" y="4982246"/>
            <a:ext cx="468052" cy="10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3" descr="arr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145942" flipV="1">
            <a:off x="2831973" y="4477742"/>
            <a:ext cx="1665722" cy="21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5560602" y="10513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Unity</a:t>
            </a:r>
            <a:r>
              <a:rPr lang="ru-RU" b="1" dirty="0" smtClean="0"/>
              <a:t> </a:t>
            </a:r>
            <a:r>
              <a:rPr lang="en-US" b="1" dirty="0" smtClean="0"/>
              <a:t>Pro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560602" y="505412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SoMove</a:t>
            </a:r>
            <a:endParaRPr lang="en-US" b="1" dirty="0" smtClean="0"/>
          </a:p>
        </p:txBody>
      </p:sp>
      <p:pic>
        <p:nvPicPr>
          <p:cNvPr id="58" name="Picture 13" descr="arr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89393" flipV="1">
            <a:off x="1240886" y="4258626"/>
            <a:ext cx="734101" cy="7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2282" y="2108808"/>
            <a:ext cx="5391580" cy="274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Заголовок 1"/>
          <p:cNvSpPr txBox="1">
            <a:spLocks/>
          </p:cNvSpPr>
          <p:nvPr/>
        </p:nvSpPr>
        <p:spPr bwMode="auto">
          <a:xfrm>
            <a:off x="467784" y="19050"/>
            <a:ext cx="9237744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794" rIns="0" bIns="10794" anchor="ctr"/>
          <a:lstStyle/>
          <a:p>
            <a:pPr>
              <a:defRPr/>
            </a:pP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Интеграция 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ATV-P </a:t>
            </a: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в АСУТП. </a:t>
            </a:r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Технологии 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FDT/DTM</a:t>
            </a:r>
            <a:endParaRPr lang="ru-RU" sz="3600" dirty="0">
              <a:solidFill>
                <a:schemeClr val="bg1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2" name="Picture 5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550" y="6456364"/>
            <a:ext cx="378354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технические характеристики</a:t>
            </a:r>
            <a:endParaRPr lang="ru-RU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88504" y="1340768"/>
            <a:ext cx="3168352" cy="115212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Срок службы - </a:t>
            </a:r>
            <a:r>
              <a:rPr lang="en-US" sz="1200" b="1" dirty="0" smtClean="0">
                <a:solidFill>
                  <a:srgbClr val="000000"/>
                </a:solidFill>
              </a:rPr>
              <a:t>10 </a:t>
            </a:r>
            <a:r>
              <a:rPr lang="ru-RU" sz="1200" b="1" dirty="0" smtClean="0">
                <a:solidFill>
                  <a:srgbClr val="000000"/>
                </a:solidFill>
              </a:rPr>
              <a:t>лет</a:t>
            </a:r>
            <a:endParaRPr lang="en-US" sz="1200" b="1" dirty="0" smtClean="0">
              <a:solidFill>
                <a:srgbClr val="00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Норм. режим </a:t>
            </a:r>
            <a:r>
              <a:rPr lang="en-US" sz="1200" dirty="0" err="1" smtClean="0">
                <a:solidFill>
                  <a:srgbClr val="000000"/>
                </a:solidFill>
              </a:rPr>
              <a:t>Pn</a:t>
            </a:r>
            <a:r>
              <a:rPr lang="en-US" sz="1200" dirty="0" smtClean="0">
                <a:solidFill>
                  <a:srgbClr val="000000"/>
                </a:solidFill>
              </a:rPr>
              <a:t> (</a:t>
            </a:r>
            <a:r>
              <a:rPr lang="ru-RU" sz="1200" dirty="0" err="1" smtClean="0">
                <a:solidFill>
                  <a:srgbClr val="000000"/>
                </a:solidFill>
              </a:rPr>
              <a:t>Перегр</a:t>
            </a:r>
            <a:r>
              <a:rPr lang="ru-RU" sz="1200" dirty="0" smtClean="0">
                <a:solidFill>
                  <a:srgbClr val="000000"/>
                </a:solidFill>
              </a:rPr>
              <a:t>. </a:t>
            </a:r>
            <a:r>
              <a:rPr lang="en-US" sz="1200" dirty="0" smtClean="0">
                <a:solidFill>
                  <a:srgbClr val="000000"/>
                </a:solidFill>
              </a:rPr>
              <a:t>110%)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Тяжелый режим </a:t>
            </a:r>
            <a:r>
              <a:rPr lang="en-US" sz="1200" dirty="0" smtClean="0">
                <a:solidFill>
                  <a:srgbClr val="000000"/>
                </a:solidFill>
              </a:rPr>
              <a:t>Pn-1 (</a:t>
            </a:r>
            <a:r>
              <a:rPr lang="ru-RU" sz="1200" dirty="0" err="1" smtClean="0">
                <a:solidFill>
                  <a:srgbClr val="000000"/>
                </a:solidFill>
              </a:rPr>
              <a:t>Перегр</a:t>
            </a:r>
            <a:r>
              <a:rPr lang="ru-RU" sz="1200" dirty="0" smtClean="0">
                <a:solidFill>
                  <a:srgbClr val="000000"/>
                </a:solidFill>
              </a:rPr>
              <a:t>. </a:t>
            </a:r>
            <a:r>
              <a:rPr lang="en-US" sz="1200" dirty="0" smtClean="0">
                <a:solidFill>
                  <a:srgbClr val="000000"/>
                </a:solidFill>
              </a:rPr>
              <a:t>150%)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Для асинхронных и синхронных с магнитами двигателей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6465168" y="1196752"/>
            <a:ext cx="2808312" cy="244827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ЧМ интрефейс 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</a:p>
          <a:p>
            <a:pPr marL="177800" indent="-177800">
              <a:buFontTx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Более 20 языков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7800" indent="-177800">
              <a:buFontTx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Перенастраиваемый дисплей </a:t>
            </a:r>
            <a:r>
              <a:rPr lang="en-US" sz="1200" dirty="0" smtClean="0">
                <a:solidFill>
                  <a:srgbClr val="000000"/>
                </a:solidFill>
              </a:rPr>
              <a:t>(</a:t>
            </a:r>
            <a:r>
              <a:rPr lang="ru-RU" sz="1200" dirty="0" smtClean="0">
                <a:solidFill>
                  <a:srgbClr val="000000"/>
                </a:solidFill>
              </a:rPr>
              <a:t>единицы</a:t>
            </a:r>
            <a:r>
              <a:rPr lang="en-US" sz="1200" dirty="0" smtClean="0">
                <a:solidFill>
                  <a:srgbClr val="000000"/>
                </a:solidFill>
              </a:rPr>
              <a:t>, …)</a:t>
            </a:r>
          </a:p>
          <a:p>
            <a:pPr marL="177800" indent="-177800">
              <a:buFontTx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Мониторинг Энергии</a:t>
            </a:r>
            <a:r>
              <a:rPr lang="en-US" sz="1200" dirty="0" smtClean="0">
                <a:solidFill>
                  <a:srgbClr val="000000"/>
                </a:solidFill>
              </a:rPr>
              <a:t>/</a:t>
            </a:r>
            <a:r>
              <a:rPr lang="ru-RU" sz="1200" dirty="0" smtClean="0">
                <a:solidFill>
                  <a:srgbClr val="000000"/>
                </a:solidFill>
              </a:rPr>
              <a:t>Насоса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</a:p>
          <a:p>
            <a:pPr marL="177800" indent="-177800">
              <a:buFontTx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График и расчет энергии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7800" indent="-177800">
              <a:buFontTx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Прикладные функции (очистка, антикавитация…)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7800" indent="-177800">
              <a:buFontTx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Съемный </a:t>
            </a:r>
            <a:r>
              <a:rPr lang="en-US" sz="1200" dirty="0" smtClean="0">
                <a:solidFill>
                  <a:srgbClr val="000000"/>
                </a:solidFill>
              </a:rPr>
              <a:t>HMI </a:t>
            </a:r>
            <a:r>
              <a:rPr lang="ru-RU" sz="1200" dirty="0" smtClean="0">
                <a:solidFill>
                  <a:srgbClr val="000000"/>
                </a:solidFill>
              </a:rPr>
              <a:t>с </a:t>
            </a:r>
            <a:r>
              <a:rPr lang="en-US" sz="1200" dirty="0" smtClean="0">
                <a:solidFill>
                  <a:srgbClr val="000000"/>
                </a:solidFill>
              </a:rPr>
              <a:t>RTC, </a:t>
            </a:r>
            <a:r>
              <a:rPr lang="ru-RU" sz="1200" dirty="0" smtClean="0">
                <a:solidFill>
                  <a:srgbClr val="000000"/>
                </a:solidFill>
              </a:rPr>
              <a:t>функция быстрой замены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ru-RU" sz="1200" dirty="0" err="1" smtClean="0">
                <a:solidFill>
                  <a:srgbClr val="000000"/>
                </a:solidFill>
              </a:rPr>
              <a:t>компл</a:t>
            </a:r>
            <a:r>
              <a:rPr lang="ru-RU" sz="1200" dirty="0" smtClean="0">
                <a:solidFill>
                  <a:srgbClr val="000000"/>
                </a:solidFill>
              </a:rPr>
              <a:t>. монтажа на двери</a:t>
            </a:r>
            <a:r>
              <a:rPr lang="en-US" sz="1200" dirty="0" smtClean="0">
                <a:solidFill>
                  <a:srgbClr val="000000"/>
                </a:solidFill>
              </a:rPr>
              <a:t> (</a:t>
            </a:r>
            <a:r>
              <a:rPr lang="ru-RU" sz="1200" dirty="0" smtClean="0">
                <a:solidFill>
                  <a:srgbClr val="000000"/>
                </a:solidFill>
              </a:rPr>
              <a:t>отв. </a:t>
            </a:r>
            <a:r>
              <a:rPr lang="en-US" sz="1200" dirty="0" smtClean="0">
                <a:solidFill>
                  <a:srgbClr val="000000"/>
                </a:solidFill>
              </a:rPr>
              <a:t>22</a:t>
            </a:r>
            <a:r>
              <a:rPr lang="ru-RU" sz="1200" dirty="0" smtClean="0">
                <a:solidFill>
                  <a:srgbClr val="000000"/>
                </a:solidFill>
              </a:rPr>
              <a:t>мм</a:t>
            </a:r>
            <a:r>
              <a:rPr lang="en-US" sz="1200" dirty="0" smtClean="0">
                <a:solidFill>
                  <a:srgbClr val="000000"/>
                </a:solidFill>
              </a:rPr>
              <a:t>), </a:t>
            </a:r>
            <a:r>
              <a:rPr lang="ru-RU" sz="1200" dirty="0" smtClean="0">
                <a:solidFill>
                  <a:srgbClr val="000000"/>
                </a:solidFill>
              </a:rPr>
              <a:t>красная подсветка при ошибке</a:t>
            </a:r>
            <a:endParaRPr lang="en-US" sz="1200" b="1" i="1" dirty="0">
              <a:solidFill>
                <a:srgbClr val="C00000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368824" y="5661248"/>
            <a:ext cx="3060129" cy="79208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Наведенные помехи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</a:rPr>
              <a:t>МЭК</a:t>
            </a:r>
            <a:r>
              <a:rPr lang="en-US" altLang="zh-CN" sz="1200" b="1" dirty="0" smtClean="0">
                <a:solidFill>
                  <a:schemeClr val="tx1"/>
                </a:solidFill>
              </a:rPr>
              <a:t>/EN </a:t>
            </a:r>
            <a:r>
              <a:rPr lang="en-US" altLang="zh-CN" sz="1200" b="1" dirty="0">
                <a:solidFill>
                  <a:schemeClr val="tx1"/>
                </a:solidFill>
              </a:rPr>
              <a:t>61800-3 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До 45 кВт</a:t>
            </a:r>
            <a:r>
              <a:rPr lang="en-US" sz="1200" dirty="0" smtClean="0">
                <a:solidFill>
                  <a:srgbClr val="000000"/>
                </a:solidFill>
              </a:rPr>
              <a:t> 400</a:t>
            </a:r>
            <a:r>
              <a:rPr lang="ru-RU" sz="1200" dirty="0" smtClean="0">
                <a:solidFill>
                  <a:srgbClr val="000000"/>
                </a:solidFill>
              </a:rPr>
              <a:t>В</a:t>
            </a:r>
            <a:r>
              <a:rPr lang="en-US" sz="1200" dirty="0" smtClean="0">
                <a:solidFill>
                  <a:srgbClr val="000000"/>
                </a:solidFill>
              </a:rPr>
              <a:t> C2 50</a:t>
            </a:r>
            <a:r>
              <a:rPr lang="ru-RU" sz="1200" dirty="0" smtClean="0">
                <a:solidFill>
                  <a:srgbClr val="000000"/>
                </a:solidFill>
              </a:rPr>
              <a:t>м</a:t>
            </a:r>
            <a:r>
              <a:rPr lang="en-US" sz="1200" dirty="0" smtClean="0">
                <a:solidFill>
                  <a:srgbClr val="000000"/>
                </a:solidFill>
              </a:rPr>
              <a:t> C3 150</a:t>
            </a:r>
            <a:r>
              <a:rPr lang="ru-RU" sz="1200" dirty="0" smtClean="0">
                <a:solidFill>
                  <a:srgbClr val="000000"/>
                </a:solidFill>
              </a:rPr>
              <a:t>м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Выше</a:t>
            </a:r>
            <a:r>
              <a:rPr lang="en-US" sz="1200" dirty="0" smtClean="0">
                <a:solidFill>
                  <a:srgbClr val="000000"/>
                </a:solidFill>
              </a:rPr>
              <a:t> 45</a:t>
            </a:r>
            <a:r>
              <a:rPr lang="ru-RU" sz="1200" dirty="0" smtClean="0">
                <a:solidFill>
                  <a:srgbClr val="000000"/>
                </a:solidFill>
              </a:rPr>
              <a:t> кВт</a:t>
            </a:r>
            <a:r>
              <a:rPr lang="en-US" sz="1200" dirty="0" smtClean="0">
                <a:solidFill>
                  <a:srgbClr val="000000"/>
                </a:solidFill>
              </a:rPr>
              <a:t> C3 150</a:t>
            </a:r>
            <a:r>
              <a:rPr lang="ru-RU" sz="1200" dirty="0" smtClean="0">
                <a:solidFill>
                  <a:srgbClr val="000000"/>
                </a:solidFill>
              </a:rPr>
              <a:t>м</a:t>
            </a:r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88504" y="5445224"/>
            <a:ext cx="2808312" cy="93610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ru-RU" altLang="zh-CN" sz="1200" b="1" dirty="0" smtClean="0">
                <a:solidFill>
                  <a:schemeClr val="tx1"/>
                </a:solidFill>
              </a:rPr>
              <a:t>Соответствие МЭК</a:t>
            </a:r>
            <a:r>
              <a:rPr lang="en-US" altLang="zh-CN" sz="1200" b="1" dirty="0" smtClean="0">
                <a:solidFill>
                  <a:schemeClr val="tx1"/>
                </a:solidFill>
              </a:rPr>
              <a:t>61000-3-12</a:t>
            </a:r>
            <a:r>
              <a:rPr lang="en-US" altLang="zh-CN" sz="1200" dirty="0" smtClean="0">
                <a:solidFill>
                  <a:srgbClr val="00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200" dirty="0" smtClean="0">
                <a:solidFill>
                  <a:srgbClr val="000000"/>
                </a:solidFill>
              </a:rPr>
              <a:t>  </a:t>
            </a:r>
            <a:r>
              <a:rPr lang="ru-RU" altLang="zh-CN" sz="1200" dirty="0" smtClean="0">
                <a:solidFill>
                  <a:srgbClr val="000000"/>
                </a:solidFill>
              </a:rPr>
              <a:t>Расширенный диапазон</a:t>
            </a:r>
            <a:r>
              <a:rPr lang="en-US" altLang="zh-CN" sz="1200" dirty="0" smtClean="0">
                <a:solidFill>
                  <a:srgbClr val="000000"/>
                </a:solidFill>
              </a:rPr>
              <a:t> 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THDi</a:t>
            </a:r>
            <a:r>
              <a:rPr lang="en-US" altLang="zh-CN" sz="1200" dirty="0" smtClean="0">
                <a:solidFill>
                  <a:srgbClr val="000000"/>
                </a:solidFill>
              </a:rPr>
              <a:t> 48% </a:t>
            </a:r>
            <a:r>
              <a:rPr lang="ru-RU" altLang="zh-CN" sz="1200" dirty="0" smtClean="0">
                <a:solidFill>
                  <a:srgbClr val="000000"/>
                </a:solidFill>
              </a:rPr>
              <a:t>от</a:t>
            </a:r>
            <a:r>
              <a:rPr lang="en-US" altLang="zh-CN" sz="1200" dirty="0" smtClean="0">
                <a:solidFill>
                  <a:srgbClr val="000000"/>
                </a:solidFill>
              </a:rPr>
              <a:t> 100% </a:t>
            </a:r>
            <a:r>
              <a:rPr lang="ru-RU" altLang="zh-CN" sz="1200" dirty="0" smtClean="0">
                <a:solidFill>
                  <a:srgbClr val="000000"/>
                </a:solidFill>
              </a:rPr>
              <a:t>до</a:t>
            </a:r>
            <a:r>
              <a:rPr lang="en-US" altLang="zh-CN" sz="1200" dirty="0" smtClean="0">
                <a:solidFill>
                  <a:srgbClr val="000000"/>
                </a:solidFill>
              </a:rPr>
              <a:t> 80% </a:t>
            </a:r>
            <a:r>
              <a:rPr lang="ru-RU" altLang="zh-CN" sz="1200" dirty="0" smtClean="0">
                <a:solidFill>
                  <a:srgbClr val="000000"/>
                </a:solidFill>
              </a:rPr>
              <a:t>номинальной нагрузки двигателя</a:t>
            </a:r>
            <a:endParaRPr lang="en-US" altLang="zh-CN" sz="1200" dirty="0">
              <a:solidFill>
                <a:srgbClr val="000000"/>
              </a:solidFill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88504" y="3573016"/>
            <a:ext cx="2808312" cy="1800200"/>
          </a:xfrm>
          <a:prstGeom prst="roundRect">
            <a:avLst>
              <a:gd name="adj" fmla="val 12500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ru-RU" altLang="zh-CN" sz="1200" b="1" dirty="0" smtClean="0">
                <a:solidFill>
                  <a:schemeClr val="tx1"/>
                </a:solidFill>
              </a:rPr>
              <a:t>Агрессивные среды</a:t>
            </a:r>
            <a:r>
              <a:rPr lang="en-US" altLang="zh-CN" sz="1200" b="1" dirty="0" smtClean="0">
                <a:solidFill>
                  <a:schemeClr val="tx1"/>
                </a:solidFill>
              </a:rPr>
              <a:t>: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altLang="zh-CN" sz="1200" dirty="0" smtClean="0">
                <a:solidFill>
                  <a:srgbClr val="000000"/>
                </a:solidFill>
              </a:rPr>
              <a:t>Химически агрессивные </a:t>
            </a:r>
            <a:r>
              <a:rPr lang="en-US" altLang="zh-CN" sz="1200" dirty="0" smtClean="0">
                <a:solidFill>
                  <a:srgbClr val="000000"/>
                </a:solidFill>
              </a:rPr>
              <a:t>3C3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zh-CN" sz="1200" dirty="0" smtClean="0">
                <a:solidFill>
                  <a:srgbClr val="000000"/>
                </a:solidFill>
              </a:rPr>
              <a:t>   - </a:t>
            </a:r>
            <a:r>
              <a:rPr lang="ru-RU" altLang="zh-CN" sz="1200" dirty="0" smtClean="0">
                <a:solidFill>
                  <a:srgbClr val="000000"/>
                </a:solidFill>
              </a:rPr>
              <a:t>Сероводород</a:t>
            </a:r>
            <a:r>
              <a:rPr lang="en-US" altLang="zh-CN" sz="1200" dirty="0" smtClean="0">
                <a:solidFill>
                  <a:srgbClr val="000000"/>
                </a:solidFill>
              </a:rPr>
              <a:t>, </a:t>
            </a:r>
            <a:r>
              <a:rPr lang="ru-RU" altLang="zh-CN" sz="1200" dirty="0" smtClean="0">
                <a:solidFill>
                  <a:srgbClr val="000000"/>
                </a:solidFill>
              </a:rPr>
              <a:t>Озон</a:t>
            </a:r>
            <a:r>
              <a:rPr lang="en-US" altLang="zh-CN" sz="1200" dirty="0" smtClean="0">
                <a:solidFill>
                  <a:srgbClr val="000000"/>
                </a:solidFill>
              </a:rPr>
              <a:t>, SO2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zh-CN" sz="1200" dirty="0" smtClean="0">
                <a:solidFill>
                  <a:srgbClr val="000000"/>
                </a:solidFill>
              </a:rPr>
              <a:t>   - </a:t>
            </a:r>
            <a:r>
              <a:rPr lang="ru-RU" altLang="zh-CN" sz="1200" dirty="0" smtClean="0">
                <a:solidFill>
                  <a:srgbClr val="000000"/>
                </a:solidFill>
              </a:rPr>
              <a:t>Соляной туман</a:t>
            </a:r>
            <a:r>
              <a:rPr lang="en-US" altLang="zh-CN" sz="1200" dirty="0" smtClean="0">
                <a:solidFill>
                  <a:srgbClr val="000000"/>
                </a:solidFill>
              </a:rPr>
              <a:t>	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altLang="zh-CN" sz="1200" dirty="0" smtClean="0">
                <a:solidFill>
                  <a:srgbClr val="000000"/>
                </a:solidFill>
              </a:rPr>
              <a:t>Механические примеси</a:t>
            </a:r>
            <a:r>
              <a:rPr lang="en-US" altLang="zh-CN" sz="1200" dirty="0" smtClean="0">
                <a:solidFill>
                  <a:srgbClr val="000000"/>
                </a:solidFill>
              </a:rPr>
              <a:t> 3S3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zh-CN" sz="1200" dirty="0" smtClean="0">
                <a:solidFill>
                  <a:srgbClr val="000000"/>
                </a:solidFill>
              </a:rPr>
              <a:t>   - </a:t>
            </a:r>
            <a:r>
              <a:rPr lang="ru-RU" altLang="zh-CN" sz="1200" dirty="0" smtClean="0">
                <a:solidFill>
                  <a:srgbClr val="000000"/>
                </a:solidFill>
              </a:rPr>
              <a:t>Степень загрязнения </a:t>
            </a:r>
            <a:r>
              <a:rPr lang="en-US" altLang="zh-CN" sz="1200" dirty="0" smtClean="0">
                <a:solidFill>
                  <a:srgbClr val="000000"/>
                </a:solidFill>
              </a:rPr>
              <a:t>3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zh-CN" sz="1200" dirty="0" smtClean="0">
                <a:solidFill>
                  <a:srgbClr val="000000"/>
                </a:solidFill>
              </a:rPr>
              <a:t>   - </a:t>
            </a:r>
            <a:r>
              <a:rPr lang="ru-RU" altLang="zh-CN" sz="1200" dirty="0" smtClean="0">
                <a:solidFill>
                  <a:srgbClr val="000000"/>
                </a:solidFill>
              </a:rPr>
              <a:t>Покрытие плат</a:t>
            </a:r>
            <a:endParaRPr lang="en-US" altLang="zh-CN" sz="1200" dirty="0">
              <a:solidFill>
                <a:srgbClr val="000000"/>
              </a:solidFill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 flipV="1">
            <a:off x="4953001" y="4149080"/>
            <a:ext cx="1656184" cy="792088"/>
          </a:xfrm>
          <a:prstGeom prst="line">
            <a:avLst/>
          </a:prstGeom>
          <a:noFill/>
          <a:ln w="12700" cap="rnd">
            <a:solidFill>
              <a:srgbClr val="FF3399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3296817" y="4941168"/>
            <a:ext cx="576064" cy="576064"/>
          </a:xfrm>
          <a:prstGeom prst="line">
            <a:avLst/>
          </a:prstGeom>
          <a:noFill/>
          <a:ln w="12700" cap="rnd">
            <a:solidFill>
              <a:srgbClr val="FF3399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5169023" y="1916832"/>
            <a:ext cx="1224135" cy="144016"/>
          </a:xfrm>
          <a:prstGeom prst="line">
            <a:avLst/>
          </a:prstGeom>
          <a:noFill/>
          <a:ln w="12700" cap="rnd">
            <a:solidFill>
              <a:srgbClr val="FF3399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 flipV="1">
            <a:off x="3656856" y="1988840"/>
            <a:ext cx="504057" cy="0"/>
          </a:xfrm>
          <a:prstGeom prst="line">
            <a:avLst/>
          </a:prstGeom>
          <a:noFill/>
          <a:ln w="12700" cap="rnd">
            <a:solidFill>
              <a:srgbClr val="FF3399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3296816" y="2852936"/>
            <a:ext cx="648072" cy="216024"/>
          </a:xfrm>
          <a:prstGeom prst="line">
            <a:avLst/>
          </a:prstGeom>
          <a:noFill/>
          <a:ln w="12700" cap="rnd">
            <a:solidFill>
              <a:srgbClr val="FF3399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3296817" y="3933056"/>
            <a:ext cx="576064" cy="216024"/>
          </a:xfrm>
          <a:prstGeom prst="line">
            <a:avLst/>
          </a:prstGeom>
          <a:noFill/>
          <a:ln w="12700" cap="rnd">
            <a:solidFill>
              <a:srgbClr val="FF0066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488504" y="2636839"/>
            <a:ext cx="2808312" cy="79216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ru-RU" altLang="ja-JP" sz="1200" b="1" dirty="0" smtClean="0">
                <a:solidFill>
                  <a:schemeClr val="tx1"/>
                </a:solidFill>
              </a:rPr>
              <a:t>Рабочая температура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altLang="ja-JP" sz="1200" dirty="0" smtClean="0">
                <a:solidFill>
                  <a:srgbClr val="000000"/>
                </a:solidFill>
              </a:rPr>
              <a:t>-15°C </a:t>
            </a:r>
            <a:r>
              <a:rPr lang="ru-RU" altLang="ja-JP" sz="1200" dirty="0" smtClean="0">
                <a:solidFill>
                  <a:srgbClr val="000000"/>
                </a:solidFill>
              </a:rPr>
              <a:t>до</a:t>
            </a:r>
            <a:r>
              <a:rPr lang="en-US" altLang="ja-JP" sz="1200" dirty="0" smtClean="0">
                <a:solidFill>
                  <a:srgbClr val="000000"/>
                </a:solidFill>
              </a:rPr>
              <a:t> +50°C </a:t>
            </a:r>
            <a:r>
              <a:rPr lang="ru-RU" altLang="ja-JP" sz="1200" dirty="0" smtClean="0">
                <a:solidFill>
                  <a:srgbClr val="000000"/>
                </a:solidFill>
              </a:rPr>
              <a:t>без понижения</a:t>
            </a:r>
            <a:endParaRPr lang="en-US" altLang="ja-JP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altLang="ja-JP" sz="1200" dirty="0" smtClean="0">
                <a:solidFill>
                  <a:srgbClr val="000000"/>
                </a:solidFill>
              </a:rPr>
              <a:t>До </a:t>
            </a:r>
            <a:r>
              <a:rPr lang="en-US" altLang="ja-JP" sz="1200" dirty="0" smtClean="0">
                <a:solidFill>
                  <a:srgbClr val="000000"/>
                </a:solidFill>
              </a:rPr>
              <a:t>+60°C  </a:t>
            </a:r>
            <a:r>
              <a:rPr lang="ru-RU" altLang="ja-JP" sz="1200" dirty="0" smtClean="0">
                <a:solidFill>
                  <a:srgbClr val="000000"/>
                </a:solidFill>
              </a:rPr>
              <a:t>с понижением мощности</a:t>
            </a:r>
            <a:endParaRPr lang="en-US" altLang="ja-JP" sz="1200" dirty="0" smtClean="0">
              <a:solidFill>
                <a:srgbClr val="000000"/>
              </a:solidFill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4376936" y="5157192"/>
            <a:ext cx="0" cy="432048"/>
          </a:xfrm>
          <a:prstGeom prst="line">
            <a:avLst/>
          </a:prstGeom>
          <a:noFill/>
          <a:ln w="12700" cap="rnd">
            <a:solidFill>
              <a:srgbClr val="FF3399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6537176" y="4653136"/>
            <a:ext cx="2808312" cy="187220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ru-RU" sz="1200" b="1" dirty="0" err="1" smtClean="0">
                <a:solidFill>
                  <a:schemeClr val="tx1"/>
                </a:solidFill>
              </a:rPr>
              <a:t>Встроеные</a:t>
            </a:r>
            <a:r>
              <a:rPr lang="ru-RU" sz="1200" b="1" dirty="0" smtClean="0">
                <a:solidFill>
                  <a:schemeClr val="tx1"/>
                </a:solidFill>
              </a:rPr>
              <a:t> протоколы</a:t>
            </a:r>
            <a:r>
              <a:rPr lang="en-US" sz="1200" b="1" dirty="0" smtClean="0">
                <a:solidFill>
                  <a:schemeClr val="tx1"/>
                </a:solidFill>
              </a:rPr>
              <a:t>: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Ethernet</a:t>
            </a:r>
            <a:r>
              <a:rPr lang="ru-RU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Modbus</a:t>
            </a:r>
            <a:r>
              <a:rPr lang="en-US" sz="1200" dirty="0" smtClean="0">
                <a:solidFill>
                  <a:srgbClr val="000000"/>
                </a:solidFill>
              </a:rPr>
              <a:t> TCP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</a:rPr>
              <a:t>Modbus</a:t>
            </a:r>
            <a:r>
              <a:rPr lang="ru-RU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RTU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Опциональные протоколы 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Ethernet IP/</a:t>
            </a:r>
            <a:r>
              <a:rPr lang="en-US" sz="1200" dirty="0" err="1" smtClean="0">
                <a:solidFill>
                  <a:srgbClr val="000000"/>
                </a:solidFill>
              </a:rPr>
              <a:t>Modbus</a:t>
            </a:r>
            <a:r>
              <a:rPr lang="en-US" sz="1200" dirty="0" smtClean="0">
                <a:solidFill>
                  <a:srgbClr val="000000"/>
                </a:solidFill>
              </a:rPr>
              <a:t> TCP</a:t>
            </a:r>
            <a:r>
              <a:rPr lang="ru-RU" sz="1200" dirty="0" smtClean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2 </a:t>
            </a:r>
            <a:r>
              <a:rPr lang="ru-RU" sz="1100" dirty="0" smtClean="0">
                <a:solidFill>
                  <a:srgbClr val="000000"/>
                </a:solidFill>
              </a:rPr>
              <a:t>порта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</a:rPr>
              <a:t>DeviceNet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</a:rPr>
              <a:t>CANopen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</a:rPr>
              <a:t>Profibus</a:t>
            </a:r>
            <a:r>
              <a:rPr lang="en-US" sz="1200" dirty="0" smtClean="0">
                <a:solidFill>
                  <a:srgbClr val="000000"/>
                </a:solidFill>
              </a:rPr>
              <a:t> &amp; </a:t>
            </a:r>
            <a:r>
              <a:rPr lang="en-US" sz="1200" dirty="0" err="1" smtClean="0">
                <a:solidFill>
                  <a:srgbClr val="000000"/>
                </a:solidFill>
              </a:rPr>
              <a:t>ProfiNet</a:t>
            </a:r>
            <a:endParaRPr lang="en-US" sz="1200" dirty="0" smtClean="0">
              <a:solidFill>
                <a:srgbClr val="000000"/>
              </a:solidFill>
            </a:endParaRPr>
          </a:p>
          <a:p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6537177" y="3717032"/>
            <a:ext cx="2736304" cy="864096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2 </a:t>
            </a:r>
            <a:r>
              <a:rPr lang="ru-RU" sz="1200" b="1" dirty="0" smtClean="0">
                <a:solidFill>
                  <a:schemeClr val="tx1"/>
                </a:solidFill>
              </a:rPr>
              <a:t>слота расширения</a:t>
            </a:r>
            <a:r>
              <a:rPr lang="en-US" sz="1200" b="1" dirty="0" smtClean="0">
                <a:solidFill>
                  <a:schemeClr val="tx1"/>
                </a:solidFill>
              </a:rPr>
              <a:t>: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Коммуникационные карты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rgbClr val="000000"/>
                </a:solidFill>
              </a:rPr>
              <a:t>Цифовые</a:t>
            </a:r>
            <a:r>
              <a:rPr lang="en-US" sz="1200" dirty="0" smtClean="0">
                <a:solidFill>
                  <a:srgbClr val="000000"/>
                </a:solidFill>
              </a:rPr>
              <a:t> &amp; </a:t>
            </a:r>
            <a:r>
              <a:rPr lang="ru-RU" sz="1200" dirty="0" smtClean="0">
                <a:solidFill>
                  <a:srgbClr val="000000"/>
                </a:solidFill>
              </a:rPr>
              <a:t>Аналоговые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</a:rPr>
              <a:t>вх</a:t>
            </a:r>
            <a:r>
              <a:rPr lang="en-US" sz="1200" dirty="0" smtClean="0">
                <a:solidFill>
                  <a:srgbClr val="000000"/>
                </a:solidFill>
              </a:rPr>
              <a:t>/</a:t>
            </a:r>
            <a:r>
              <a:rPr lang="ru-RU" sz="1200" dirty="0" err="1" smtClean="0">
                <a:solidFill>
                  <a:srgbClr val="000000"/>
                </a:solidFill>
              </a:rPr>
              <a:t>вых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Реле</a:t>
            </a:r>
            <a:r>
              <a:rPr lang="en-US" sz="1200" dirty="0" smtClean="0">
                <a:solidFill>
                  <a:srgbClr val="000000"/>
                </a:solidFill>
              </a:rPr>
              <a:t> (3)</a:t>
            </a:r>
          </a:p>
          <a:p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5097016" y="3573016"/>
            <a:ext cx="1440160" cy="288032"/>
          </a:xfrm>
          <a:prstGeom prst="line">
            <a:avLst/>
          </a:prstGeom>
          <a:noFill/>
          <a:ln w="12700" cap="rnd">
            <a:solidFill>
              <a:srgbClr val="FF3399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1" name="Image 22" descr="NERA S3-B.png"/>
          <p:cNvPicPr>
            <a:picLocks noChangeAspect="1"/>
          </p:cNvPicPr>
          <p:nvPr/>
        </p:nvPicPr>
        <p:blipFill>
          <a:blip r:embed="rId2" cstate="print"/>
          <a:srcRect l="37799" t="10500" r="37841" b="10751"/>
          <a:stretch>
            <a:fillRect/>
          </a:stretch>
        </p:blipFill>
        <p:spPr>
          <a:xfrm>
            <a:off x="3984253" y="1484786"/>
            <a:ext cx="1400796" cy="362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Серии</a:t>
            </a:r>
            <a:endParaRPr lang="ru-RU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15101" y="5805264"/>
            <a:ext cx="8642355" cy="6804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>
              <a:tabLst>
                <a:tab pos="1431925" algn="l"/>
              </a:tabLst>
            </a:pP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ATV 9xx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	</a:t>
            </a:r>
            <a:r>
              <a:rPr lang="ru-RU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Для тяжелых нагрузок</a:t>
            </a:r>
            <a:endParaRPr lang="en-US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5100" y="2060848"/>
            <a:ext cx="8640960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630</a:t>
            </a:r>
            <a:r>
              <a:rPr lang="ru-RU" b="1" dirty="0" smtClean="0"/>
              <a:t> </a:t>
            </a:r>
            <a:r>
              <a:rPr lang="ru-RU" b="1" dirty="0" smtClean="0">
                <a:latin typeface="Arial" pitchFamily="34" charset="0"/>
              </a:rPr>
              <a:t>Настенный и напольный монтаж,</a:t>
            </a:r>
            <a:r>
              <a:rPr lang="en-US" b="1" dirty="0" smtClean="0">
                <a:latin typeface="Arial" pitchFamily="34" charset="0"/>
              </a:rPr>
              <a:t> IP21</a:t>
            </a:r>
            <a:endParaRPr lang="ru-RU" b="1" dirty="0"/>
          </a:p>
        </p:txBody>
      </p:sp>
      <p:sp>
        <p:nvSpPr>
          <p:cNvPr id="6" name="Rounded Rectangle 5"/>
          <p:cNvSpPr/>
          <p:nvPr/>
        </p:nvSpPr>
        <p:spPr>
          <a:xfrm>
            <a:off x="415100" y="2828933"/>
            <a:ext cx="8640960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640</a:t>
            </a:r>
            <a:r>
              <a:rPr lang="ru-RU" b="1" dirty="0" smtClean="0"/>
              <a:t> </a:t>
            </a:r>
            <a:r>
              <a:rPr lang="ru-RU" b="1" dirty="0" smtClean="0">
                <a:latin typeface="Arial" pitchFamily="34" charset="0"/>
              </a:rPr>
              <a:t>Настенный монтаж. Низкие гармоники.</a:t>
            </a:r>
            <a:r>
              <a:rPr lang="en-US" b="1" dirty="0" smtClean="0">
                <a:latin typeface="Arial" pitchFamily="34" charset="0"/>
              </a:rPr>
              <a:t> IP21</a:t>
            </a:r>
            <a:endParaRPr lang="ru-RU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15100" y="3597019"/>
            <a:ext cx="8640960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650</a:t>
            </a:r>
            <a:r>
              <a:rPr lang="ru-RU" b="1" dirty="0" smtClean="0"/>
              <a:t> </a:t>
            </a:r>
            <a:r>
              <a:rPr lang="ru-RU" b="1" dirty="0" smtClean="0">
                <a:latin typeface="Arial" pitchFamily="34" charset="0"/>
              </a:rPr>
              <a:t>Настенный </a:t>
            </a:r>
            <a:r>
              <a:rPr lang="en-US" b="1" dirty="0" smtClean="0">
                <a:latin typeface="Arial" pitchFamily="34" charset="0"/>
              </a:rPr>
              <a:t>IP55 </a:t>
            </a:r>
            <a:r>
              <a:rPr lang="ru-RU" b="1" dirty="0" smtClean="0">
                <a:latin typeface="Arial" pitchFamily="34" charset="0"/>
              </a:rPr>
              <a:t>и напольный </a:t>
            </a:r>
            <a:r>
              <a:rPr lang="en-US" b="1" dirty="0" smtClean="0">
                <a:latin typeface="Arial" pitchFamily="34" charset="0"/>
              </a:rPr>
              <a:t>IP54 </a:t>
            </a:r>
            <a:r>
              <a:rPr lang="ru-RU" b="1" dirty="0" smtClean="0">
                <a:latin typeface="Arial" pitchFamily="34" charset="0"/>
              </a:rPr>
              <a:t>монтаж</a:t>
            </a:r>
            <a:endParaRPr lang="ru-RU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15100" y="4365104"/>
            <a:ext cx="8640960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660</a:t>
            </a:r>
            <a:r>
              <a:rPr lang="ru-RU" b="1" dirty="0" smtClean="0"/>
              <a:t> </a:t>
            </a:r>
            <a:r>
              <a:rPr lang="ru-RU" b="1" dirty="0" smtClean="0">
                <a:latin typeface="Arial" pitchFamily="34" charset="0"/>
              </a:rPr>
              <a:t>Шкафные ПЧ</a:t>
            </a:r>
            <a:endParaRPr lang="ru-RU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15100" y="5133189"/>
            <a:ext cx="8640960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680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</a:rPr>
              <a:t>Ш</a:t>
            </a:r>
            <a:r>
              <a:rPr lang="ru-RU" b="1" dirty="0" smtClean="0">
                <a:latin typeface="Arial" pitchFamily="34" charset="0"/>
              </a:rPr>
              <a:t>кафные ПЧ с низким уровнем гармоник</a:t>
            </a:r>
            <a:endParaRPr lang="ru-RU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119956" y="5805264"/>
            <a:ext cx="936104" cy="67207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9</a:t>
            </a:r>
            <a:r>
              <a:rPr lang="en-US" sz="2800" dirty="0" smtClean="0"/>
              <a:t>XX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36060" y="141277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1925" algn="l"/>
              </a:tabLst>
            </a:pPr>
            <a:r>
              <a:rPr lang="en-US" sz="2400" b="1" dirty="0" smtClean="0">
                <a:solidFill>
                  <a:srgbClr val="494E53"/>
                </a:solidFill>
                <a:latin typeface="Arial" pitchFamily="34" charset="0"/>
              </a:rPr>
              <a:t>ATV 6xx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	</a:t>
            </a:r>
            <a:r>
              <a:rPr lang="ru-RU" sz="2400" b="1" dirty="0" smtClean="0">
                <a:solidFill>
                  <a:srgbClr val="494E53"/>
                </a:solidFill>
                <a:latin typeface="Arial" pitchFamily="34" charset="0"/>
              </a:rPr>
              <a:t>Управление насосами</a:t>
            </a:r>
            <a:endParaRPr lang="en-US" sz="2400" b="1" dirty="0" smtClean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41231" y="3573464"/>
            <a:ext cx="1950244" cy="22320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0752" tIns="45376" rIns="90752" bIns="45376" anchor="ctr"/>
          <a:lstStyle/>
          <a:p>
            <a:endParaRPr lang="de-DE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378473" y="5084763"/>
            <a:ext cx="5616840" cy="12239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0752" tIns="45376" rIns="90752" bIns="45376" anchor="ctr"/>
          <a:lstStyle/>
          <a:p>
            <a:endParaRPr lang="de-DE"/>
          </a:p>
        </p:txBody>
      </p:sp>
      <p:sp>
        <p:nvSpPr>
          <p:cNvPr id="21508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386954" y="0"/>
            <a:ext cx="8970433" cy="914400"/>
          </a:xfrm>
        </p:spPr>
        <p:txBody>
          <a:bodyPr tIns="10719" bIns="10719"/>
          <a:lstStyle/>
          <a:p>
            <a:pPr eaLnBrk="1" hangingPunct="1"/>
            <a:r>
              <a:rPr lang="ru-RU" sz="3200" b="1" smtClean="0">
                <a:latin typeface="Calibri" pitchFamily="34" charset="0"/>
                <a:cs typeface="Calibri" pitchFamily="34" charset="0"/>
              </a:rPr>
              <a:t>Семейство преобразователей частоты </a:t>
            </a:r>
            <a:r>
              <a:rPr lang="en-GB" sz="3200" b="1" smtClean="0">
                <a:latin typeface="Calibri" pitchFamily="34" charset="0"/>
                <a:cs typeface="Calibri" pitchFamily="34" charset="0"/>
              </a:rPr>
              <a:t>Altivar</a:t>
            </a:r>
            <a:endParaRPr lang="en-GB" sz="320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AutoShape 18"/>
          <p:cNvSpPr>
            <a:spLocks noChangeArrowheads="1"/>
          </p:cNvSpPr>
          <p:nvPr/>
        </p:nvSpPr>
        <p:spPr bwMode="auto">
          <a:xfrm rot="5264319">
            <a:off x="2735528" y="-556551"/>
            <a:ext cx="4895850" cy="840290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8770" y="19974"/>
                </a:moveTo>
                <a:cubicBezTo>
                  <a:pt x="9436" y="20121"/>
                  <a:pt x="10117" y="20196"/>
                  <a:pt x="10800" y="20196"/>
                </a:cubicBezTo>
                <a:cubicBezTo>
                  <a:pt x="15989" y="20196"/>
                  <a:pt x="20196" y="15989"/>
                  <a:pt x="20196" y="10800"/>
                </a:cubicBezTo>
                <a:cubicBezTo>
                  <a:pt x="20196" y="5610"/>
                  <a:pt x="15989" y="1404"/>
                  <a:pt x="10800" y="1404"/>
                </a:cubicBezTo>
                <a:cubicBezTo>
                  <a:pt x="6200" y="1403"/>
                  <a:pt x="2276" y="4734"/>
                  <a:pt x="1528" y="9272"/>
                </a:cubicBezTo>
                <a:lnTo>
                  <a:pt x="143" y="9044"/>
                </a:lnTo>
                <a:cubicBezTo>
                  <a:pt x="1002" y="3827"/>
                  <a:pt x="5512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10015" y="21600"/>
                  <a:pt x="9233" y="21514"/>
                  <a:pt x="8466" y="21344"/>
                </a:cubicBezTo>
                <a:lnTo>
                  <a:pt x="7883" y="23981"/>
                </a:lnTo>
                <a:lnTo>
                  <a:pt x="5296" y="19924"/>
                </a:lnTo>
                <a:lnTo>
                  <a:pt x="9353" y="17337"/>
                </a:lnTo>
                <a:lnTo>
                  <a:pt x="8770" y="19974"/>
                </a:lnTo>
                <a:close/>
              </a:path>
            </a:pathLst>
          </a:custGeom>
          <a:gradFill rotWithShape="1">
            <a:gsLst>
              <a:gs pos="0">
                <a:srgbClr val="99FF33">
                  <a:alpha val="20000"/>
                </a:srgbClr>
              </a:gs>
              <a:gs pos="100000">
                <a:schemeClr val="accent1">
                  <a:alpha val="20000"/>
                </a:schemeClr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Rectangle 19"/>
          <p:cNvSpPr>
            <a:spLocks noChangeArrowheads="1"/>
          </p:cNvSpPr>
          <p:nvPr/>
        </p:nvSpPr>
        <p:spPr bwMode="auto">
          <a:xfrm rot="361167">
            <a:off x="0" y="2649539"/>
            <a:ext cx="2689754" cy="936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0752" tIns="45376" rIns="90752" bIns="45376" anchor="ctr"/>
          <a:lstStyle/>
          <a:p>
            <a:endParaRPr lang="de-DE"/>
          </a:p>
        </p:txBody>
      </p:sp>
      <p:sp>
        <p:nvSpPr>
          <p:cNvPr id="21511" name="Rectangle 20"/>
          <p:cNvSpPr>
            <a:spLocks noChangeArrowheads="1"/>
          </p:cNvSpPr>
          <p:nvPr/>
        </p:nvSpPr>
        <p:spPr bwMode="auto">
          <a:xfrm>
            <a:off x="7293637" y="3789363"/>
            <a:ext cx="2261526" cy="20875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0752" tIns="45376" rIns="90752" bIns="45376" anchor="ctr"/>
          <a:lstStyle/>
          <a:p>
            <a:endParaRPr lang="de-DE"/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3862652" y="1158875"/>
            <a:ext cx="2469621" cy="75663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ATV 12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Простые применения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P: 0,37 ...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,0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кВт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0" y="3789363"/>
            <a:ext cx="3114543" cy="7258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Приводы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центробежных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механизмов: насосы, вентиляторы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774700" eaLnBrk="0" hangingPunct="0">
              <a:spcBef>
                <a:spcPct val="50000"/>
              </a:spcBef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P: 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0,75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кВт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1,5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МВт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514" name="Text Box 23"/>
          <p:cNvSpPr txBox="1">
            <a:spLocks noChangeArrowheads="1"/>
          </p:cNvSpPr>
          <p:nvPr/>
        </p:nvSpPr>
        <p:spPr bwMode="auto">
          <a:xfrm>
            <a:off x="7410583" y="5112651"/>
            <a:ext cx="2261526" cy="9413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marL="254000" indent="-254000" algn="r" defTabSz="774700" eaLnBrk="0" hangingPunct="0">
              <a:spcBef>
                <a:spcPct val="50000"/>
              </a:spcBef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ATV 312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Универсальные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ПЧ 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0,18 ... 15 </a:t>
            </a:r>
            <a:r>
              <a:rPr lang="en-GB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кВт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515" name="Text Box 24"/>
          <p:cNvSpPr txBox="1">
            <a:spLocks noChangeArrowheads="1"/>
          </p:cNvSpPr>
          <p:nvPr/>
        </p:nvSpPr>
        <p:spPr bwMode="auto">
          <a:xfrm>
            <a:off x="200472" y="1268760"/>
            <a:ext cx="3273841" cy="9105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Высокомоментные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многофункциональные приводы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P: 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0,75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кВт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1,5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МВт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254000" indent="-254000" algn="ctr" defTabSz="774700" eaLnBrk="0" hangingPunct="0">
              <a:spcBef>
                <a:spcPct val="50000"/>
              </a:spcBef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516" name="Text Box 25"/>
          <p:cNvSpPr txBox="1">
            <a:spLocks noChangeArrowheads="1"/>
          </p:cNvSpPr>
          <p:nvPr/>
        </p:nvSpPr>
        <p:spPr bwMode="auto">
          <a:xfrm>
            <a:off x="7058025" y="1704975"/>
            <a:ext cx="2731029" cy="75663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ATV 212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Центробежные механизмы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P: 0,75 ... 75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кВт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517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2014" y="5062238"/>
            <a:ext cx="829430" cy="919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1518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5512" y="1125538"/>
            <a:ext cx="586450" cy="787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1519" name="Text Box 28"/>
          <p:cNvSpPr txBox="1">
            <a:spLocks noChangeArrowheads="1"/>
          </p:cNvSpPr>
          <p:nvPr/>
        </p:nvSpPr>
        <p:spPr bwMode="auto">
          <a:xfrm>
            <a:off x="4312674" y="5300664"/>
            <a:ext cx="1871133" cy="680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3593">
            <a:spAutoFit/>
          </a:bodyPr>
          <a:lstStyle/>
          <a:p>
            <a:pPr marL="254000" indent="-254000" algn="ctr" defTabSz="774700" eaLnBrk="0" hangingPunct="0"/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ATV32</a:t>
            </a:r>
          </a:p>
          <a:p>
            <a:pPr marL="254000" indent="-254000" algn="ctr" defTabSz="774700" eaLnBrk="0" hangingPunct="0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Универсальные ПЧ 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54000" indent="-254000" algn="ctr" defTabSz="774700" eaLnBrk="0" hangingPunct="0"/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P: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0,18 ... 15 </a:t>
            </a:r>
            <a:r>
              <a:rPr lang="en-GB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кВт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520" name="Picture 31" descr="ATV32 taille2 freigestel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6870" y="5084764"/>
            <a:ext cx="3714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37" descr="ATV61 Brand migration 20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7258" y="5230232"/>
            <a:ext cx="66899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38" descr="ATV71 Brand migration 20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6656" y="2636912"/>
            <a:ext cx="651801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Rectangle 9"/>
          <p:cNvSpPr>
            <a:spLocks noChangeArrowheads="1"/>
          </p:cNvSpPr>
          <p:nvPr/>
        </p:nvSpPr>
        <p:spPr bwMode="auto">
          <a:xfrm>
            <a:off x="3506656" y="2247900"/>
            <a:ext cx="3702711" cy="2376488"/>
          </a:xfrm>
          <a:prstGeom prst="rect">
            <a:avLst/>
          </a:prstGeom>
          <a:solidFill>
            <a:srgbClr val="66FF66">
              <a:alpha val="5098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752" tIns="45376" rIns="90752" bIns="45376" anchor="ctr"/>
          <a:lstStyle/>
          <a:p>
            <a:endParaRPr lang="de-DE"/>
          </a:p>
        </p:txBody>
      </p:sp>
      <p:sp>
        <p:nvSpPr>
          <p:cNvPr id="21524" name="Rectangle 6"/>
          <p:cNvSpPr>
            <a:spLocks noChangeArrowheads="1"/>
          </p:cNvSpPr>
          <p:nvPr/>
        </p:nvSpPr>
        <p:spPr bwMode="auto">
          <a:xfrm>
            <a:off x="3516630" y="3973513"/>
            <a:ext cx="2796726" cy="652462"/>
          </a:xfrm>
          <a:prstGeom prst="rect">
            <a:avLst/>
          </a:prstGeom>
          <a:solidFill>
            <a:srgbClr val="99FF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752" tIns="45376" rIns="90752" bIns="45376" anchor="ctr"/>
          <a:lstStyle/>
          <a:p>
            <a:pPr algn="ctr"/>
            <a:r>
              <a:rPr lang="en-GB" sz="900" b="1" dirty="0"/>
              <a:t> </a:t>
            </a:r>
            <a:r>
              <a:rPr lang="en-GB" sz="1400" b="1" dirty="0"/>
              <a:t>      			 </a:t>
            </a:r>
          </a:p>
          <a:p>
            <a:pPr algn="ctr"/>
            <a:r>
              <a:rPr lang="en-GB" sz="1400" b="1" dirty="0"/>
              <a:t>                              </a:t>
            </a:r>
            <a:r>
              <a:rPr lang="ru-RU" sz="1400" b="1" dirty="0" smtClean="0"/>
              <a:t> </a:t>
            </a:r>
            <a:r>
              <a:rPr lang="en-GB" sz="1400" b="1" dirty="0" err="1" smtClean="0">
                <a:solidFill>
                  <a:schemeClr val="tx1"/>
                </a:solidFill>
              </a:rPr>
              <a:t>Altivar</a:t>
            </a:r>
            <a:r>
              <a:rPr lang="en-GB" sz="1400" b="1" dirty="0" smtClean="0">
                <a:solidFill>
                  <a:schemeClr val="tx1"/>
                </a:solidFill>
              </a:rPr>
              <a:t> </a:t>
            </a:r>
            <a:r>
              <a:rPr lang="en-GB" sz="1400" b="1" dirty="0">
                <a:solidFill>
                  <a:schemeClr val="tx1"/>
                </a:solidFill>
              </a:rPr>
              <a:t>212</a:t>
            </a:r>
            <a:endParaRPr lang="en-GB" sz="900" b="1" dirty="0">
              <a:solidFill>
                <a:schemeClr val="tx1"/>
              </a:solidFill>
            </a:endParaRPr>
          </a:p>
          <a:p>
            <a:pPr algn="ctr"/>
            <a:r>
              <a:rPr lang="en-GB" sz="800" b="1" dirty="0">
                <a:solidFill>
                  <a:schemeClr val="tx1"/>
                </a:solidFill>
              </a:rPr>
              <a:t>           	                                         230</a:t>
            </a:r>
            <a:r>
              <a:rPr lang="ru-RU" sz="800" b="1" dirty="0">
                <a:solidFill>
                  <a:schemeClr val="tx1"/>
                </a:solidFill>
              </a:rPr>
              <a:t> –</a:t>
            </a:r>
            <a:r>
              <a:rPr lang="en-GB" sz="800" b="1" dirty="0">
                <a:solidFill>
                  <a:schemeClr val="tx1"/>
                </a:solidFill>
              </a:rPr>
              <a:t> 480</a:t>
            </a:r>
            <a:r>
              <a:rPr lang="ru-RU" sz="800" b="1" dirty="0">
                <a:solidFill>
                  <a:schemeClr val="tx1"/>
                </a:solidFill>
              </a:rPr>
              <a:t> В</a:t>
            </a:r>
            <a:endParaRPr lang="en-GB" sz="800" b="1" dirty="0">
              <a:solidFill>
                <a:schemeClr val="tx1"/>
              </a:solidFill>
            </a:endParaRPr>
          </a:p>
          <a:p>
            <a:pPr algn="ctr"/>
            <a:endParaRPr lang="en-GB" sz="800" dirty="0">
              <a:solidFill>
                <a:schemeClr val="tx1"/>
              </a:solidFill>
            </a:endParaRPr>
          </a:p>
          <a:p>
            <a:pPr algn="ctr"/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1525" name="Text Box 8"/>
          <p:cNvSpPr txBox="1">
            <a:spLocks noChangeArrowheads="1"/>
          </p:cNvSpPr>
          <p:nvPr/>
        </p:nvSpPr>
        <p:spPr bwMode="auto">
          <a:xfrm>
            <a:off x="3114543" y="4637089"/>
            <a:ext cx="4636558" cy="261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78755" tIns="39379" rIns="78755" bIns="39379">
            <a:spAutoFit/>
          </a:bodyPr>
          <a:lstStyle/>
          <a:p>
            <a:pPr marL="254000" indent="-254000" defTabSz="774700" eaLnBrk="0" hangingPunct="0">
              <a:spcBef>
                <a:spcPct val="50000"/>
              </a:spcBef>
            </a:pPr>
            <a:r>
              <a:rPr lang="en-GB" sz="1000" b="1" dirty="0"/>
              <a:t>   0,75 </a:t>
            </a:r>
            <a:r>
              <a:rPr lang="en-GB" sz="1000" b="1" dirty="0" err="1"/>
              <a:t>кВт</a:t>
            </a:r>
            <a:r>
              <a:rPr lang="en-GB" sz="1000" b="1" dirty="0"/>
              <a:t>      </a:t>
            </a:r>
            <a:r>
              <a:rPr lang="ru-RU" sz="1000" b="1" dirty="0" smtClean="0"/>
              <a:t>2,2</a:t>
            </a:r>
            <a:r>
              <a:rPr lang="en-GB" sz="1000" b="1" dirty="0" smtClean="0"/>
              <a:t> </a:t>
            </a:r>
            <a:r>
              <a:rPr lang="en-GB" sz="1000" b="1" dirty="0" err="1"/>
              <a:t>кВт</a:t>
            </a:r>
            <a:r>
              <a:rPr lang="en-GB" sz="1000" b="1" dirty="0"/>
              <a:t>            15 </a:t>
            </a:r>
            <a:r>
              <a:rPr lang="en-GB" sz="1000" b="1" dirty="0" err="1"/>
              <a:t>кВт</a:t>
            </a:r>
            <a:r>
              <a:rPr lang="en-GB" sz="1000" b="1" dirty="0"/>
              <a:t>                   75кВт            </a:t>
            </a:r>
            <a:r>
              <a:rPr lang="en-GB" sz="1200" b="1" dirty="0"/>
              <a:t>2400</a:t>
            </a:r>
            <a:r>
              <a:rPr lang="en-GB" sz="1000" b="1" dirty="0"/>
              <a:t> </a:t>
            </a:r>
            <a:r>
              <a:rPr lang="en-GB" sz="1000" b="1" dirty="0" err="1"/>
              <a:t>кВт</a:t>
            </a:r>
            <a:endParaRPr lang="en-GB" sz="1000" b="1" dirty="0"/>
          </a:p>
        </p:txBody>
      </p:sp>
      <p:sp>
        <p:nvSpPr>
          <p:cNvPr id="21526" name="Rectangle 10"/>
          <p:cNvSpPr>
            <a:spLocks noChangeArrowheads="1"/>
          </p:cNvSpPr>
          <p:nvPr/>
        </p:nvSpPr>
        <p:spPr bwMode="auto">
          <a:xfrm>
            <a:off x="3124862" y="3552825"/>
            <a:ext cx="2074069" cy="1068388"/>
          </a:xfrm>
          <a:prstGeom prst="rect">
            <a:avLst/>
          </a:prstGeom>
          <a:solidFill>
            <a:srgbClr val="99FF66">
              <a:alpha val="49019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752" tIns="10719" rIns="90752" bIns="45376"/>
          <a:lstStyle/>
          <a:p>
            <a:r>
              <a:rPr lang="en-GB" sz="1400" b="1"/>
              <a:t>        Altivar 312</a:t>
            </a:r>
            <a:endParaRPr lang="en-GB" sz="900" b="1"/>
          </a:p>
          <a:p>
            <a:r>
              <a:rPr lang="en-GB" sz="800" b="1"/>
              <a:t>                 230 – 600</a:t>
            </a:r>
            <a:r>
              <a:rPr lang="ru-RU" sz="800" b="1"/>
              <a:t> В</a:t>
            </a:r>
            <a:endParaRPr lang="en-GB" sz="900">
              <a:solidFill>
                <a:schemeClr val="tx1"/>
              </a:solidFill>
            </a:endParaRPr>
          </a:p>
        </p:txBody>
      </p:sp>
      <p:sp>
        <p:nvSpPr>
          <p:cNvPr id="21527" name="Line 11"/>
          <p:cNvSpPr>
            <a:spLocks noChangeShapeType="1"/>
          </p:cNvSpPr>
          <p:nvPr/>
        </p:nvSpPr>
        <p:spPr bwMode="auto">
          <a:xfrm flipV="1">
            <a:off x="3124862" y="2173289"/>
            <a:ext cx="0" cy="247967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8" name="Rectangle 12"/>
          <p:cNvSpPr>
            <a:spLocks noChangeArrowheads="1"/>
          </p:cNvSpPr>
          <p:nvPr/>
        </p:nvSpPr>
        <p:spPr bwMode="auto">
          <a:xfrm>
            <a:off x="3124862" y="4168775"/>
            <a:ext cx="1012957" cy="457200"/>
          </a:xfrm>
          <a:prstGeom prst="rect">
            <a:avLst/>
          </a:prstGeom>
          <a:solidFill>
            <a:srgbClr val="C6F4E2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752" tIns="45376" rIns="90752" bIns="45376" anchor="ctr"/>
          <a:lstStyle/>
          <a:p>
            <a:pPr algn="ctr"/>
            <a:r>
              <a:rPr lang="en-GB" sz="1200" b="1"/>
              <a:t>Altivar 12</a:t>
            </a:r>
          </a:p>
          <a:p>
            <a:pPr algn="ctr"/>
            <a:r>
              <a:rPr lang="en-GB" sz="800" b="1"/>
              <a:t>100</a:t>
            </a:r>
            <a:r>
              <a:rPr lang="ru-RU" sz="800" b="1"/>
              <a:t> –</a:t>
            </a:r>
            <a:r>
              <a:rPr lang="en-GB" sz="800" b="1"/>
              <a:t> 230</a:t>
            </a:r>
            <a:r>
              <a:rPr lang="ru-RU" sz="800" b="1"/>
              <a:t> В</a:t>
            </a:r>
            <a:endParaRPr lang="en-GB" sz="800" b="1"/>
          </a:p>
        </p:txBody>
      </p:sp>
      <p:sp>
        <p:nvSpPr>
          <p:cNvPr id="21530" name="Text Box 14"/>
          <p:cNvSpPr txBox="1">
            <a:spLocks noChangeArrowheads="1"/>
          </p:cNvSpPr>
          <p:nvPr/>
        </p:nvSpPr>
        <p:spPr bwMode="auto">
          <a:xfrm>
            <a:off x="5045217" y="2296613"/>
            <a:ext cx="2101585" cy="427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752" tIns="45376" rIns="90752" bIns="4537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/>
              <a:t>ALTIVAR 61/71</a:t>
            </a:r>
          </a:p>
          <a:p>
            <a:pPr algn="ctr"/>
            <a:r>
              <a:rPr lang="en-GB" sz="800" b="1" dirty="0"/>
              <a:t>230 –</a:t>
            </a:r>
            <a:r>
              <a:rPr lang="ru-RU" sz="800" b="1" dirty="0"/>
              <a:t> </a:t>
            </a:r>
            <a:r>
              <a:rPr lang="en-GB" sz="800" b="1" dirty="0"/>
              <a:t>690</a:t>
            </a:r>
            <a:r>
              <a:rPr lang="ru-RU" sz="800" b="1" dirty="0"/>
              <a:t> В</a:t>
            </a:r>
            <a:endParaRPr lang="en-GB" sz="800" b="1" dirty="0"/>
          </a:p>
        </p:txBody>
      </p:sp>
      <p:sp>
        <p:nvSpPr>
          <p:cNvPr id="21531" name="Text Box 15"/>
          <p:cNvSpPr txBox="1">
            <a:spLocks noChangeArrowheads="1"/>
          </p:cNvSpPr>
          <p:nvPr/>
        </p:nvSpPr>
        <p:spPr bwMode="auto">
          <a:xfrm>
            <a:off x="2925366" y="1970089"/>
            <a:ext cx="1809221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752" tIns="45376" rIns="90752" bIns="45376">
            <a:spAutoFit/>
          </a:bodyPr>
          <a:lstStyle/>
          <a:p>
            <a:r>
              <a:rPr lang="ru-RU" sz="1200" b="1">
                <a:solidFill>
                  <a:schemeClr val="accent1"/>
                </a:solidFill>
              </a:rPr>
              <a:t>Функциональность</a:t>
            </a:r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1532" name="Rectangle 29"/>
          <p:cNvSpPr>
            <a:spLocks noChangeArrowheads="1"/>
          </p:cNvSpPr>
          <p:nvPr/>
        </p:nvSpPr>
        <p:spPr bwMode="auto">
          <a:xfrm>
            <a:off x="3124863" y="3055939"/>
            <a:ext cx="2072348" cy="496887"/>
          </a:xfrm>
          <a:prstGeom prst="rect">
            <a:avLst/>
          </a:prstGeom>
          <a:solidFill>
            <a:srgbClr val="006421">
              <a:alpha val="49019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752" tIns="10719" rIns="90752" bIns="10719"/>
          <a:lstStyle/>
          <a:p>
            <a:r>
              <a:rPr lang="en-GB" sz="1400" b="1">
                <a:solidFill>
                  <a:schemeClr val="bg1"/>
                </a:solidFill>
              </a:rPr>
              <a:t>        Altivar 32</a:t>
            </a:r>
            <a:endParaRPr lang="en-GB" sz="900" b="1">
              <a:solidFill>
                <a:schemeClr val="bg1"/>
              </a:solidFill>
            </a:endParaRPr>
          </a:p>
          <a:p>
            <a:r>
              <a:rPr lang="en-GB" sz="800" b="1">
                <a:solidFill>
                  <a:schemeClr val="bg1"/>
                </a:solidFill>
              </a:rPr>
              <a:t>            230 – 500</a:t>
            </a:r>
            <a:r>
              <a:rPr lang="ru-RU" sz="800" b="1">
                <a:solidFill>
                  <a:schemeClr val="bg1"/>
                </a:solidFill>
              </a:rPr>
              <a:t> В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21534" name="Picture 42" descr="Val_ATV212H075M3X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2829" y="2481064"/>
            <a:ext cx="164928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P9_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9839" y="2688487"/>
            <a:ext cx="1541891" cy="193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3" name="Text Box 39"/>
          <p:cNvSpPr txBox="1">
            <a:spLocks noChangeArrowheads="1"/>
          </p:cNvSpPr>
          <p:nvPr/>
        </p:nvSpPr>
        <p:spPr bwMode="auto">
          <a:xfrm>
            <a:off x="7214527" y="4405314"/>
            <a:ext cx="1107546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752" tIns="45376" rIns="90752" bIns="45376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Мощность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21529" name="Line 13"/>
          <p:cNvSpPr>
            <a:spLocks noChangeShapeType="1"/>
          </p:cNvSpPr>
          <p:nvPr/>
        </p:nvSpPr>
        <p:spPr bwMode="auto">
          <a:xfrm>
            <a:off x="3131742" y="4641850"/>
            <a:ext cx="4253044" cy="15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lg" len="lg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40321" name="Picture 1" descr="D:\WORK SE\Products\ATV 600\Pics\Исходные\PF130806C_ATV630U75N4_S2_IP21.jpg"/>
          <p:cNvPicPr>
            <a:picLocks noChangeAspect="1" noChangeArrowheads="1"/>
          </p:cNvPicPr>
          <p:nvPr/>
        </p:nvPicPr>
        <p:blipFill>
          <a:blip r:embed="rId10" cstate="print"/>
          <a:srcRect l="30837" t="9641" r="29625" b="10156"/>
          <a:stretch>
            <a:fillRect/>
          </a:stretch>
        </p:blipFill>
        <p:spPr bwMode="auto">
          <a:xfrm>
            <a:off x="885608" y="4896455"/>
            <a:ext cx="868580" cy="1626405"/>
          </a:xfrm>
          <a:prstGeom prst="rect">
            <a:avLst/>
          </a:prstGeom>
          <a:noFill/>
        </p:spPr>
      </p:pic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1928664" y="4509120"/>
            <a:ext cx="1242343" cy="3565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ATV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61</a:t>
            </a:r>
            <a:endParaRPr lang="en-GB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539789" y="4509150"/>
            <a:ext cx="1560217" cy="387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</a:rPr>
              <a:t>ATV </a:t>
            </a:r>
            <a:r>
              <a:rPr lang="en-GB" sz="2000" b="1" dirty="0" smtClean="0">
                <a:solidFill>
                  <a:srgbClr val="FF0000"/>
                </a:solidFill>
              </a:rPr>
              <a:t>6</a:t>
            </a:r>
            <a:r>
              <a:rPr lang="ru-RU" sz="2000" b="1" dirty="0" smtClean="0">
                <a:solidFill>
                  <a:srgbClr val="FF0000"/>
                </a:solidFill>
              </a:rPr>
              <a:t>00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5" name="Picture 1" descr="D:\WORK SE\Products\ATV 600\Pics\Исходные\PF130806C_ATV630U75N4_S2_IP21.jpg"/>
          <p:cNvPicPr>
            <a:picLocks noChangeAspect="1" noChangeArrowheads="1"/>
          </p:cNvPicPr>
          <p:nvPr/>
        </p:nvPicPr>
        <p:blipFill>
          <a:blip r:embed="rId10" cstate="print"/>
          <a:srcRect l="30837" t="9641" r="29625" b="10156"/>
          <a:stretch>
            <a:fillRect/>
          </a:stretch>
        </p:blipFill>
        <p:spPr bwMode="auto">
          <a:xfrm>
            <a:off x="560512" y="2204864"/>
            <a:ext cx="868580" cy="1626405"/>
          </a:xfrm>
          <a:prstGeom prst="rect">
            <a:avLst/>
          </a:prstGeom>
          <a:noFill/>
        </p:spPr>
      </p:pic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272480" y="1844824"/>
            <a:ext cx="1560217" cy="387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</a:rPr>
              <a:t>ATV </a:t>
            </a:r>
            <a:r>
              <a:rPr lang="ru-RU" sz="2000" b="1" dirty="0" smtClean="0">
                <a:solidFill>
                  <a:srgbClr val="FF0000"/>
                </a:solidFill>
              </a:rPr>
              <a:t>900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1640632" y="2132856"/>
            <a:ext cx="1242343" cy="3565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algn="ctr" defTabSz="774700" eaLnBrk="0" hangingPunct="0">
              <a:spcBef>
                <a:spcPct val="50000"/>
              </a:spcBef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ATV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en-GB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7113240" y="6021288"/>
            <a:ext cx="2525306" cy="5719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defTabSz="774700" eaLnBrk="0" hangingPunct="0">
              <a:spcBef>
                <a:spcPct val="500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Замена на </a:t>
            </a:r>
            <a:r>
              <a:rPr lang="en-GB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ATV</a:t>
            </a: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320 </a:t>
            </a: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в 2016г.</a:t>
            </a:r>
            <a:endParaRPr lang="ru-RU" sz="1600" b="1" dirty="0" smtClean="0">
              <a:solidFill>
                <a:srgbClr val="FF0000"/>
              </a:solidFill>
              <a:latin typeface="Arial Rounded MT Pro Cyr" pitchFamily="34" charset="0"/>
            </a:endParaRP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6321152" y="2420888"/>
            <a:ext cx="2232248" cy="325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defTabSz="774700" eaLnBrk="0" hangingPunct="0">
              <a:spcBef>
                <a:spcPct val="500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400 В до 1 апреля</a:t>
            </a:r>
            <a:endParaRPr lang="en-GB" sz="1050" dirty="0">
              <a:solidFill>
                <a:srgbClr val="FF0000"/>
              </a:solidFill>
              <a:latin typeface="Arial Rounded MT Pro Cyr" pitchFamily="34" charset="0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1856656" y="4725144"/>
            <a:ext cx="2304256" cy="5719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defTabSz="774700" eaLnBrk="0" hangingPunct="0">
              <a:spcBef>
                <a:spcPct val="500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400В </a:t>
            </a:r>
            <a:r>
              <a:rPr lang="en-US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IP20</a:t>
            </a: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до 31 декабря</a:t>
            </a:r>
            <a:endParaRPr lang="en-GB" sz="1050" dirty="0">
              <a:solidFill>
                <a:srgbClr val="FF0000"/>
              </a:solidFill>
              <a:latin typeface="Arial Rounded MT Pro Cyr" pitchFamily="34" charset="0"/>
            </a:endParaRP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1496616" y="2348880"/>
            <a:ext cx="1728192" cy="325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defTabSz="774700" eaLnBrk="0" hangingPunct="0">
              <a:spcBef>
                <a:spcPct val="500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До 31.12.2017</a:t>
            </a:r>
            <a:endParaRPr lang="en-GB" sz="1050" dirty="0">
              <a:solidFill>
                <a:srgbClr val="FF0000"/>
              </a:solidFill>
              <a:latin typeface="Arial Rounded MT Pro Cyr" pitchFamily="34" charset="0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4376936" y="6021288"/>
            <a:ext cx="2525306" cy="5719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defTabSz="774700" eaLnBrk="0" hangingPunct="0">
              <a:spcBef>
                <a:spcPct val="500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Замена на </a:t>
            </a:r>
            <a:r>
              <a:rPr lang="en-GB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ATV</a:t>
            </a: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320 </a:t>
            </a:r>
            <a:r>
              <a:rPr lang="ru-RU" sz="1600" b="1" dirty="0" smtClean="0">
                <a:solidFill>
                  <a:srgbClr val="FF0000"/>
                </a:solidFill>
                <a:latin typeface="Arial Rounded MT Pro Cyr" pitchFamily="34" charset="0"/>
              </a:rPr>
              <a:t>в 2016г.</a:t>
            </a:r>
            <a:endParaRPr lang="ru-RU" sz="1600" b="1" dirty="0" smtClean="0">
              <a:solidFill>
                <a:srgbClr val="FF0000"/>
              </a:solidFill>
              <a:latin typeface="Arial Rounded MT Pro Cyr" pitchFamily="34" charset="0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8193360" y="3933056"/>
            <a:ext cx="1440160" cy="5104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78755" tIns="39379" rIns="78755" bIns="39379">
            <a:spAutoFit/>
          </a:bodyPr>
          <a:lstStyle/>
          <a:p>
            <a:pPr defTabSz="774700" eaLnBrk="0" hangingPunct="0">
              <a:spcBef>
                <a:spcPct val="50000"/>
              </a:spcBef>
            </a:pPr>
            <a:r>
              <a:rPr lang="ru-RU" sz="1400" b="1" dirty="0" smtClean="0">
                <a:solidFill>
                  <a:srgbClr val="FF0000"/>
                </a:solidFill>
                <a:latin typeface="Arial Rounded MT Pro Cyr" pitchFamily="34" charset="0"/>
              </a:rPr>
              <a:t>Удорожание</a:t>
            </a:r>
            <a:br>
              <a:rPr lang="ru-RU" sz="1400" b="1" dirty="0" smtClean="0">
                <a:solidFill>
                  <a:srgbClr val="FF0000"/>
                </a:solidFill>
                <a:latin typeface="Arial Rounded MT Pro Cyr" pitchFamily="34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Arial Rounded MT Pro Cyr" pitchFamily="34" charset="0"/>
              </a:rPr>
              <a:t>с 30 до 75 кВт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1392" y="2564904"/>
            <a:ext cx="1090883" cy="311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72"/>
          <p:cNvSpPr>
            <a:spLocks noChangeArrowheads="1"/>
          </p:cNvSpPr>
          <p:nvPr/>
        </p:nvSpPr>
        <p:spPr bwMode="auto">
          <a:xfrm>
            <a:off x="3513160" y="2150546"/>
            <a:ext cx="2880000" cy="4086766"/>
          </a:xfrm>
          <a:prstGeom prst="roundRect">
            <a:avLst>
              <a:gd name="adj" fmla="val 3773"/>
            </a:avLst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utoShape 372"/>
          <p:cNvSpPr>
            <a:spLocks noChangeArrowheads="1"/>
          </p:cNvSpPr>
          <p:nvPr/>
        </p:nvSpPr>
        <p:spPr bwMode="auto">
          <a:xfrm>
            <a:off x="3533407" y="1484784"/>
            <a:ext cx="2859753" cy="49321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algn="ctr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Стандартные шкафные*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514464" y="2204642"/>
            <a:ext cx="2374640" cy="316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marL="265113" indent="-87313">
              <a:spcBef>
                <a:spcPts val="600"/>
              </a:spcBef>
            </a:pPr>
            <a:r>
              <a:rPr lang="ru-RU" sz="1600" b="1" dirty="0" smtClean="0">
                <a:solidFill>
                  <a:srgbClr val="92D050"/>
                </a:solidFill>
                <a:ea typeface="ＭＳ Ｐゴシック" pitchFamily="50" charset="-128"/>
              </a:rPr>
              <a:t>Каталожная позиция</a:t>
            </a:r>
            <a:endParaRPr lang="en-US" sz="1600" b="1" dirty="0" smtClean="0">
              <a:solidFill>
                <a:srgbClr val="42B4E6"/>
              </a:solidFill>
              <a:ea typeface="ＭＳ Ｐゴシック" pitchFamily="50" charset="-128"/>
            </a:endParaRPr>
          </a:p>
          <a:p>
            <a:pPr marL="265113" indent="-87313">
              <a:buFontTx/>
              <a:buChar char="•"/>
            </a:pPr>
            <a:endParaRPr lang="ru-RU" sz="1200" dirty="0" smtClean="0">
              <a:solidFill>
                <a:schemeClr val="accent5">
                  <a:lumMod val="75000"/>
                </a:schemeClr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110 … 315 </a:t>
            </a: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кВт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380 – 480</a:t>
            </a: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 В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IP21 / IP54</a:t>
            </a: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Входной и выходной</a:t>
            </a:r>
            <a:b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</a:b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дроссели в комплекте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Разъединитель с предохранителями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265113" indent="-87313">
              <a:buFontTx/>
              <a:buChar char="•"/>
            </a:pPr>
            <a:endParaRPr lang="en-US" sz="1600" dirty="0" smtClean="0">
              <a:ea typeface="ＭＳ Ｐゴシック" pitchFamily="50" charset="-128"/>
            </a:endParaRPr>
          </a:p>
        </p:txBody>
      </p:sp>
      <p:sp>
        <p:nvSpPr>
          <p:cNvPr id="8" name="AutoShape 372"/>
          <p:cNvSpPr>
            <a:spLocks noChangeArrowheads="1"/>
          </p:cNvSpPr>
          <p:nvPr/>
        </p:nvSpPr>
        <p:spPr bwMode="auto">
          <a:xfrm>
            <a:off x="344487" y="2150546"/>
            <a:ext cx="2880000" cy="4086766"/>
          </a:xfrm>
          <a:prstGeom prst="roundRect">
            <a:avLst>
              <a:gd name="adj" fmla="val 3773"/>
            </a:avLst>
          </a:prstGeom>
          <a:noFill/>
          <a:ln w="38100" algn="ctr">
            <a:solidFill>
              <a:srgbClr val="00953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utoShape 372"/>
          <p:cNvSpPr>
            <a:spLocks noChangeArrowheads="1"/>
          </p:cNvSpPr>
          <p:nvPr/>
        </p:nvSpPr>
        <p:spPr bwMode="auto">
          <a:xfrm>
            <a:off x="344488" y="1484784"/>
            <a:ext cx="2880320" cy="493213"/>
          </a:xfrm>
          <a:prstGeom prst="roundRect">
            <a:avLst>
              <a:gd name="adj" fmla="val 16667"/>
            </a:avLst>
          </a:prstGeom>
          <a:solidFill>
            <a:srgbClr val="009530"/>
          </a:solidFill>
          <a:ln w="38100" algn="ctr">
            <a:solidFill>
              <a:srgbClr val="00953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Стандартные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07501" y="2212540"/>
            <a:ext cx="288931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9530"/>
                </a:solidFill>
              </a:rPr>
              <a:t>Каталожная позиция</a:t>
            </a:r>
            <a:endParaRPr lang="en-US" sz="1600" b="1" dirty="0">
              <a:solidFill>
                <a:srgbClr val="009530"/>
              </a:solidFill>
            </a:endParaRPr>
          </a:p>
          <a:p>
            <a:pPr marL="90488" indent="-90488"/>
            <a:r>
              <a:rPr lang="en-US" sz="1200" dirty="0" smtClean="0"/>
              <a:t> </a:t>
            </a:r>
            <a:endParaRPr lang="en-US" sz="1200" dirty="0"/>
          </a:p>
          <a:p>
            <a:pPr marL="90488" indent="-9048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до </a:t>
            </a:r>
            <a:r>
              <a:rPr lang="en-US" sz="1200" dirty="0" smtClean="0">
                <a:solidFill>
                  <a:srgbClr val="0070C0"/>
                </a:solidFill>
              </a:rPr>
              <a:t>160</a:t>
            </a:r>
            <a:r>
              <a:rPr lang="ru-RU" sz="1200" dirty="0" smtClean="0">
                <a:solidFill>
                  <a:srgbClr val="0070C0"/>
                </a:solidFill>
              </a:rPr>
              <a:t> кВт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smtClean="0">
                <a:solidFill>
                  <a:srgbClr val="0070C0"/>
                </a:solidFill>
              </a:rPr>
              <a:t>@ 400</a:t>
            </a:r>
            <a:r>
              <a:rPr lang="ru-RU" sz="1200" dirty="0" smtClean="0">
                <a:solidFill>
                  <a:srgbClr val="0070C0"/>
                </a:solidFill>
              </a:rPr>
              <a:t>В</a:t>
            </a:r>
            <a:r>
              <a:rPr lang="en-US" sz="1200" dirty="0" smtClean="0">
                <a:solidFill>
                  <a:srgbClr val="0070C0"/>
                </a:solidFill>
              </a:rPr>
              <a:t>  IP21 </a:t>
            </a:r>
          </a:p>
          <a:p>
            <a:pPr marL="90488" indent="-9048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до </a:t>
            </a:r>
            <a:r>
              <a:rPr lang="en-US" sz="1200" dirty="0" smtClean="0">
                <a:solidFill>
                  <a:srgbClr val="0070C0"/>
                </a:solidFill>
              </a:rPr>
              <a:t>75</a:t>
            </a:r>
            <a:r>
              <a:rPr lang="ru-RU" sz="1200" dirty="0" smtClean="0">
                <a:solidFill>
                  <a:srgbClr val="0070C0"/>
                </a:solidFill>
              </a:rPr>
              <a:t> кВт  </a:t>
            </a:r>
            <a:r>
              <a:rPr lang="en-US" sz="1200" dirty="0" smtClean="0">
                <a:solidFill>
                  <a:srgbClr val="0070C0"/>
                </a:solidFill>
              </a:rPr>
              <a:t>  @ 200</a:t>
            </a:r>
            <a:r>
              <a:rPr lang="ru-RU" sz="1200" dirty="0" smtClean="0">
                <a:solidFill>
                  <a:srgbClr val="0070C0"/>
                </a:solidFill>
              </a:rPr>
              <a:t>В</a:t>
            </a:r>
            <a:r>
              <a:rPr lang="en-US" sz="1200" dirty="0" smtClean="0">
                <a:solidFill>
                  <a:srgbClr val="0070C0"/>
                </a:solidFill>
              </a:rPr>
              <a:t>  IP21</a:t>
            </a:r>
          </a:p>
          <a:p>
            <a:pPr marL="90488" indent="-9048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до 90 кВт  </a:t>
            </a:r>
            <a:r>
              <a:rPr lang="en-US" sz="1200" dirty="0" smtClean="0">
                <a:solidFill>
                  <a:srgbClr val="0070C0"/>
                </a:solidFill>
              </a:rPr>
              <a:t>  @ 400</a:t>
            </a:r>
            <a:r>
              <a:rPr lang="ru-RU" sz="1200" dirty="0" smtClean="0">
                <a:solidFill>
                  <a:srgbClr val="0070C0"/>
                </a:solidFill>
              </a:rPr>
              <a:t>В</a:t>
            </a:r>
            <a:r>
              <a:rPr lang="en-US" sz="1200" dirty="0" smtClean="0">
                <a:solidFill>
                  <a:srgbClr val="0070C0"/>
                </a:solidFill>
              </a:rPr>
              <a:t>  IP55</a:t>
            </a:r>
          </a:p>
          <a:p>
            <a:pPr marL="90488" indent="-9048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до </a:t>
            </a:r>
            <a:r>
              <a:rPr lang="en-US" sz="1200" dirty="0" smtClean="0">
                <a:solidFill>
                  <a:srgbClr val="0070C0"/>
                </a:solidFill>
              </a:rPr>
              <a:t>90</a:t>
            </a:r>
            <a:r>
              <a:rPr lang="ru-RU" sz="1200" dirty="0" smtClean="0">
                <a:solidFill>
                  <a:srgbClr val="0070C0"/>
                </a:solidFill>
              </a:rPr>
              <a:t> кВт   </a:t>
            </a:r>
            <a:r>
              <a:rPr lang="en-US" sz="1200" dirty="0" smtClean="0">
                <a:solidFill>
                  <a:srgbClr val="0070C0"/>
                </a:solidFill>
              </a:rPr>
              <a:t> @ 400</a:t>
            </a:r>
            <a:r>
              <a:rPr lang="ru-RU" sz="1200" dirty="0" smtClean="0">
                <a:solidFill>
                  <a:srgbClr val="0070C0"/>
                </a:solidFill>
              </a:rPr>
              <a:t>В</a:t>
            </a:r>
            <a:r>
              <a:rPr lang="en-US" sz="1200" dirty="0" smtClean="0">
                <a:solidFill>
                  <a:srgbClr val="0070C0"/>
                </a:solidFill>
              </a:rPr>
              <a:t>  IP21 </a:t>
            </a:r>
            <a:r>
              <a:rPr lang="ru-RU" sz="1200" dirty="0" smtClean="0">
                <a:solidFill>
                  <a:srgbClr val="0070C0"/>
                </a:solidFill>
              </a:rPr>
              <a:t>низк гарм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1" name="AutoShape 372"/>
          <p:cNvSpPr>
            <a:spLocks noChangeArrowheads="1"/>
          </p:cNvSpPr>
          <p:nvPr/>
        </p:nvSpPr>
        <p:spPr bwMode="auto">
          <a:xfrm>
            <a:off x="6681512" y="2150546"/>
            <a:ext cx="2880000" cy="4086766"/>
          </a:xfrm>
          <a:prstGeom prst="roundRect">
            <a:avLst>
              <a:gd name="adj" fmla="val 3773"/>
            </a:avLst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utoShape 372"/>
          <p:cNvSpPr>
            <a:spLocks noChangeArrowheads="1"/>
          </p:cNvSpPr>
          <p:nvPr/>
        </p:nvSpPr>
        <p:spPr bwMode="auto">
          <a:xfrm>
            <a:off x="6681192" y="1484784"/>
            <a:ext cx="2880319" cy="49321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algn="ctr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Комплектные</a:t>
            </a:r>
            <a:endParaRPr lang="de-DE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6681192" y="2204641"/>
            <a:ext cx="2592289" cy="315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marL="265113" indent="-87313">
              <a:spcBef>
                <a:spcPts val="600"/>
              </a:spcBef>
            </a:pPr>
            <a:r>
              <a:rPr lang="ru-RU" sz="1600" b="1" dirty="0" smtClean="0">
                <a:solidFill>
                  <a:srgbClr val="FFC000"/>
                </a:solidFill>
                <a:ea typeface="ＭＳ Ｐゴシック" pitchFamily="50" charset="-128"/>
              </a:rPr>
              <a:t>Заказная позиция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ea typeface="ＭＳ Ｐゴシック" pitchFamily="50" charset="-128"/>
            </a:endParaRPr>
          </a:p>
          <a:p>
            <a:pPr marL="265113" indent="-87313">
              <a:buFontTx/>
              <a:buChar char="•"/>
            </a:pPr>
            <a:endParaRPr lang="ru-RU" sz="1200" dirty="0" smtClean="0">
              <a:solidFill>
                <a:schemeClr val="accent5">
                  <a:lumMod val="75000"/>
                </a:schemeClr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110</a:t>
            </a: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...800 кВт</a:t>
            </a: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@</a:t>
            </a: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400В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110...1500кВт</a:t>
            </a: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@</a:t>
            </a: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690В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IP23 / IP54</a:t>
            </a: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Классич схема или с</a:t>
            </a:r>
            <a:b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</a:b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АВН (низк гарм)</a:t>
            </a:r>
          </a:p>
          <a:p>
            <a:pPr marL="180975" indent="-95250"/>
            <a:endParaRPr lang="en-US" sz="1600" dirty="0" smtClean="0">
              <a:ea typeface="ＭＳ Ｐゴシック" pitchFamily="50" charset="-128"/>
            </a:endParaRPr>
          </a:p>
          <a:p>
            <a:pPr marL="180975" indent="-95250"/>
            <a:r>
              <a:rPr lang="ru-RU" sz="1400" b="1" dirty="0" smtClean="0">
                <a:solidFill>
                  <a:srgbClr val="FFC000"/>
                </a:solidFill>
                <a:ea typeface="ＭＳ Ｐゴシック" pitchFamily="50" charset="-128"/>
              </a:rPr>
              <a:t>Опции:</a:t>
            </a: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  <a:ea typeface="ＭＳ Ｐゴシック" pitchFamily="50" charset="-128"/>
              </a:rPr>
              <a:t> </a:t>
            </a: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Автом. выключатель</a:t>
            </a: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 </a:t>
            </a: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Выходные фильтры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12-пульс. конф-ция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Дополн. кнопки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Дополн. реле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 </a:t>
            </a: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Многодвигательные</a:t>
            </a:r>
            <a:b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</a:b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 решения</a:t>
            </a:r>
            <a:endParaRPr lang="en-US" sz="1200" dirty="0" smtClean="0">
              <a:solidFill>
                <a:srgbClr val="0070C0"/>
              </a:solidFill>
              <a:ea typeface="ＭＳ Ｐゴシック" pitchFamily="50" charset="-128"/>
            </a:endParaRPr>
          </a:p>
          <a:p>
            <a:pPr marL="180975" indent="-95250">
              <a:buFontTx/>
              <a:buChar char="•"/>
            </a:pPr>
            <a:r>
              <a:rPr lang="en-US" sz="1200" dirty="0" smtClean="0">
                <a:solidFill>
                  <a:srgbClr val="0070C0"/>
                </a:solidFill>
                <a:ea typeface="ＭＳ Ｐゴシック" pitchFamily="50" charset="-128"/>
              </a:rPr>
              <a:t> </a:t>
            </a:r>
            <a:r>
              <a:rPr lang="ru-RU" sz="1200" dirty="0" smtClean="0">
                <a:solidFill>
                  <a:srgbClr val="0070C0"/>
                </a:solidFill>
                <a:ea typeface="ＭＳ Ｐゴシック" pitchFamily="50" charset="-128"/>
              </a:rPr>
              <a:t>и т.п.</a:t>
            </a:r>
            <a:endParaRPr lang="en-US" sz="1400" b="1" dirty="0">
              <a:solidFill>
                <a:srgbClr val="0070C0"/>
              </a:solidFill>
              <a:ea typeface="ＭＳ Ｐゴシック" pitchFamily="50" charset="-128"/>
            </a:endParaRPr>
          </a:p>
        </p:txBody>
      </p:sp>
      <p:grpSp>
        <p:nvGrpSpPr>
          <p:cNvPr id="3" name="Groupe 18"/>
          <p:cNvGrpSpPr/>
          <p:nvPr/>
        </p:nvGrpSpPr>
        <p:grpSpPr>
          <a:xfrm>
            <a:off x="1712948" y="3461505"/>
            <a:ext cx="827023" cy="2096061"/>
            <a:chOff x="683568" y="2036845"/>
            <a:chExt cx="1152128" cy="2688299"/>
          </a:xfrm>
        </p:grpSpPr>
        <p:pic>
          <p:nvPicPr>
            <p:cNvPr id="15" name="Image 2" descr="PF130881A_IP55_Size A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683568" y="2036845"/>
              <a:ext cx="1152128" cy="2688299"/>
            </a:xfrm>
            <a:prstGeom prst="rect">
              <a:avLst/>
            </a:prstGeom>
          </p:spPr>
        </p:pic>
        <p:pic>
          <p:nvPicPr>
            <p:cNvPr id="16" name="Image 13" descr="NERA S1-A.pn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331640" y="2544331"/>
              <a:ext cx="264029" cy="452621"/>
            </a:xfrm>
            <a:prstGeom prst="rect">
              <a:avLst/>
            </a:prstGeom>
          </p:spPr>
        </p:pic>
      </p:grpSp>
      <p:pic>
        <p:nvPicPr>
          <p:cNvPr id="17" name="Image 10" descr="NERA S3-A.png"/>
          <p:cNvPicPr>
            <a:picLocks noChangeAspect="1"/>
          </p:cNvPicPr>
          <p:nvPr/>
        </p:nvPicPr>
        <p:blipFill>
          <a:blip r:embed="rId5" cstate="print"/>
          <a:srcRect l="40760" t="8001" r="35720" b="13250"/>
          <a:stretch>
            <a:fillRect/>
          </a:stretch>
        </p:blipFill>
        <p:spPr>
          <a:xfrm>
            <a:off x="704307" y="3595539"/>
            <a:ext cx="629870" cy="1876731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9064" y="2564904"/>
            <a:ext cx="794447" cy="286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hteck 23"/>
          <p:cNvSpPr/>
          <p:nvPr/>
        </p:nvSpPr>
        <p:spPr>
          <a:xfrm>
            <a:off x="416496" y="5754742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Заказ через ЦПК по тарифу</a:t>
            </a:r>
            <a:endParaRPr lang="en-US" sz="1600" b="1" dirty="0">
              <a:solidFill>
                <a:schemeClr val="tx2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hteck 23"/>
          <p:cNvSpPr/>
          <p:nvPr/>
        </p:nvSpPr>
        <p:spPr>
          <a:xfrm>
            <a:off x="3656856" y="5754742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Заказ через ЦПК по тарифу</a:t>
            </a:r>
            <a:endParaRPr lang="en-US" sz="1600" b="1" dirty="0">
              <a:solidFill>
                <a:schemeClr val="tx2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hteck 23"/>
          <p:cNvSpPr/>
          <p:nvPr/>
        </p:nvSpPr>
        <p:spPr>
          <a:xfrm>
            <a:off x="6753200" y="5754742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Заказ через Проектный отдел</a:t>
            </a:r>
            <a:endParaRPr lang="en-US" sz="1600" b="1" dirty="0">
              <a:solidFill>
                <a:schemeClr val="tx2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7016" y="5445224"/>
            <a:ext cx="1204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* Напольные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5313040" y="-27384"/>
            <a:ext cx="4592960" cy="12961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Каталожный номер</a:t>
            </a:r>
            <a:endParaRPr lang="ru-RU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6902" y="1479999"/>
            <a:ext cx="449436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/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/>
            </a:pPr>
            <a:r>
              <a:rPr kumimoji="0" lang="fr-F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ATV …  . .. .. .</a:t>
            </a:r>
            <a:r>
              <a:rPr kumimoji="0" lang="fr-FR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3707842" y="2130873"/>
            <a:ext cx="578410" cy="1164981"/>
          </a:xfrm>
          <a:prstGeom prst="line">
            <a:avLst/>
          </a:prstGeom>
          <a:noFill/>
          <a:ln w="38100">
            <a:solidFill>
              <a:srgbClr val="9FA0A4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4686297" y="2122709"/>
            <a:ext cx="840295" cy="1122903"/>
          </a:xfrm>
          <a:prstGeom prst="line">
            <a:avLst/>
          </a:prstGeom>
          <a:noFill/>
          <a:ln w="38100">
            <a:solidFill>
              <a:srgbClr val="9FA0A4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5372100" y="2171694"/>
            <a:ext cx="1216124" cy="177186"/>
          </a:xfrm>
          <a:prstGeom prst="line">
            <a:avLst/>
          </a:prstGeom>
          <a:noFill/>
          <a:ln w="38100">
            <a:solidFill>
              <a:srgbClr val="9FA0A4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218581" y="1687962"/>
            <a:ext cx="215900" cy="431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521794" y="1687962"/>
            <a:ext cx="360362" cy="431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993281" y="1687962"/>
            <a:ext cx="358775" cy="431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à coins arrondis 13"/>
          <p:cNvSpPr/>
          <p:nvPr/>
        </p:nvSpPr>
        <p:spPr bwMode="auto">
          <a:xfrm>
            <a:off x="3235562" y="2780928"/>
            <a:ext cx="6397958" cy="3559573"/>
          </a:xfrm>
          <a:prstGeom prst="roundRect">
            <a:avLst/>
          </a:prstGeom>
          <a:noFill/>
          <a:ln w="28575" cap="flat" cmpd="sng" algn="ctr">
            <a:solidFill>
              <a:srgbClr val="9FA0A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3" name="Rectangle à coins arrondis 14"/>
          <p:cNvSpPr/>
          <p:nvPr/>
        </p:nvSpPr>
        <p:spPr bwMode="auto">
          <a:xfrm>
            <a:off x="3368824" y="3212976"/>
            <a:ext cx="1427555" cy="2880320"/>
          </a:xfrm>
          <a:prstGeom prst="roundRect">
            <a:avLst>
              <a:gd name="adj" fmla="val 22625"/>
            </a:avLst>
          </a:prstGeom>
          <a:noFill/>
          <a:ln w="28575" cap="flat" cmpd="sng" algn="ctr">
            <a:solidFill>
              <a:srgbClr val="9FA0A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U</a:t>
            </a:r>
            <a:r>
              <a:rPr lang="en-GB" dirty="0" smtClean="0"/>
              <a:t>: </a:t>
            </a:r>
            <a:r>
              <a:rPr lang="ru-RU" sz="1400" dirty="0" smtClean="0"/>
              <a:t>единицы</a:t>
            </a:r>
            <a:endParaRPr lang="en-GB" dirty="0" smtClean="0"/>
          </a:p>
          <a:p>
            <a:r>
              <a:rPr lang="en-GB" dirty="0" smtClean="0"/>
              <a:t> </a:t>
            </a:r>
            <a:r>
              <a:rPr lang="en-GB" sz="1200" dirty="0" smtClean="0"/>
              <a:t>      &lt; 10</a:t>
            </a:r>
            <a:r>
              <a:rPr lang="ru-RU" sz="1200" dirty="0" smtClean="0"/>
              <a:t>кВт</a:t>
            </a:r>
            <a:endParaRPr lang="en-GB" sz="1200" dirty="0" smtClean="0"/>
          </a:p>
          <a:p>
            <a:pPr>
              <a:spcBef>
                <a:spcPct val="50000"/>
              </a:spcBef>
            </a:pPr>
            <a:r>
              <a:rPr lang="en-GB" b="1" dirty="0" smtClean="0"/>
              <a:t>D</a:t>
            </a:r>
            <a:r>
              <a:rPr lang="en-GB" dirty="0" smtClean="0"/>
              <a:t>: </a:t>
            </a:r>
            <a:r>
              <a:rPr lang="ru-RU" sz="1600" dirty="0" smtClean="0"/>
              <a:t>десятки</a:t>
            </a:r>
            <a:endParaRPr lang="en-GB" dirty="0" smtClean="0"/>
          </a:p>
          <a:p>
            <a:r>
              <a:rPr lang="en-GB" dirty="0" smtClean="0"/>
              <a:t>     </a:t>
            </a:r>
            <a:r>
              <a:rPr lang="en-GB" sz="1200" dirty="0" smtClean="0">
                <a:cs typeface="Arial" charset="0"/>
              </a:rPr>
              <a:t>≥</a:t>
            </a:r>
            <a:r>
              <a:rPr lang="en-GB" sz="1200" dirty="0" smtClean="0"/>
              <a:t> 10</a:t>
            </a:r>
            <a:r>
              <a:rPr lang="ru-RU" sz="1200" dirty="0" smtClean="0"/>
              <a:t>кВт</a:t>
            </a:r>
            <a:endParaRPr lang="en-GB" sz="1200" dirty="0" smtClean="0"/>
          </a:p>
          <a:p>
            <a:pPr>
              <a:spcBef>
                <a:spcPct val="50000"/>
              </a:spcBef>
            </a:pPr>
            <a:r>
              <a:rPr lang="en-GB" b="1" dirty="0" smtClean="0"/>
              <a:t>C</a:t>
            </a:r>
            <a:r>
              <a:rPr lang="en-GB" dirty="0" smtClean="0"/>
              <a:t>: </a:t>
            </a:r>
            <a:r>
              <a:rPr lang="ru-RU" dirty="0" smtClean="0"/>
              <a:t>сотни</a:t>
            </a:r>
            <a:endParaRPr lang="en-GB" dirty="0" smtClean="0"/>
          </a:p>
          <a:p>
            <a:r>
              <a:rPr lang="en-GB" dirty="0" smtClean="0"/>
              <a:t>     </a:t>
            </a:r>
            <a:r>
              <a:rPr lang="en-GB" sz="1200" dirty="0" smtClean="0">
                <a:cs typeface="Arial" charset="0"/>
              </a:rPr>
              <a:t>≥</a:t>
            </a:r>
            <a:r>
              <a:rPr lang="en-GB" sz="1200" dirty="0" smtClean="0"/>
              <a:t> 100</a:t>
            </a:r>
            <a:r>
              <a:rPr lang="ru-RU" sz="1200" dirty="0" smtClean="0"/>
              <a:t>кВт</a:t>
            </a:r>
            <a:endParaRPr lang="en-GB" sz="1200" dirty="0" smtClean="0"/>
          </a:p>
          <a:p>
            <a:endParaRPr lang="en-GB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Rectangle à coins arrondis 15"/>
          <p:cNvSpPr/>
          <p:nvPr/>
        </p:nvSpPr>
        <p:spPr bwMode="auto">
          <a:xfrm>
            <a:off x="4953000" y="3212976"/>
            <a:ext cx="4396701" cy="2880320"/>
          </a:xfrm>
          <a:prstGeom prst="roundRect">
            <a:avLst/>
          </a:prstGeom>
          <a:noFill/>
          <a:ln w="28575" cap="flat" cmpd="sng" algn="ctr">
            <a:solidFill>
              <a:srgbClr val="9FA0A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10000"/>
              </a:spcBef>
            </a:pPr>
            <a:endParaRPr lang="en-GB" b="1" dirty="0" smtClean="0">
              <a:solidFill>
                <a:srgbClr val="626469"/>
              </a:solidFill>
            </a:endParaRPr>
          </a:p>
        </p:txBody>
      </p:sp>
      <p:sp>
        <p:nvSpPr>
          <p:cNvPr id="15" name="Rectangle à coins arrondis 16"/>
          <p:cNvSpPr/>
          <p:nvPr/>
        </p:nvSpPr>
        <p:spPr bwMode="auto">
          <a:xfrm>
            <a:off x="6588225" y="1340768"/>
            <a:ext cx="2973288" cy="1338350"/>
          </a:xfrm>
          <a:prstGeom prst="roundRect">
            <a:avLst/>
          </a:prstGeom>
          <a:noFill/>
          <a:ln w="28575" cap="flat" cmpd="sng" algn="ctr">
            <a:solidFill>
              <a:srgbClr val="9FA0A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 smtClean="0">
                <a:solidFill>
                  <a:srgbClr val="009530"/>
                </a:solidFill>
              </a:rPr>
              <a:t>Напряжение питания</a:t>
            </a:r>
            <a:endParaRPr lang="en-US" sz="1600" b="1" dirty="0" smtClean="0">
              <a:solidFill>
                <a:srgbClr val="009530"/>
              </a:solidFill>
            </a:endParaRPr>
          </a:p>
          <a:p>
            <a:pPr marL="265113"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rgbClr val="626469"/>
                </a:solidFill>
              </a:rPr>
              <a:t>M3: </a:t>
            </a:r>
            <a:r>
              <a:rPr lang="en-GB" sz="1600" dirty="0" smtClean="0">
                <a:solidFill>
                  <a:srgbClr val="626469"/>
                </a:solidFill>
              </a:rPr>
              <a:t>240</a:t>
            </a:r>
            <a:r>
              <a:rPr lang="ru-RU" sz="1600" dirty="0" smtClean="0">
                <a:solidFill>
                  <a:srgbClr val="626469"/>
                </a:solidFill>
              </a:rPr>
              <a:t>В</a:t>
            </a:r>
            <a:r>
              <a:rPr lang="en-GB" sz="1600" dirty="0" smtClean="0">
                <a:solidFill>
                  <a:srgbClr val="626469"/>
                </a:solidFill>
              </a:rPr>
              <a:t> 3 </a:t>
            </a:r>
            <a:r>
              <a:rPr lang="ru-RU" sz="1600" dirty="0" smtClean="0">
                <a:solidFill>
                  <a:srgbClr val="626469"/>
                </a:solidFill>
              </a:rPr>
              <a:t>фазы</a:t>
            </a:r>
            <a:endParaRPr lang="en-GB" sz="1600" dirty="0" smtClean="0">
              <a:solidFill>
                <a:srgbClr val="626469"/>
              </a:solidFill>
            </a:endParaRPr>
          </a:p>
          <a:p>
            <a:pPr marL="265113" lvl="0">
              <a:spcBef>
                <a:spcPts val="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srgbClr val="626469"/>
                </a:solidFill>
              </a:rPr>
              <a:t>N4: </a:t>
            </a:r>
            <a:r>
              <a:rPr lang="en-GB" sz="1600" dirty="0" smtClean="0">
                <a:solidFill>
                  <a:srgbClr val="626469"/>
                </a:solidFill>
              </a:rPr>
              <a:t>480</a:t>
            </a:r>
            <a:r>
              <a:rPr lang="ru-RU" sz="1600" dirty="0" smtClean="0">
                <a:solidFill>
                  <a:srgbClr val="626469"/>
                </a:solidFill>
              </a:rPr>
              <a:t>В</a:t>
            </a:r>
            <a:r>
              <a:rPr lang="en-GB" sz="1600" dirty="0" smtClean="0">
                <a:solidFill>
                  <a:srgbClr val="626469"/>
                </a:solidFill>
              </a:rPr>
              <a:t> 3 </a:t>
            </a:r>
            <a:r>
              <a:rPr lang="ru-RU" sz="1600" dirty="0" smtClean="0">
                <a:solidFill>
                  <a:srgbClr val="626469"/>
                </a:solidFill>
              </a:rPr>
              <a:t>фазы</a:t>
            </a:r>
            <a:endParaRPr lang="en-GB" sz="1600" dirty="0" smtClean="0">
              <a:solidFill>
                <a:srgbClr val="626469"/>
              </a:solidFill>
            </a:endParaRPr>
          </a:p>
          <a:p>
            <a:pPr marL="265113" lvl="0">
              <a:spcBef>
                <a:spcPts val="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srgbClr val="626469"/>
                </a:solidFill>
              </a:rPr>
              <a:t>Y6: </a:t>
            </a:r>
            <a:r>
              <a:rPr lang="en-GB" sz="1600" dirty="0" smtClean="0">
                <a:solidFill>
                  <a:srgbClr val="626469"/>
                </a:solidFill>
              </a:rPr>
              <a:t>690</a:t>
            </a:r>
            <a:r>
              <a:rPr lang="ru-RU" sz="1600" dirty="0" smtClean="0">
                <a:solidFill>
                  <a:srgbClr val="626469"/>
                </a:solidFill>
              </a:rPr>
              <a:t>В</a:t>
            </a:r>
            <a:r>
              <a:rPr lang="en-GB" sz="1600" dirty="0" smtClean="0">
                <a:solidFill>
                  <a:srgbClr val="626469"/>
                </a:solidFill>
              </a:rPr>
              <a:t> 3 </a:t>
            </a:r>
            <a:r>
              <a:rPr lang="ru-RU" sz="1600" dirty="0" smtClean="0">
                <a:solidFill>
                  <a:srgbClr val="626469"/>
                </a:solidFill>
              </a:rPr>
              <a:t>фазы</a:t>
            </a:r>
            <a:endParaRPr lang="en-GB" dirty="0" smtClean="0">
              <a:solidFill>
                <a:srgbClr val="626469"/>
              </a:solidFill>
            </a:endParaRPr>
          </a:p>
        </p:txBody>
      </p:sp>
      <p:sp>
        <p:nvSpPr>
          <p:cNvPr id="16" name="Rectangle à coins arrondis 17"/>
          <p:cNvSpPr/>
          <p:nvPr/>
        </p:nvSpPr>
        <p:spPr bwMode="auto">
          <a:xfrm>
            <a:off x="166256" y="2733782"/>
            <a:ext cx="2978872" cy="3606723"/>
          </a:xfrm>
          <a:prstGeom prst="roundRect">
            <a:avLst/>
          </a:prstGeom>
          <a:noFill/>
          <a:ln w="28575" cap="flat" cmpd="sng" algn="ctr">
            <a:solidFill>
              <a:srgbClr val="9FA0A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36000" tIns="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009530"/>
                </a:solidFill>
              </a:rPr>
              <a:t>Серия</a:t>
            </a:r>
            <a:endParaRPr lang="en-GB" b="1" dirty="0" smtClean="0">
              <a:solidFill>
                <a:srgbClr val="00953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630</a:t>
            </a:r>
            <a:r>
              <a:rPr lang="en-US" dirty="0" smtClean="0"/>
              <a:t>: IP21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640</a:t>
            </a:r>
            <a:r>
              <a:rPr lang="en-US" dirty="0" smtClean="0"/>
              <a:t>: IP21</a:t>
            </a:r>
            <a:r>
              <a:rPr lang="ru-RU" dirty="0" smtClean="0"/>
              <a:t>. </a:t>
            </a:r>
            <a:r>
              <a:rPr lang="ru-RU" sz="1500" dirty="0" smtClean="0"/>
              <a:t>Низк. гармоники</a:t>
            </a:r>
            <a:endParaRPr lang="en-US" sz="15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650</a:t>
            </a:r>
            <a:r>
              <a:rPr lang="en-US" dirty="0" smtClean="0"/>
              <a:t>: IP55/IP54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660</a:t>
            </a:r>
            <a:r>
              <a:rPr lang="en-US" dirty="0" smtClean="0"/>
              <a:t>: </a:t>
            </a:r>
            <a:r>
              <a:rPr lang="ru-RU" dirty="0" smtClean="0"/>
              <a:t>Комплектные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680</a:t>
            </a:r>
            <a:r>
              <a:rPr lang="en-US" dirty="0" smtClean="0"/>
              <a:t>: </a:t>
            </a:r>
            <a:r>
              <a:rPr lang="ru-RU" dirty="0" smtClean="0"/>
              <a:t>Комплектные с низкими гармониками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9xx</a:t>
            </a:r>
            <a:r>
              <a:rPr lang="en-US" dirty="0" smtClean="0"/>
              <a:t>: 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323692" y="1680874"/>
            <a:ext cx="620971" cy="431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V="1">
            <a:off x="2220686" y="2108277"/>
            <a:ext cx="1096672" cy="644966"/>
          </a:xfrm>
          <a:prstGeom prst="line">
            <a:avLst/>
          </a:prstGeom>
          <a:noFill/>
          <a:ln w="38100">
            <a:solidFill>
              <a:srgbClr val="9FA0A4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" name="ZoneTexte 22"/>
          <p:cNvSpPr txBox="1"/>
          <p:nvPr/>
        </p:nvSpPr>
        <p:spPr>
          <a:xfrm>
            <a:off x="7634040" y="3455581"/>
            <a:ext cx="259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ZoneTexte 23"/>
          <p:cNvSpPr txBox="1"/>
          <p:nvPr/>
        </p:nvSpPr>
        <p:spPr>
          <a:xfrm>
            <a:off x="5025008" y="3356992"/>
            <a:ext cx="2551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07 </a:t>
            </a:r>
            <a:r>
              <a:rPr lang="en-GB" dirty="0" smtClean="0"/>
              <a:t>:</a:t>
            </a:r>
            <a:r>
              <a:rPr lang="en-GB" b="1" dirty="0" smtClean="0"/>
              <a:t> </a:t>
            </a:r>
            <a:r>
              <a:rPr lang="en-GB" dirty="0" smtClean="0"/>
              <a:t>0,75</a:t>
            </a:r>
            <a:r>
              <a:rPr lang="ru-RU" dirty="0" smtClean="0"/>
              <a:t>кВт</a:t>
            </a:r>
            <a:endParaRPr lang="en-GB" b="1" dirty="0" smtClean="0"/>
          </a:p>
          <a:p>
            <a:r>
              <a:rPr lang="en-GB" b="1" dirty="0" smtClean="0"/>
              <a:t>11</a:t>
            </a:r>
            <a:r>
              <a:rPr lang="en-GB" dirty="0" smtClean="0"/>
              <a:t> : 1,1</a:t>
            </a:r>
            <a:r>
              <a:rPr lang="ru-RU" dirty="0" smtClean="0"/>
              <a:t>кВт</a:t>
            </a:r>
            <a:r>
              <a:rPr lang="en-GB" dirty="0" smtClean="0"/>
              <a:t> - 11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dirty="0" smtClean="0"/>
              <a:t>       - 110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13</a:t>
            </a:r>
            <a:r>
              <a:rPr lang="en-GB" dirty="0" smtClean="0"/>
              <a:t> : 132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15</a:t>
            </a:r>
            <a:r>
              <a:rPr lang="en-GB" dirty="0" smtClean="0"/>
              <a:t> : 1,5</a:t>
            </a:r>
            <a:r>
              <a:rPr lang="ru-RU" dirty="0" smtClean="0"/>
              <a:t>кВт</a:t>
            </a:r>
            <a:r>
              <a:rPr lang="en-GB" dirty="0" smtClean="0"/>
              <a:t> - 15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16</a:t>
            </a:r>
            <a:r>
              <a:rPr lang="en-GB" dirty="0" smtClean="0"/>
              <a:t> : 160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18</a:t>
            </a:r>
            <a:r>
              <a:rPr lang="en-GB" dirty="0" smtClean="0"/>
              <a:t> : 18,5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20</a:t>
            </a:r>
            <a:r>
              <a:rPr lang="en-GB" dirty="0" smtClean="0"/>
              <a:t> : 200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22</a:t>
            </a:r>
            <a:r>
              <a:rPr lang="en-GB" dirty="0" smtClean="0"/>
              <a:t> : 22</a:t>
            </a:r>
            <a:r>
              <a:rPr lang="ru-RU" dirty="0" smtClean="0"/>
              <a:t>кВт</a:t>
            </a:r>
            <a:endParaRPr lang="en-GB" dirty="0" smtClean="0"/>
          </a:p>
        </p:txBody>
      </p:sp>
      <p:sp>
        <p:nvSpPr>
          <p:cNvPr id="21" name="ZoneTexte 24"/>
          <p:cNvSpPr txBox="1"/>
          <p:nvPr/>
        </p:nvSpPr>
        <p:spPr>
          <a:xfrm>
            <a:off x="7113240" y="3356992"/>
            <a:ext cx="2195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25</a:t>
            </a:r>
            <a:r>
              <a:rPr lang="en-GB" dirty="0" smtClean="0"/>
              <a:t> : 250</a:t>
            </a:r>
            <a:r>
              <a:rPr lang="ru-RU" dirty="0" smtClean="0"/>
              <a:t>кВт</a:t>
            </a:r>
            <a:endParaRPr lang="en-GB" b="1" dirty="0" smtClean="0"/>
          </a:p>
          <a:p>
            <a:r>
              <a:rPr lang="en-GB" b="1" dirty="0" smtClean="0"/>
              <a:t>30</a:t>
            </a:r>
            <a:r>
              <a:rPr lang="en-GB" dirty="0" smtClean="0"/>
              <a:t> : 3</a:t>
            </a:r>
            <a:r>
              <a:rPr lang="ru-RU" dirty="0" smtClean="0"/>
              <a:t>кВт</a:t>
            </a:r>
            <a:r>
              <a:rPr lang="en-GB" dirty="0" smtClean="0"/>
              <a:t> - 30</a:t>
            </a:r>
            <a:r>
              <a:rPr lang="ru-RU" dirty="0" smtClean="0"/>
              <a:t>кВт</a:t>
            </a:r>
            <a:endParaRPr lang="en-GB" b="1" dirty="0" smtClean="0"/>
          </a:p>
          <a:p>
            <a:r>
              <a:rPr lang="en-GB" b="1" dirty="0" smtClean="0"/>
              <a:t>31</a:t>
            </a:r>
            <a:r>
              <a:rPr lang="en-GB" dirty="0" smtClean="0"/>
              <a:t> : 315</a:t>
            </a:r>
            <a:r>
              <a:rPr lang="ru-RU" dirty="0" smtClean="0"/>
              <a:t>кВт</a:t>
            </a:r>
            <a:endParaRPr lang="en-GB" b="1" dirty="0" smtClean="0"/>
          </a:p>
          <a:p>
            <a:r>
              <a:rPr lang="en-GB" b="1" dirty="0" smtClean="0"/>
              <a:t>37</a:t>
            </a:r>
            <a:r>
              <a:rPr lang="en-GB" dirty="0" smtClean="0"/>
              <a:t> : 37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40</a:t>
            </a:r>
            <a:r>
              <a:rPr lang="en-GB" dirty="0" smtClean="0"/>
              <a:t> : 4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45</a:t>
            </a:r>
            <a:r>
              <a:rPr lang="en-GB" dirty="0" smtClean="0"/>
              <a:t> : 45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55</a:t>
            </a:r>
            <a:r>
              <a:rPr lang="en-GB" dirty="0" smtClean="0"/>
              <a:t> : 5,5</a:t>
            </a:r>
            <a:r>
              <a:rPr lang="ru-RU" dirty="0" smtClean="0"/>
              <a:t>кВт</a:t>
            </a:r>
            <a:r>
              <a:rPr lang="en-GB" dirty="0" smtClean="0"/>
              <a:t> - 55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75</a:t>
            </a:r>
            <a:r>
              <a:rPr lang="en-GB" dirty="0" smtClean="0"/>
              <a:t> : 7,5</a:t>
            </a:r>
            <a:r>
              <a:rPr lang="ru-RU" dirty="0" smtClean="0"/>
              <a:t>кВт</a:t>
            </a:r>
            <a:r>
              <a:rPr lang="en-GB" dirty="0" smtClean="0"/>
              <a:t> - 75</a:t>
            </a:r>
            <a:r>
              <a:rPr lang="ru-RU" dirty="0" smtClean="0"/>
              <a:t>кВт</a:t>
            </a:r>
            <a:endParaRPr lang="en-GB" dirty="0" smtClean="0"/>
          </a:p>
          <a:p>
            <a:r>
              <a:rPr lang="en-GB" b="1" dirty="0" smtClean="0"/>
              <a:t>90</a:t>
            </a:r>
            <a:r>
              <a:rPr lang="en-GB" dirty="0" smtClean="0"/>
              <a:t> : 90</a:t>
            </a:r>
            <a:r>
              <a:rPr lang="ru-RU" dirty="0" smtClean="0"/>
              <a:t>кВт</a:t>
            </a:r>
            <a:endParaRPr lang="en-GB" dirty="0" smtClean="0"/>
          </a:p>
        </p:txBody>
      </p:sp>
      <p:sp>
        <p:nvSpPr>
          <p:cNvPr id="22" name="Rectangle à coins arrondis 19"/>
          <p:cNvSpPr/>
          <p:nvPr/>
        </p:nvSpPr>
        <p:spPr bwMode="auto">
          <a:xfrm>
            <a:off x="5817096" y="110902"/>
            <a:ext cx="3729677" cy="1085850"/>
          </a:xfrm>
          <a:prstGeom prst="roundRect">
            <a:avLst/>
          </a:prstGeom>
          <a:noFill/>
          <a:ln w="28575" cap="flat" cmpd="sng" algn="ctr">
            <a:solidFill>
              <a:srgbClr val="9FA0A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1600" b="1" dirty="0" smtClean="0">
                <a:solidFill>
                  <a:srgbClr val="009530"/>
                </a:solidFill>
              </a:rPr>
              <a:t>Варианты исполнений</a:t>
            </a:r>
            <a:endParaRPr lang="en-GB" sz="1600" b="1" dirty="0" smtClean="0">
              <a:solidFill>
                <a:srgbClr val="009530"/>
              </a:solidFill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626469"/>
                </a:solidFill>
              </a:rPr>
              <a:t>E:</a:t>
            </a:r>
            <a:r>
              <a:rPr lang="en-GB" sz="1600" dirty="0" smtClean="0">
                <a:solidFill>
                  <a:srgbClr val="626469"/>
                </a:solidFill>
              </a:rPr>
              <a:t> ATV650</a:t>
            </a:r>
            <a:r>
              <a:rPr lang="ru-RU" sz="1600" dirty="0" smtClean="0">
                <a:solidFill>
                  <a:srgbClr val="626469"/>
                </a:solidFill>
              </a:rPr>
              <a:t> –</a:t>
            </a:r>
            <a:r>
              <a:rPr lang="en-GB" sz="1600" dirty="0" smtClean="0">
                <a:solidFill>
                  <a:srgbClr val="626469"/>
                </a:solidFill>
              </a:rPr>
              <a:t> </a:t>
            </a:r>
            <a:r>
              <a:rPr lang="en-US" sz="1600" dirty="0" smtClean="0">
                <a:solidFill>
                  <a:srgbClr val="626469"/>
                </a:solidFill>
              </a:rPr>
              <a:t>IP55 </a:t>
            </a:r>
            <a:r>
              <a:rPr lang="ru-RU" sz="1600" dirty="0" smtClean="0">
                <a:solidFill>
                  <a:srgbClr val="626469"/>
                </a:solidFill>
              </a:rPr>
              <a:t>с разъединителем</a:t>
            </a:r>
            <a:endParaRPr lang="en-GB" sz="1600" dirty="0" smtClean="0">
              <a:solidFill>
                <a:srgbClr val="626469"/>
              </a:solidFill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626469"/>
                </a:solidFill>
              </a:rPr>
              <a:t>F: </a:t>
            </a:r>
            <a:r>
              <a:rPr lang="en-US" sz="1600" dirty="0" smtClean="0">
                <a:solidFill>
                  <a:srgbClr val="626469"/>
                </a:solidFill>
              </a:rPr>
              <a:t>ATV630 &amp; ATV650</a:t>
            </a:r>
            <a:r>
              <a:rPr lang="ru-RU" sz="1600" dirty="0" smtClean="0">
                <a:solidFill>
                  <a:srgbClr val="626469"/>
                </a:solidFill>
              </a:rPr>
              <a:t> -</a:t>
            </a:r>
            <a:r>
              <a:rPr lang="en-US" sz="1600" dirty="0" smtClean="0">
                <a:solidFill>
                  <a:srgbClr val="626469"/>
                </a:solidFill>
              </a:rPr>
              <a:t> </a:t>
            </a:r>
            <a:r>
              <a:rPr lang="ru-RU" sz="1600" dirty="0" smtClean="0">
                <a:solidFill>
                  <a:srgbClr val="626469"/>
                </a:solidFill>
              </a:rPr>
              <a:t>напольные</a:t>
            </a:r>
            <a:endParaRPr lang="en-GB" sz="1600" dirty="0" smtClean="0">
              <a:solidFill>
                <a:srgbClr val="626469"/>
              </a:solidFill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H="1">
            <a:off x="5747657" y="1191987"/>
            <a:ext cx="514350" cy="538838"/>
          </a:xfrm>
          <a:prstGeom prst="line">
            <a:avLst/>
          </a:prstGeom>
          <a:noFill/>
          <a:ln w="38100">
            <a:solidFill>
              <a:srgbClr val="9FA0A4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5456825" y="1682388"/>
            <a:ext cx="215900" cy="431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TextBox 25"/>
          <p:cNvSpPr txBox="1"/>
          <p:nvPr/>
        </p:nvSpPr>
        <p:spPr>
          <a:xfrm>
            <a:off x="6393160" y="278092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9530"/>
                </a:solidFill>
              </a:rPr>
              <a:t>Мощность двигателя</a:t>
            </a:r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Типоразмеры</a:t>
            </a:r>
            <a:endParaRPr lang="ru-RU" dirty="0"/>
          </a:p>
        </p:txBody>
      </p:sp>
      <p:sp>
        <p:nvSpPr>
          <p:cNvPr id="4" name="Textfeld 30"/>
          <p:cNvSpPr txBox="1"/>
          <p:nvPr/>
        </p:nvSpPr>
        <p:spPr>
          <a:xfrm>
            <a:off x="4448945" y="4790430"/>
            <a:ext cx="3600400" cy="510778"/>
          </a:xfrm>
          <a:prstGeom prst="round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		                        ATV660  </a:t>
            </a:r>
            <a:r>
              <a:rPr lang="ru-RU" sz="1200" b="1" dirty="0" smtClean="0">
                <a:solidFill>
                  <a:schemeClr val="bg1"/>
                </a:solidFill>
              </a:rPr>
              <a:t>Шкафные ПЧ </a:t>
            </a:r>
            <a:r>
              <a:rPr lang="en-US" sz="1200" b="1" dirty="0" smtClean="0">
                <a:solidFill>
                  <a:schemeClr val="bg1"/>
                </a:solidFill>
              </a:rPr>
              <a:t>  IP23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Rechtwinkliges Dreieck 17"/>
          <p:cNvSpPr/>
          <p:nvPr/>
        </p:nvSpPr>
        <p:spPr bwMode="auto">
          <a:xfrm flipH="1">
            <a:off x="632520" y="1911851"/>
            <a:ext cx="8640960" cy="1944216"/>
          </a:xfrm>
          <a:prstGeom prst="rtTriangl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Rechtwinkliges Dreieck 16"/>
          <p:cNvSpPr/>
          <p:nvPr/>
        </p:nvSpPr>
        <p:spPr bwMode="auto">
          <a:xfrm flipH="1">
            <a:off x="632520" y="2991971"/>
            <a:ext cx="3816424" cy="864096"/>
          </a:xfrm>
          <a:prstGeom prst="rtTriangl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8" name="Image 8" descr="NERA S1-A.png"/>
          <p:cNvPicPr>
            <a:picLocks noChangeAspect="1"/>
          </p:cNvPicPr>
          <p:nvPr/>
        </p:nvPicPr>
        <p:blipFill>
          <a:blip r:embed="rId2" cstate="print"/>
          <a:srcRect l="39641" t="16091" r="39540" b="16617"/>
          <a:stretch>
            <a:fillRect/>
          </a:stretch>
        </p:blipFill>
        <p:spPr>
          <a:xfrm>
            <a:off x="1089614" y="2919963"/>
            <a:ext cx="407002" cy="936104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" name="Textfeld 18"/>
          <p:cNvSpPr txBox="1"/>
          <p:nvPr/>
        </p:nvSpPr>
        <p:spPr>
          <a:xfrm>
            <a:off x="632520" y="3854328"/>
            <a:ext cx="3816424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0,75  5,5         11          22           45          90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" name="Grafik 19" descr="1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1032" y="1334046"/>
            <a:ext cx="544483" cy="2514592"/>
          </a:xfrm>
          <a:prstGeom prst="rect">
            <a:avLst/>
          </a:prstGeom>
        </p:spPr>
      </p:pic>
      <p:sp>
        <p:nvSpPr>
          <p:cNvPr id="11" name="Textfeld 20"/>
          <p:cNvSpPr txBox="1"/>
          <p:nvPr/>
        </p:nvSpPr>
        <p:spPr>
          <a:xfrm>
            <a:off x="4448944" y="3854328"/>
            <a:ext cx="4824536" cy="307777"/>
          </a:xfrm>
          <a:prstGeom prst="rect">
            <a:avLst/>
          </a:prstGeom>
          <a:solidFill>
            <a:srgbClr val="00953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 110         160         315         500           800         1500 </a:t>
            </a:r>
            <a:r>
              <a:rPr lang="ru-RU" sz="1400" b="1" dirty="0" smtClean="0">
                <a:solidFill>
                  <a:schemeClr val="tx1"/>
                </a:solidFill>
              </a:rPr>
              <a:t>кВт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2" name="Image 9" descr="NERA S2-A.png"/>
          <p:cNvPicPr>
            <a:picLocks noChangeAspect="1"/>
          </p:cNvPicPr>
          <p:nvPr/>
        </p:nvPicPr>
        <p:blipFill>
          <a:blip r:embed="rId4" cstate="print"/>
          <a:srcRect l="38188" t="5732" r="37400" b="7946"/>
          <a:stretch>
            <a:fillRect/>
          </a:stretch>
        </p:blipFill>
        <p:spPr>
          <a:xfrm>
            <a:off x="1752337" y="2702200"/>
            <a:ext cx="464360" cy="1168389"/>
          </a:xfrm>
          <a:prstGeom prst="rect">
            <a:avLst/>
          </a:prstGeom>
        </p:spPr>
      </p:pic>
      <p:pic>
        <p:nvPicPr>
          <p:cNvPr id="13" name="Image 10" descr="NERA S3-A.png"/>
          <p:cNvPicPr>
            <a:picLocks noChangeAspect="1"/>
          </p:cNvPicPr>
          <p:nvPr/>
        </p:nvPicPr>
        <p:blipFill>
          <a:blip r:embed="rId5" cstate="print"/>
          <a:srcRect l="40760" t="8001" r="35720" b="13250"/>
          <a:stretch>
            <a:fillRect/>
          </a:stretch>
        </p:blipFill>
        <p:spPr>
          <a:xfrm>
            <a:off x="2432721" y="2504179"/>
            <a:ext cx="504055" cy="1350146"/>
          </a:xfrm>
          <a:prstGeom prst="rect">
            <a:avLst/>
          </a:prstGeom>
        </p:spPr>
      </p:pic>
      <p:pic>
        <p:nvPicPr>
          <p:cNvPr id="14" name="Image 11" descr="NERA S4-A.png"/>
          <p:cNvPicPr>
            <a:picLocks noChangeAspect="1"/>
          </p:cNvPicPr>
          <p:nvPr/>
        </p:nvPicPr>
        <p:blipFill>
          <a:blip r:embed="rId6" cstate="print"/>
          <a:srcRect l="38660" t="13251" r="33620" b="13250"/>
          <a:stretch>
            <a:fillRect/>
          </a:stretch>
        </p:blipFill>
        <p:spPr>
          <a:xfrm>
            <a:off x="3152801" y="2342158"/>
            <a:ext cx="475253" cy="1512168"/>
          </a:xfrm>
          <a:prstGeom prst="rect">
            <a:avLst/>
          </a:prstGeom>
        </p:spPr>
      </p:pic>
      <p:pic>
        <p:nvPicPr>
          <p:cNvPr id="15" name="Image 14" descr="NERA S5-A.png"/>
          <p:cNvPicPr>
            <a:picLocks noChangeAspect="1"/>
          </p:cNvPicPr>
          <p:nvPr/>
        </p:nvPicPr>
        <p:blipFill>
          <a:blip r:embed="rId7" cstate="print"/>
          <a:srcRect l="38660" t="12201" r="34880" b="13250"/>
          <a:stretch>
            <a:fillRect/>
          </a:stretch>
        </p:blipFill>
        <p:spPr>
          <a:xfrm>
            <a:off x="3800872" y="2198144"/>
            <a:ext cx="502028" cy="1697331"/>
          </a:xfrm>
          <a:prstGeom prst="rect">
            <a:avLst/>
          </a:prstGeom>
        </p:spPr>
      </p:pic>
      <p:pic>
        <p:nvPicPr>
          <p:cNvPr id="16" name="Grafik 25" descr="2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89104" y="1334046"/>
            <a:ext cx="707343" cy="2520280"/>
          </a:xfrm>
          <a:prstGeom prst="rect">
            <a:avLst/>
          </a:prstGeom>
        </p:spPr>
      </p:pic>
      <p:pic>
        <p:nvPicPr>
          <p:cNvPr id="17" name="Grafik 26" descr="5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84158" y="1334046"/>
            <a:ext cx="1641251" cy="2520280"/>
          </a:xfrm>
          <a:prstGeom prst="rect">
            <a:avLst/>
          </a:prstGeom>
        </p:spPr>
      </p:pic>
      <p:sp>
        <p:nvSpPr>
          <p:cNvPr id="18" name="Textfeld 27"/>
          <p:cNvSpPr txBox="1"/>
          <p:nvPr/>
        </p:nvSpPr>
        <p:spPr>
          <a:xfrm>
            <a:off x="632520" y="4214366"/>
            <a:ext cx="5112568" cy="510778"/>
          </a:xfrm>
          <a:prstGeom prst="round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ATV630  </a:t>
            </a:r>
            <a:r>
              <a:rPr lang="ru-RU" sz="1200" b="1" dirty="0" smtClean="0">
                <a:solidFill>
                  <a:schemeClr val="tx1"/>
                </a:solidFill>
              </a:rPr>
              <a:t>Настенное исполнение</a:t>
            </a:r>
            <a:r>
              <a:rPr lang="en-US" sz="1200" b="1" dirty="0" smtClean="0">
                <a:solidFill>
                  <a:schemeClr val="tx1"/>
                </a:solidFill>
              </a:rPr>
              <a:t>  IP21  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(200</a:t>
            </a:r>
            <a:r>
              <a:rPr lang="ru-RU" sz="1200" b="1" dirty="0" smtClean="0">
                <a:solidFill>
                  <a:schemeClr val="tx1"/>
                </a:solidFill>
              </a:rPr>
              <a:t>В 3ф до</a:t>
            </a:r>
            <a:r>
              <a:rPr lang="en-US" sz="1200" b="1" dirty="0" smtClean="0">
                <a:solidFill>
                  <a:schemeClr val="tx1"/>
                </a:solidFill>
              </a:rPr>
              <a:t> 75</a:t>
            </a:r>
            <a:r>
              <a:rPr lang="ru-RU" sz="1200" b="1" dirty="0" smtClean="0">
                <a:solidFill>
                  <a:schemeClr val="tx1"/>
                </a:solidFill>
              </a:rPr>
              <a:t>кВт</a:t>
            </a:r>
            <a:r>
              <a:rPr lang="en-US" sz="1200" b="1" dirty="0" smtClean="0">
                <a:solidFill>
                  <a:schemeClr val="tx1"/>
                </a:solidFill>
              </a:rPr>
              <a:t>, 690</a:t>
            </a:r>
            <a:r>
              <a:rPr lang="ru-RU" sz="1200" b="1" dirty="0" smtClean="0">
                <a:solidFill>
                  <a:schemeClr val="tx1"/>
                </a:solidFill>
              </a:rPr>
              <a:t>В от </a:t>
            </a:r>
            <a:r>
              <a:rPr lang="en-US" sz="1200" b="1" dirty="0" smtClean="0">
                <a:solidFill>
                  <a:schemeClr val="tx1"/>
                </a:solidFill>
              </a:rPr>
              <a:t>2,2</a:t>
            </a:r>
            <a:r>
              <a:rPr lang="ru-RU" sz="1200" b="1" dirty="0" smtClean="0">
                <a:solidFill>
                  <a:schemeClr val="tx1"/>
                </a:solidFill>
              </a:rPr>
              <a:t>кВт</a:t>
            </a:r>
            <a:r>
              <a:rPr lang="en-US" sz="1200" b="1" dirty="0" smtClean="0">
                <a:solidFill>
                  <a:schemeClr val="tx1"/>
                </a:solidFill>
              </a:rPr>
              <a:t>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9" name="Textfeld 28"/>
          <p:cNvSpPr txBox="1"/>
          <p:nvPr/>
        </p:nvSpPr>
        <p:spPr>
          <a:xfrm>
            <a:off x="4448945" y="4639694"/>
            <a:ext cx="2088232" cy="306467"/>
          </a:xfrm>
          <a:prstGeom prst="round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ATV630  </a:t>
            </a:r>
            <a:r>
              <a:rPr lang="ru-RU" sz="1200" b="1" dirty="0" smtClean="0">
                <a:solidFill>
                  <a:schemeClr val="tx1"/>
                </a:solidFill>
              </a:rPr>
              <a:t>Напольные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0" name="Textfeld 29"/>
          <p:cNvSpPr txBox="1"/>
          <p:nvPr/>
        </p:nvSpPr>
        <p:spPr>
          <a:xfrm>
            <a:off x="2720752" y="5359772"/>
            <a:ext cx="1728192" cy="6640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ATV640  </a:t>
            </a:r>
            <a:r>
              <a:rPr lang="ru-RU" sz="1100" b="1" dirty="0" smtClean="0">
                <a:solidFill>
                  <a:schemeClr val="tx1"/>
                </a:solidFill>
              </a:rPr>
              <a:t>Низкие гармоники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br>
              <a:rPr lang="en-US" sz="1100" b="1" dirty="0" smtClean="0">
                <a:solidFill>
                  <a:schemeClr val="tx1"/>
                </a:solidFill>
              </a:rPr>
            </a:br>
            <a:r>
              <a:rPr lang="en-US" sz="1100" b="1" dirty="0" smtClean="0">
                <a:solidFill>
                  <a:schemeClr val="tx1"/>
                </a:solidFill>
              </a:rPr>
              <a:t>IP21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1" name="Textfeld 31"/>
          <p:cNvSpPr txBox="1"/>
          <p:nvPr/>
        </p:nvSpPr>
        <p:spPr>
          <a:xfrm>
            <a:off x="4448945" y="5359772"/>
            <a:ext cx="3600400" cy="510778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ATV680 </a:t>
            </a:r>
            <a:r>
              <a:rPr lang="ru-RU" sz="1200" b="1" dirty="0" smtClean="0">
                <a:solidFill>
                  <a:schemeClr val="bg1"/>
                </a:solidFill>
              </a:rPr>
              <a:t>Шкафные ПЧ с низким уровнем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гармонических искажений </a:t>
            </a:r>
            <a:r>
              <a:rPr lang="en-US" sz="1200" b="1" dirty="0" smtClean="0">
                <a:solidFill>
                  <a:schemeClr val="bg1"/>
                </a:solidFill>
              </a:rPr>
              <a:t>IP23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Textfeld 32"/>
          <p:cNvSpPr txBox="1"/>
          <p:nvPr/>
        </p:nvSpPr>
        <p:spPr>
          <a:xfrm>
            <a:off x="8049345" y="4790430"/>
            <a:ext cx="1224136" cy="493752"/>
          </a:xfrm>
          <a:prstGeom prst="round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ATV660</a:t>
            </a:r>
            <a:br>
              <a:rPr lang="en-US" sz="1200" b="1" dirty="0" smtClean="0">
                <a:solidFill>
                  <a:schemeClr val="bg1"/>
                </a:solidFill>
              </a:rPr>
            </a:br>
            <a:r>
              <a:rPr lang="en-US" sz="1100" b="1" dirty="0" smtClean="0">
                <a:solidFill>
                  <a:schemeClr val="bg1"/>
                </a:solidFill>
              </a:rPr>
              <a:t>(</a:t>
            </a:r>
            <a:r>
              <a:rPr lang="ru-RU" sz="1100" b="1" dirty="0" smtClean="0">
                <a:solidFill>
                  <a:schemeClr val="bg1"/>
                </a:solidFill>
              </a:rPr>
              <a:t>только </a:t>
            </a:r>
            <a:r>
              <a:rPr lang="en-US" sz="1100" b="1" dirty="0" smtClean="0">
                <a:solidFill>
                  <a:schemeClr val="bg1"/>
                </a:solidFill>
              </a:rPr>
              <a:t>690</a:t>
            </a:r>
            <a:r>
              <a:rPr lang="ru-RU" sz="1100" b="1" dirty="0" smtClean="0">
                <a:solidFill>
                  <a:schemeClr val="bg1"/>
                </a:solidFill>
              </a:rPr>
              <a:t>В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Textfeld 33"/>
          <p:cNvSpPr txBox="1"/>
          <p:nvPr/>
        </p:nvSpPr>
        <p:spPr>
          <a:xfrm>
            <a:off x="8049345" y="5359772"/>
            <a:ext cx="1224136" cy="49375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ATV680</a:t>
            </a:r>
            <a:br>
              <a:rPr lang="en-US" sz="1200" b="1" dirty="0" smtClean="0">
                <a:solidFill>
                  <a:schemeClr val="bg1"/>
                </a:solidFill>
              </a:rPr>
            </a:br>
            <a:r>
              <a:rPr lang="en-US" sz="1100" b="1" dirty="0" smtClean="0">
                <a:solidFill>
                  <a:schemeClr val="bg1"/>
                </a:solidFill>
              </a:rPr>
              <a:t>(</a:t>
            </a:r>
            <a:r>
              <a:rPr lang="ru-RU" sz="1100" b="1" dirty="0" smtClean="0">
                <a:solidFill>
                  <a:schemeClr val="bg1"/>
                </a:solidFill>
              </a:rPr>
              <a:t>только </a:t>
            </a:r>
            <a:r>
              <a:rPr lang="en-US" sz="1100" b="1" dirty="0" smtClean="0">
                <a:solidFill>
                  <a:schemeClr val="bg1"/>
                </a:solidFill>
              </a:rPr>
              <a:t>690</a:t>
            </a:r>
            <a:r>
              <a:rPr lang="ru-RU" sz="1100" b="1" dirty="0" smtClean="0">
                <a:solidFill>
                  <a:schemeClr val="bg1"/>
                </a:solidFill>
              </a:rPr>
              <a:t>В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" name="Textfeld 34"/>
          <p:cNvSpPr txBox="1"/>
          <p:nvPr/>
        </p:nvSpPr>
        <p:spPr>
          <a:xfrm>
            <a:off x="632520" y="5942558"/>
            <a:ext cx="3816424" cy="510778"/>
          </a:xfrm>
          <a:prstGeom prst="round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Центры управления двигателями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UL Type 1  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5" name="Textfeld 35"/>
          <p:cNvSpPr txBox="1"/>
          <p:nvPr/>
        </p:nvSpPr>
        <p:spPr>
          <a:xfrm>
            <a:off x="4448945" y="5942558"/>
            <a:ext cx="3600400" cy="510778"/>
          </a:xfrm>
          <a:prstGeom prst="round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Центры управления двигателями </a:t>
            </a:r>
            <a:r>
              <a:rPr lang="en-US" sz="1200" b="1" dirty="0" smtClean="0">
                <a:solidFill>
                  <a:schemeClr val="bg1"/>
                </a:solidFill>
              </a:rPr>
              <a:t/>
            </a:r>
            <a:br>
              <a:rPr lang="en-US" sz="1200" b="1" dirty="0" smtClean="0">
                <a:solidFill>
                  <a:schemeClr val="bg1"/>
                </a:solidFill>
              </a:rPr>
            </a:br>
            <a:r>
              <a:rPr lang="en-US" sz="1200" b="1" dirty="0" smtClean="0">
                <a:solidFill>
                  <a:schemeClr val="bg1"/>
                </a:solidFill>
              </a:rPr>
              <a:t>UL Type 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Textfeld 36"/>
          <p:cNvSpPr txBox="1"/>
          <p:nvPr/>
        </p:nvSpPr>
        <p:spPr>
          <a:xfrm>
            <a:off x="8049345" y="5935836"/>
            <a:ext cx="1224136" cy="476726"/>
          </a:xfrm>
          <a:prstGeom prst="round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/>
            </a:r>
            <a:br>
              <a:rPr lang="en-US" sz="1100" b="1" dirty="0" smtClean="0">
                <a:solidFill>
                  <a:schemeClr val="bg1"/>
                </a:solidFill>
              </a:rPr>
            </a:br>
            <a:r>
              <a:rPr lang="en-US" sz="1100" b="1" dirty="0" smtClean="0">
                <a:solidFill>
                  <a:schemeClr val="bg1"/>
                </a:solidFill>
              </a:rPr>
              <a:t>(</a:t>
            </a:r>
            <a:r>
              <a:rPr lang="ru-RU" sz="1100" b="1" dirty="0" smtClean="0">
                <a:solidFill>
                  <a:schemeClr val="bg1"/>
                </a:solidFill>
              </a:rPr>
              <a:t>только </a:t>
            </a:r>
            <a:r>
              <a:rPr lang="en-US" sz="1100" b="1" dirty="0" smtClean="0">
                <a:solidFill>
                  <a:schemeClr val="bg1"/>
                </a:solidFill>
              </a:rPr>
              <a:t>690</a:t>
            </a:r>
            <a:r>
              <a:rPr lang="ru-RU" sz="1100" b="1" dirty="0" smtClean="0">
                <a:solidFill>
                  <a:schemeClr val="bg1"/>
                </a:solidFill>
              </a:rPr>
              <a:t>В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8" name="ZoneTexte 37"/>
          <p:cNvSpPr txBox="1"/>
          <p:nvPr/>
        </p:nvSpPr>
        <p:spPr>
          <a:xfrm>
            <a:off x="2000673" y="133404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IP21, IP23</a:t>
            </a:r>
            <a:endParaRPr lang="en-US" sz="2000" b="1" dirty="0"/>
          </a:p>
        </p:txBody>
      </p:sp>
      <p:pic>
        <p:nvPicPr>
          <p:cNvPr id="29" name="Grafik 19" descr="1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944" y="1340768"/>
            <a:ext cx="544483" cy="2514592"/>
          </a:xfrm>
          <a:prstGeom prst="rect">
            <a:avLst/>
          </a:prstGeom>
        </p:spPr>
      </p:pic>
      <p:pic>
        <p:nvPicPr>
          <p:cNvPr id="27" name="Image 13" descr="NERA S6-A.png"/>
          <p:cNvPicPr>
            <a:picLocks noChangeAspect="1"/>
          </p:cNvPicPr>
          <p:nvPr/>
        </p:nvPicPr>
        <p:blipFill>
          <a:blip r:embed="rId10" cstate="print"/>
          <a:srcRect l="39920" t="9051" r="34880" b="14300"/>
          <a:stretch>
            <a:fillRect/>
          </a:stretch>
        </p:blipFill>
        <p:spPr>
          <a:xfrm flipH="1">
            <a:off x="4553603" y="1997358"/>
            <a:ext cx="512934" cy="1872208"/>
          </a:xfrm>
          <a:prstGeom prst="rect">
            <a:avLst/>
          </a:prstGeom>
        </p:spPr>
      </p:pic>
      <p:pic>
        <p:nvPicPr>
          <p:cNvPr id="7" name="Image 13" descr="NERA S6-A.png"/>
          <p:cNvPicPr>
            <a:picLocks noChangeAspect="1"/>
          </p:cNvPicPr>
          <p:nvPr/>
        </p:nvPicPr>
        <p:blipFill>
          <a:blip r:embed="rId10" cstate="print"/>
          <a:srcRect l="39920" t="9051" r="34880" b="14300"/>
          <a:stretch>
            <a:fillRect/>
          </a:stretch>
        </p:blipFill>
        <p:spPr>
          <a:xfrm flipH="1">
            <a:off x="5169025" y="1982118"/>
            <a:ext cx="532662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Типоразмеры</a:t>
            </a:r>
            <a:endParaRPr lang="ru-RU" dirty="0"/>
          </a:p>
        </p:txBody>
      </p:sp>
      <p:sp>
        <p:nvSpPr>
          <p:cNvPr id="4" name="Textfeld 30"/>
          <p:cNvSpPr txBox="1"/>
          <p:nvPr/>
        </p:nvSpPr>
        <p:spPr>
          <a:xfrm>
            <a:off x="4376937" y="4797152"/>
            <a:ext cx="3600400" cy="510778"/>
          </a:xfrm>
          <a:prstGeom prst="round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                                                                  ATV660 </a:t>
            </a:r>
            <a:r>
              <a:rPr lang="ru-RU" sz="1200" b="1" dirty="0" smtClean="0">
                <a:solidFill>
                  <a:schemeClr val="bg1"/>
                </a:solidFill>
              </a:rPr>
              <a:t>Шкафные ПЧ </a:t>
            </a:r>
            <a:r>
              <a:rPr lang="en-US" sz="1200" b="1" dirty="0" smtClean="0">
                <a:solidFill>
                  <a:schemeClr val="bg1"/>
                </a:solidFill>
              </a:rPr>
              <a:t> IP54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Rechtwinkliges Dreieck 17"/>
          <p:cNvSpPr/>
          <p:nvPr/>
        </p:nvSpPr>
        <p:spPr bwMode="auto">
          <a:xfrm flipH="1">
            <a:off x="560512" y="2127875"/>
            <a:ext cx="8640960" cy="1944216"/>
          </a:xfrm>
          <a:prstGeom prst="rtTriangl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6" name="Rechtwinkliges Dreieck 16"/>
          <p:cNvSpPr/>
          <p:nvPr/>
        </p:nvSpPr>
        <p:spPr bwMode="auto">
          <a:xfrm flipH="1">
            <a:off x="560512" y="3207995"/>
            <a:ext cx="3816424" cy="864096"/>
          </a:xfrm>
          <a:prstGeom prst="rtTriangl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Textfeld 18"/>
          <p:cNvSpPr txBox="1"/>
          <p:nvPr/>
        </p:nvSpPr>
        <p:spPr>
          <a:xfrm>
            <a:off x="560512" y="4070352"/>
            <a:ext cx="3816424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0,75 </a:t>
            </a:r>
            <a:r>
              <a:rPr lang="en-US" sz="1400" b="1" dirty="0" smtClean="0">
                <a:solidFill>
                  <a:schemeClr val="tx1"/>
                </a:solidFill>
              </a:rPr>
              <a:t>    5,5         11          22           45          90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8" name="Grafik 19" descr="1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2534" y="1346456"/>
            <a:ext cx="472475" cy="2514592"/>
          </a:xfrm>
          <a:prstGeom prst="rect">
            <a:avLst/>
          </a:prstGeom>
        </p:spPr>
      </p:pic>
      <p:sp>
        <p:nvSpPr>
          <p:cNvPr id="9" name="Textfeld 20"/>
          <p:cNvSpPr txBox="1"/>
          <p:nvPr/>
        </p:nvSpPr>
        <p:spPr>
          <a:xfrm>
            <a:off x="4376936" y="4070352"/>
            <a:ext cx="4824536" cy="307777"/>
          </a:xfrm>
          <a:prstGeom prst="rect">
            <a:avLst/>
          </a:prstGeom>
          <a:solidFill>
            <a:srgbClr val="00953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   110        160         315        500           800           1500</a:t>
            </a:r>
            <a:r>
              <a:rPr lang="ru-RU" sz="1400" b="1" dirty="0" smtClean="0">
                <a:solidFill>
                  <a:schemeClr val="tx1"/>
                </a:solidFill>
              </a:rPr>
              <a:t>кВт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" name="Grafik 25" descr="2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7096" y="1340768"/>
            <a:ext cx="707343" cy="2520280"/>
          </a:xfrm>
          <a:prstGeom prst="rect">
            <a:avLst/>
          </a:prstGeom>
        </p:spPr>
      </p:pic>
      <p:pic>
        <p:nvPicPr>
          <p:cNvPr id="11" name="Grafik 26" descr="5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1273" y="1340768"/>
            <a:ext cx="1641251" cy="2520280"/>
          </a:xfrm>
          <a:prstGeom prst="rect">
            <a:avLst/>
          </a:prstGeom>
        </p:spPr>
      </p:pic>
      <p:sp>
        <p:nvSpPr>
          <p:cNvPr id="12" name="Textfeld 27"/>
          <p:cNvSpPr txBox="1"/>
          <p:nvPr/>
        </p:nvSpPr>
        <p:spPr>
          <a:xfrm>
            <a:off x="560512" y="4430390"/>
            <a:ext cx="3816424" cy="510778"/>
          </a:xfrm>
          <a:prstGeom prst="round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ATV650 </a:t>
            </a:r>
            <a:r>
              <a:rPr lang="ru-RU" sz="1200" b="1" dirty="0" smtClean="0">
                <a:solidFill>
                  <a:schemeClr val="tx1"/>
                </a:solidFill>
              </a:rPr>
              <a:t>Настенное исполнение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IP55  400</a:t>
            </a:r>
            <a:r>
              <a:rPr lang="ru-RU" sz="1200" b="1" dirty="0" smtClean="0">
                <a:solidFill>
                  <a:schemeClr val="tx1"/>
                </a:solidFill>
              </a:rPr>
              <a:t>В</a:t>
            </a:r>
            <a:r>
              <a:rPr lang="en-US" sz="1200" b="1" dirty="0" smtClean="0">
                <a:solidFill>
                  <a:schemeClr val="tx1"/>
                </a:solidFill>
              </a:rPr>
              <a:t>/480</a:t>
            </a:r>
            <a:r>
              <a:rPr lang="ru-RU" sz="1200" b="1" dirty="0" smtClean="0">
                <a:solidFill>
                  <a:schemeClr val="tx1"/>
                </a:solidFill>
              </a:rPr>
              <a:t>В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Textfeld 28"/>
          <p:cNvSpPr txBox="1"/>
          <p:nvPr/>
        </p:nvSpPr>
        <p:spPr>
          <a:xfrm>
            <a:off x="4376937" y="4437113"/>
            <a:ext cx="2088232" cy="510778"/>
          </a:xfrm>
          <a:prstGeom prst="round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ATV650  </a:t>
            </a:r>
            <a:r>
              <a:rPr lang="ru-RU" sz="1200" b="1" dirty="0" smtClean="0">
                <a:solidFill>
                  <a:schemeClr val="tx1"/>
                </a:solidFill>
              </a:rPr>
              <a:t>Напольные</a:t>
            </a:r>
            <a:r>
              <a:rPr lang="en-US" sz="1200" b="1" dirty="0" smtClean="0">
                <a:solidFill>
                  <a:schemeClr val="tx1"/>
                </a:solidFill>
              </a:rPr>
              <a:t>  IP54 </a:t>
            </a:r>
            <a:endParaRPr lang="en-US" sz="1200" b="1" dirty="0">
              <a:solidFill>
                <a:schemeClr val="tx1"/>
              </a:solidFill>
            </a:endParaRPr>
          </a:p>
        </p:txBody>
      </p:sp>
      <p:grpSp>
        <p:nvGrpSpPr>
          <p:cNvPr id="14" name="Groupe 18"/>
          <p:cNvGrpSpPr/>
          <p:nvPr/>
        </p:nvGrpSpPr>
        <p:grpSpPr>
          <a:xfrm>
            <a:off x="1136576" y="2630190"/>
            <a:ext cx="617212" cy="1440160"/>
            <a:chOff x="683568" y="2036845"/>
            <a:chExt cx="1152128" cy="2688299"/>
          </a:xfrm>
        </p:grpSpPr>
        <p:pic>
          <p:nvPicPr>
            <p:cNvPr id="15" name="Image 2" descr="PF130881A_IP55_Size A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738" t="7934" r="32557" b="8754"/>
            <a:stretch>
              <a:fillRect/>
            </a:stretch>
          </p:blipFill>
          <p:spPr>
            <a:xfrm>
              <a:off x="683568" y="2036845"/>
              <a:ext cx="1152128" cy="2688299"/>
            </a:xfrm>
            <a:prstGeom prst="rect">
              <a:avLst/>
            </a:prstGeom>
          </p:spPr>
        </p:pic>
        <p:pic>
          <p:nvPicPr>
            <p:cNvPr id="16" name="Image 13" descr="NERA S1-A.pn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445" t="20593" r="44344" b="52401"/>
            <a:stretch>
              <a:fillRect/>
            </a:stretch>
          </p:blipFill>
          <p:spPr>
            <a:xfrm>
              <a:off x="1331640" y="2544331"/>
              <a:ext cx="264029" cy="452621"/>
            </a:xfrm>
            <a:prstGeom prst="rect">
              <a:avLst/>
            </a:prstGeom>
          </p:spPr>
        </p:pic>
      </p:grpSp>
      <p:grpSp>
        <p:nvGrpSpPr>
          <p:cNvPr id="17" name="Groupe 17"/>
          <p:cNvGrpSpPr/>
          <p:nvPr/>
        </p:nvGrpSpPr>
        <p:grpSpPr>
          <a:xfrm>
            <a:off x="2210936" y="2420888"/>
            <a:ext cx="725840" cy="1570732"/>
            <a:chOff x="3275856" y="2060848"/>
            <a:chExt cx="1512168" cy="3600400"/>
          </a:xfrm>
        </p:grpSpPr>
        <p:pic>
          <p:nvPicPr>
            <p:cNvPr id="18" name="Picture 1"/>
            <p:cNvPicPr/>
            <p:nvPr/>
          </p:nvPicPr>
          <p:blipFill>
            <a:blip r:embed="rId7" cstate="print">
              <a:clrChange>
                <a:clrFrom>
                  <a:srgbClr val="FBFBFC"/>
                </a:clrFrom>
                <a:clrTo>
                  <a:srgbClr val="FBFB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5856" y="2060848"/>
              <a:ext cx="1512168" cy="36004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9" name="Image 15" descr="NERA S1-A.pn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BFBFC"/>
                </a:clrFrom>
                <a:clrTo>
                  <a:srgbClr val="FBFBFC">
                    <a:alpha val="0"/>
                  </a:srgbClr>
                </a:clrTo>
              </a:clrChange>
            </a:blip>
            <a:srcRect l="44445" t="20593" r="44344" b="52401"/>
            <a:stretch>
              <a:fillRect/>
            </a:stretch>
          </p:blipFill>
          <p:spPr>
            <a:xfrm>
              <a:off x="3731907" y="2400315"/>
              <a:ext cx="264029" cy="452621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/>
        </p:nvGrpSpPr>
        <p:grpSpPr>
          <a:xfrm>
            <a:off x="3368825" y="2198142"/>
            <a:ext cx="936104" cy="1944216"/>
            <a:chOff x="6602626" y="1684806"/>
            <a:chExt cx="1728192" cy="4104456"/>
          </a:xfrm>
        </p:grpSpPr>
        <p:pic>
          <p:nvPicPr>
            <p:cNvPr id="21" name="Picture 2"/>
            <p:cNvPicPr/>
            <p:nvPr/>
          </p:nvPicPr>
          <p:blipFill>
            <a:blip r:embed="rId8" cstate="print">
              <a:clrChange>
                <a:clrFrom>
                  <a:srgbClr val="FBFBFC"/>
                </a:clrFrom>
                <a:clrTo>
                  <a:srgbClr val="FBFB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02626" y="1684806"/>
              <a:ext cx="1728192" cy="41044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22" name="Image 16" descr="NERA S1-A.pn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BFBFC"/>
                </a:clrFrom>
                <a:clrTo>
                  <a:srgbClr val="FBFBFC">
                    <a:alpha val="0"/>
                  </a:srgbClr>
                </a:clrTo>
              </a:clrChange>
            </a:blip>
            <a:srcRect l="44445" t="20593" r="44344" b="52401"/>
            <a:stretch>
              <a:fillRect/>
            </a:stretch>
          </p:blipFill>
          <p:spPr>
            <a:xfrm>
              <a:off x="6948264" y="2348880"/>
              <a:ext cx="264029" cy="452621"/>
            </a:xfrm>
            <a:prstGeom prst="rect">
              <a:avLst/>
            </a:prstGeom>
          </p:spPr>
        </p:pic>
      </p:grpSp>
      <p:grpSp>
        <p:nvGrpSpPr>
          <p:cNvPr id="23" name="Gruppieren 42"/>
          <p:cNvGrpSpPr/>
          <p:nvPr/>
        </p:nvGrpSpPr>
        <p:grpSpPr>
          <a:xfrm>
            <a:off x="5817096" y="3861048"/>
            <a:ext cx="702000" cy="216024"/>
            <a:chOff x="5508104" y="4005064"/>
            <a:chExt cx="720080" cy="288032"/>
          </a:xfrm>
        </p:grpSpPr>
        <p:sp>
          <p:nvSpPr>
            <p:cNvPr id="24" name="Rechteck 40"/>
            <p:cNvSpPr/>
            <p:nvPr/>
          </p:nvSpPr>
          <p:spPr bwMode="auto">
            <a:xfrm>
              <a:off x="5508104" y="4005064"/>
              <a:ext cx="72008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hteck 41"/>
            <p:cNvSpPr/>
            <p:nvPr/>
          </p:nvSpPr>
          <p:spPr bwMode="auto">
            <a:xfrm>
              <a:off x="5652120" y="4005064"/>
              <a:ext cx="432048" cy="144016"/>
            </a:xfrm>
            <a:prstGeom prst="rect">
              <a:avLst/>
            </a:prstGeom>
            <a:solidFill>
              <a:schemeClr val="tx2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uppieren 43"/>
          <p:cNvGrpSpPr/>
          <p:nvPr/>
        </p:nvGrpSpPr>
        <p:grpSpPr>
          <a:xfrm>
            <a:off x="4552533" y="3861048"/>
            <a:ext cx="468000" cy="216024"/>
            <a:chOff x="5508104" y="4005064"/>
            <a:chExt cx="720080" cy="288032"/>
          </a:xfrm>
        </p:grpSpPr>
        <p:sp>
          <p:nvSpPr>
            <p:cNvPr id="27" name="Rechteck 44"/>
            <p:cNvSpPr/>
            <p:nvPr/>
          </p:nvSpPr>
          <p:spPr bwMode="auto">
            <a:xfrm>
              <a:off x="5508104" y="4005064"/>
              <a:ext cx="72008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hteck 45"/>
            <p:cNvSpPr/>
            <p:nvPr/>
          </p:nvSpPr>
          <p:spPr bwMode="auto">
            <a:xfrm>
              <a:off x="5652120" y="4005064"/>
              <a:ext cx="432048" cy="144016"/>
            </a:xfrm>
            <a:prstGeom prst="rect">
              <a:avLst/>
            </a:prstGeom>
            <a:solidFill>
              <a:schemeClr val="tx2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uppieren 46"/>
          <p:cNvGrpSpPr/>
          <p:nvPr/>
        </p:nvGrpSpPr>
        <p:grpSpPr>
          <a:xfrm>
            <a:off x="7401273" y="3861048"/>
            <a:ext cx="1008112" cy="216024"/>
            <a:chOff x="5508104" y="4005064"/>
            <a:chExt cx="720080" cy="288032"/>
          </a:xfrm>
        </p:grpSpPr>
        <p:sp>
          <p:nvSpPr>
            <p:cNvPr id="30" name="Rechteck 47"/>
            <p:cNvSpPr/>
            <p:nvPr/>
          </p:nvSpPr>
          <p:spPr bwMode="auto">
            <a:xfrm>
              <a:off x="5508104" y="4005064"/>
              <a:ext cx="72008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hteck 48"/>
            <p:cNvSpPr/>
            <p:nvPr/>
          </p:nvSpPr>
          <p:spPr bwMode="auto">
            <a:xfrm>
              <a:off x="5652120" y="4005064"/>
              <a:ext cx="432048" cy="144016"/>
            </a:xfrm>
            <a:prstGeom prst="rect">
              <a:avLst/>
            </a:prstGeom>
            <a:solidFill>
              <a:schemeClr val="tx2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uppieren 49"/>
          <p:cNvGrpSpPr/>
          <p:nvPr/>
        </p:nvGrpSpPr>
        <p:grpSpPr>
          <a:xfrm>
            <a:off x="8337376" y="3861048"/>
            <a:ext cx="702000" cy="216024"/>
            <a:chOff x="5508104" y="4005064"/>
            <a:chExt cx="720080" cy="288032"/>
          </a:xfrm>
        </p:grpSpPr>
        <p:sp>
          <p:nvSpPr>
            <p:cNvPr id="33" name="Rechteck 50"/>
            <p:cNvSpPr/>
            <p:nvPr/>
          </p:nvSpPr>
          <p:spPr bwMode="auto">
            <a:xfrm>
              <a:off x="5508104" y="4005064"/>
              <a:ext cx="72008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hteck 51"/>
            <p:cNvSpPr/>
            <p:nvPr/>
          </p:nvSpPr>
          <p:spPr bwMode="auto">
            <a:xfrm>
              <a:off x="5652120" y="4005064"/>
              <a:ext cx="432048" cy="144016"/>
            </a:xfrm>
            <a:prstGeom prst="rect">
              <a:avLst/>
            </a:prstGeom>
            <a:solidFill>
              <a:schemeClr val="tx2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5" name="Textfeld 52"/>
          <p:cNvSpPr txBox="1"/>
          <p:nvPr/>
        </p:nvSpPr>
        <p:spPr>
          <a:xfrm>
            <a:off x="4376937" y="5366494"/>
            <a:ext cx="3600400" cy="510778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ATV680 </a:t>
            </a:r>
            <a:r>
              <a:rPr lang="ru-RU" sz="1200" b="1" dirty="0" smtClean="0">
                <a:solidFill>
                  <a:schemeClr val="bg1"/>
                </a:solidFill>
              </a:rPr>
              <a:t>Шкафные ПЧ с низким уровнем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гармонических искажений</a:t>
            </a:r>
            <a:r>
              <a:rPr lang="en-US" sz="1200" b="1" dirty="0" smtClean="0">
                <a:solidFill>
                  <a:schemeClr val="bg1"/>
                </a:solidFill>
              </a:rPr>
              <a:t> IP54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6" name="Textfeld 53"/>
          <p:cNvSpPr txBox="1"/>
          <p:nvPr/>
        </p:nvSpPr>
        <p:spPr>
          <a:xfrm>
            <a:off x="7977337" y="5366494"/>
            <a:ext cx="1224136" cy="510778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ATV680</a:t>
            </a:r>
            <a:br>
              <a:rPr lang="en-US" sz="1200" b="1" dirty="0" smtClean="0">
                <a:solidFill>
                  <a:schemeClr val="bg1"/>
                </a:solidFill>
              </a:rPr>
            </a:br>
            <a:r>
              <a:rPr lang="en-US" sz="1100" b="1" dirty="0" smtClean="0">
                <a:solidFill>
                  <a:schemeClr val="bg1"/>
                </a:solidFill>
              </a:rPr>
              <a:t>(690</a:t>
            </a:r>
            <a:r>
              <a:rPr lang="ru-RU" sz="1100" b="1" dirty="0" smtClean="0">
                <a:solidFill>
                  <a:schemeClr val="bg1"/>
                </a:solidFill>
              </a:rPr>
              <a:t>В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только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7" name="Textfeld 54"/>
          <p:cNvSpPr txBox="1"/>
          <p:nvPr/>
        </p:nvSpPr>
        <p:spPr>
          <a:xfrm>
            <a:off x="560512" y="5942558"/>
            <a:ext cx="3816424" cy="510778"/>
          </a:xfrm>
          <a:prstGeom prst="round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Центры управления двигателями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UL Type 12 / 3R  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8" name="Textfeld 55"/>
          <p:cNvSpPr txBox="1"/>
          <p:nvPr/>
        </p:nvSpPr>
        <p:spPr>
          <a:xfrm>
            <a:off x="4376937" y="5942558"/>
            <a:ext cx="3600400" cy="510778"/>
          </a:xfrm>
          <a:prstGeom prst="round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Центры управления двигателями 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bg1"/>
                </a:solidFill>
              </a:rPr>
              <a:t>UL Type 12 / 3R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9" name="Textfeld 56"/>
          <p:cNvSpPr txBox="1"/>
          <p:nvPr/>
        </p:nvSpPr>
        <p:spPr>
          <a:xfrm>
            <a:off x="7977337" y="5935836"/>
            <a:ext cx="1224136" cy="493752"/>
          </a:xfrm>
          <a:prstGeom prst="round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/>
            </a:r>
            <a:br>
              <a:rPr lang="en-US" sz="1200" b="1" dirty="0" smtClean="0">
                <a:solidFill>
                  <a:schemeClr val="bg1"/>
                </a:solidFill>
              </a:rPr>
            </a:br>
            <a:r>
              <a:rPr lang="en-US" sz="1100" b="1" dirty="0" smtClean="0">
                <a:solidFill>
                  <a:schemeClr val="bg1"/>
                </a:solidFill>
              </a:rPr>
              <a:t>(690</a:t>
            </a:r>
            <a:r>
              <a:rPr lang="ru-RU" sz="1100" b="1" dirty="0" smtClean="0">
                <a:solidFill>
                  <a:schemeClr val="bg1"/>
                </a:solidFill>
              </a:rPr>
              <a:t>В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только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0" name="Textfeld 57"/>
          <p:cNvSpPr txBox="1"/>
          <p:nvPr/>
        </p:nvSpPr>
        <p:spPr>
          <a:xfrm>
            <a:off x="7977337" y="4790430"/>
            <a:ext cx="1224136" cy="493752"/>
          </a:xfrm>
          <a:prstGeom prst="round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ATV660</a:t>
            </a:r>
            <a:br>
              <a:rPr lang="en-US" sz="1200" b="1" dirty="0" smtClean="0">
                <a:solidFill>
                  <a:schemeClr val="bg1"/>
                </a:solidFill>
              </a:rPr>
            </a:br>
            <a:r>
              <a:rPr lang="en-US" sz="1100" b="1" dirty="0" smtClean="0">
                <a:solidFill>
                  <a:schemeClr val="bg1"/>
                </a:solidFill>
              </a:rPr>
              <a:t>(690</a:t>
            </a:r>
            <a:r>
              <a:rPr lang="ru-RU" sz="1100" b="1" dirty="0" smtClean="0">
                <a:solidFill>
                  <a:schemeClr val="bg1"/>
                </a:solidFill>
              </a:rPr>
              <a:t>В только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1" name="ZoneTexte 42"/>
          <p:cNvSpPr txBox="1"/>
          <p:nvPr/>
        </p:nvSpPr>
        <p:spPr>
          <a:xfrm>
            <a:off x="1928665" y="141277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IP55, IP54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Дополнительное оборудование</a:t>
            </a:r>
            <a:endParaRPr lang="ru-RU" dirty="0"/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467544" y="1412776"/>
            <a:ext cx="3837384" cy="4752528"/>
          </a:xfrm>
          <a:prstGeom prst="roundRect">
            <a:avLst>
              <a:gd name="adj" fmla="val 5851"/>
            </a:avLst>
          </a:prstGeom>
          <a:solidFill>
            <a:schemeClr val="bg1">
              <a:lumMod val="85000"/>
            </a:schemeClr>
          </a:solidFill>
          <a:ln w="28575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83" t="63893"/>
          <a:stretch>
            <a:fillRect/>
          </a:stretch>
        </p:blipFill>
        <p:spPr bwMode="auto">
          <a:xfrm>
            <a:off x="3098056" y="3356994"/>
            <a:ext cx="774824" cy="6383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39553" y="1556792"/>
            <a:ext cx="345638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Модули связи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179" b="68124"/>
          <a:stretch>
            <a:fillRect/>
          </a:stretch>
        </p:blipFill>
        <p:spPr bwMode="auto">
          <a:xfrm>
            <a:off x="3090067" y="2780928"/>
            <a:ext cx="782812" cy="5760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4499992" y="1412778"/>
            <a:ext cx="4485456" cy="4752181"/>
          </a:xfrm>
          <a:prstGeom prst="roundRect">
            <a:avLst>
              <a:gd name="adj" fmla="val 4486"/>
            </a:avLst>
          </a:prstGeom>
          <a:solidFill>
            <a:schemeClr val="bg1">
              <a:lumMod val="85000"/>
            </a:schemeClr>
          </a:solidFill>
          <a:ln w="28575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0791" y="4005066"/>
            <a:ext cx="504056" cy="3930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4644009" y="4437114"/>
            <a:ext cx="352856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8900" indent="-8890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Входные фильтры ЭМС</a:t>
            </a:r>
            <a:endParaRPr lang="en-US" sz="14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4644009" y="1844824"/>
            <a:ext cx="3744416" cy="8463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176213" indent="-176213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Комплект для монтажа графического терминала 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</a:rPr>
              <a:t>IP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65</a:t>
            </a:r>
            <a:endParaRPr lang="en-US" sz="1400" dirty="0" smtClean="0">
              <a:solidFill>
                <a:schemeClr val="tx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разъем 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</a:rPr>
              <a:t>RJ45 IP65 </a:t>
            </a:r>
            <a:r>
              <a:rPr lang="en-US" sz="1100" dirty="0" smtClean="0">
                <a:solidFill>
                  <a:schemeClr val="tx1"/>
                </a:solidFill>
                <a:latin typeface="Tahoma" pitchFamily="34" charset="0"/>
              </a:rPr>
              <a:t>(</a:t>
            </a:r>
            <a:r>
              <a:rPr lang="ru-RU" sz="1100" dirty="0" smtClean="0">
                <a:solidFill>
                  <a:schemeClr val="tx1"/>
                </a:solidFill>
                <a:latin typeface="Tahoma" pitchFamily="34" charset="0"/>
              </a:rPr>
              <a:t>для управления по сети</a:t>
            </a:r>
            <a:r>
              <a:rPr lang="en-US" sz="1100" dirty="0" smtClean="0">
                <a:solidFill>
                  <a:schemeClr val="tx1"/>
                </a:solidFill>
                <a:latin typeface="Tahoma" pitchFamily="34" charset="0"/>
              </a:rPr>
              <a:t>)</a:t>
            </a:r>
            <a:endParaRPr lang="en-US" sz="14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644009" y="3049215"/>
            <a:ext cx="323964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8900" indent="-8890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Комплект для выноса радиатора за пределы шкафа</a:t>
            </a:r>
            <a:endParaRPr lang="en-US" sz="11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644009" y="4921425"/>
            <a:ext cx="316835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8900" indent="-8890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Синусные фильтры </a:t>
            </a:r>
            <a:endParaRPr lang="en-US" sz="1400" dirty="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14" name="Picture 32" descr="ethern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8869" y="2127283"/>
            <a:ext cx="846019" cy="65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696913" y="1916832"/>
            <a:ext cx="200288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smtClean="0">
                <a:solidFill>
                  <a:schemeClr val="tx1"/>
                </a:solidFill>
              </a:rPr>
              <a:t>Ethernet Modbus TCP</a:t>
            </a:r>
          </a:p>
          <a:p>
            <a:pPr>
              <a:buFont typeface="Arial" pitchFamily="34" charset="0"/>
              <a:buChar char="•"/>
            </a:pPr>
            <a:r>
              <a:rPr lang="en-US" sz="1400" smtClean="0">
                <a:solidFill>
                  <a:schemeClr val="tx1"/>
                </a:solidFill>
              </a:rPr>
              <a:t>Ethernet IP</a:t>
            </a: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4807" y="5301208"/>
            <a:ext cx="648072" cy="4527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83569" y="2401724"/>
            <a:ext cx="200288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smtClean="0">
                <a:solidFill>
                  <a:schemeClr val="tx1"/>
                </a:solidFill>
              </a:rPr>
              <a:t>ProfiNet </a:t>
            </a:r>
          </a:p>
          <a:p>
            <a:pPr>
              <a:buFont typeface="Arial" pitchFamily="34" charset="0"/>
              <a:buChar char="•"/>
            </a:pPr>
            <a:r>
              <a:rPr lang="en-US" sz="1400" smtClean="0">
                <a:solidFill>
                  <a:schemeClr val="tx1"/>
                </a:solidFill>
              </a:rPr>
              <a:t>Profibus DP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696913" y="2996954"/>
            <a:ext cx="200288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smtClean="0">
                <a:solidFill>
                  <a:schemeClr val="tx1"/>
                </a:solidFill>
              </a:rPr>
              <a:t> DeviceNet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683569" y="3429002"/>
            <a:ext cx="200288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</a:rPr>
              <a:t>Canopen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Dual port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Sub</a:t>
            </a:r>
            <a:r>
              <a:rPr lang="ru-RU" sz="1400" dirty="0" smtClean="0">
                <a:solidFill>
                  <a:schemeClr val="tx1"/>
                </a:solidFill>
              </a:rPr>
              <a:t>-</a:t>
            </a:r>
            <a:r>
              <a:rPr lang="en-US" sz="1400" dirty="0" smtClean="0">
                <a:solidFill>
                  <a:schemeClr val="tx1"/>
                </a:solidFill>
              </a:rPr>
              <a:t>D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клеммник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683569" y="5137447"/>
            <a:ext cx="200288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Дискретные и аналоговые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683569" y="5641505"/>
            <a:ext cx="200288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Релейные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683569" y="4345361"/>
            <a:ext cx="244827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bluetooth</a:t>
            </a:r>
            <a:r>
              <a:rPr lang="en-US" sz="1400" dirty="0" smtClean="0">
                <a:solidFill>
                  <a:schemeClr val="tx1"/>
                </a:solidFill>
              </a:rPr>
              <a:t> &amp; </a:t>
            </a:r>
            <a:r>
              <a:rPr lang="en-US" sz="1400" dirty="0" err="1" smtClean="0">
                <a:solidFill>
                  <a:schemeClr val="tx1"/>
                </a:solidFill>
              </a:rPr>
              <a:t>wifi</a:t>
            </a:r>
            <a:r>
              <a:rPr lang="ru-RU" sz="1400" dirty="0" smtClean="0">
                <a:solidFill>
                  <a:schemeClr val="tx1"/>
                </a:solidFill>
              </a:rPr>
              <a:t> адаптеры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3" name="Groupe 40"/>
          <p:cNvGrpSpPr/>
          <p:nvPr/>
        </p:nvGrpSpPr>
        <p:grpSpPr>
          <a:xfrm>
            <a:off x="3224808" y="4293096"/>
            <a:ext cx="792088" cy="576064"/>
            <a:chOff x="3131840" y="4221088"/>
            <a:chExt cx="792088" cy="576064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1840" y="4388916"/>
              <a:ext cx="792088" cy="4082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8" descr="wifi_l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3331737">
              <a:off x="3599211" y="4218997"/>
              <a:ext cx="175490" cy="179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39553" y="4818638"/>
            <a:ext cx="345638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Расширение ввода-вывода</a:t>
            </a:r>
            <a:r>
              <a:rPr lang="fr-FR" sz="1600" b="1" dirty="0" smtClean="0">
                <a:solidFill>
                  <a:schemeClr val="tx1"/>
                </a:solidFill>
              </a:rPr>
              <a:t>: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4644009" y="5353473"/>
            <a:ext cx="316835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8900" indent="-8890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Выходные 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</a:rPr>
              <a:t>dv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</a:rPr>
              <a:t>dt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фильтры</a:t>
            </a:r>
            <a:endParaRPr lang="en-US" sz="14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4644009" y="3985321"/>
            <a:ext cx="316835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8900" indent="-8890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Входые пассивные фильтры</a:t>
            </a:r>
            <a:endParaRPr lang="en-US" sz="14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572002" y="1556792"/>
            <a:ext cx="345638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Пульт управления ПЧ: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9385" y="1700808"/>
            <a:ext cx="329371" cy="54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01267" y="4077072"/>
            <a:ext cx="396150" cy="6656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37376" y="5249445"/>
            <a:ext cx="432048" cy="764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89304" y="4725711"/>
            <a:ext cx="454946" cy="7195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4572001" y="2730406"/>
            <a:ext cx="345638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Аксессуары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47" r="9352" b="21609"/>
          <a:stretch>
            <a:fillRect/>
          </a:stretch>
        </p:blipFill>
        <p:spPr bwMode="auto">
          <a:xfrm>
            <a:off x="8337376" y="2708920"/>
            <a:ext cx="504056" cy="64807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4644009" y="5785521"/>
            <a:ext cx="316835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8900" indent="-8890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</a:rPr>
              <a:t>Ферритовые кольца</a:t>
            </a:r>
            <a:endParaRPr lang="en-US" sz="14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4572001" y="3501008"/>
            <a:ext cx="345638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chemeClr val="tx1"/>
                </a:solidFill>
              </a:rPr>
              <a:t>Фильтры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3320" y="3068960"/>
            <a:ext cx="432048" cy="68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29265" y="3861048"/>
            <a:ext cx="936104" cy="44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73280" y="5733258"/>
            <a:ext cx="733920" cy="4046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Документация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785" y="1412776"/>
            <a:ext cx="8970433" cy="4886424"/>
          </a:xfrm>
        </p:spPr>
        <p:txBody>
          <a:bodyPr/>
          <a:lstStyle/>
          <a:p>
            <a:r>
              <a:rPr lang="ru-RU" sz="2400" dirty="0" smtClean="0"/>
              <a:t>Брошюра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Каталог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Руководства</a:t>
            </a:r>
            <a:br>
              <a:rPr lang="ru-RU" sz="2400" dirty="0" smtClean="0"/>
            </a:br>
            <a:r>
              <a:rPr lang="ru-RU" sz="2400" dirty="0" smtClean="0"/>
              <a:t>пользователя</a:t>
            </a:r>
            <a:endParaRPr lang="ru-RU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696" y="1412776"/>
            <a:ext cx="1080120" cy="1545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824" y="1412776"/>
            <a:ext cx="1080120" cy="151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0952" y="1412776"/>
            <a:ext cx="1080120" cy="1537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3080" y="1412776"/>
            <a:ext cx="1080120" cy="154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7940" y="1412776"/>
            <a:ext cx="1087388" cy="1561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7336" y="1412776"/>
            <a:ext cx="1080120" cy="1537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6696" y="3140968"/>
            <a:ext cx="1080120" cy="15368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8824" y="3140968"/>
            <a:ext cx="1080120" cy="1547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20952" y="3140968"/>
            <a:ext cx="1080120" cy="1590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73080" y="3140968"/>
            <a:ext cx="1080120" cy="1547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25208" y="3140968"/>
            <a:ext cx="1080120" cy="1539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77336" y="3140968"/>
            <a:ext cx="1080120" cy="1539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48744" y="4838508"/>
            <a:ext cx="1152128" cy="1642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44888" y="4848225"/>
            <a:ext cx="1152128" cy="163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169024" y="5085184"/>
            <a:ext cx="43204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Ссылка на файлообменник с документацией:</a:t>
            </a:r>
          </a:p>
          <a:p>
            <a:pPr>
              <a:spcBef>
                <a:spcPts val="600"/>
              </a:spcBef>
            </a:pPr>
            <a:r>
              <a:rPr lang="en-US" sz="1050" b="1" u="sng" dirty="0" smtClean="0">
                <a:hlinkClick r:id="rId16"/>
              </a:rPr>
              <a:t>https://schneider-electric.app.box.com/s/owfqql9klbhki1akbeeq</a:t>
            </a:r>
            <a:endParaRPr lang="ru-RU" sz="1050" b="1" u="sng" dirty="0" smtClean="0"/>
          </a:p>
          <a:p>
            <a:pPr>
              <a:spcBef>
                <a:spcPts val="600"/>
              </a:spcBef>
            </a:pP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grpSp>
        <p:nvGrpSpPr>
          <p:cNvPr id="8" name="Group 7"/>
          <p:cNvGrpSpPr/>
          <p:nvPr/>
        </p:nvGrpSpPr>
        <p:grpSpPr>
          <a:xfrm>
            <a:off x="1064568" y="1628800"/>
            <a:ext cx="7931133" cy="4897573"/>
            <a:chOff x="1064568" y="1628800"/>
            <a:chExt cx="7931133" cy="489757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34445"/>
            <a:stretch>
              <a:fillRect/>
            </a:stretch>
          </p:blipFill>
          <p:spPr bwMode="auto">
            <a:xfrm>
              <a:off x="1064568" y="1628800"/>
              <a:ext cx="7931133" cy="4897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6916097" y="5035807"/>
              <a:ext cx="1493287" cy="148953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8969" y="1196752"/>
            <a:ext cx="677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hlinkClick r:id="rId3"/>
              </a:rPr>
              <a:t>http://www.youtube.com/channel/UCx4HI5xNwq8oRU-v-NGeNtg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Okken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dirty="0" smtClean="0"/>
              <a:t>ATV</a:t>
            </a:r>
            <a:r>
              <a:rPr lang="ru-RU" dirty="0" smtClean="0"/>
              <a:t> </a:t>
            </a:r>
            <a:r>
              <a:rPr lang="en-US" dirty="0" smtClean="0"/>
              <a:t>Process</a:t>
            </a:r>
            <a:endParaRPr lang="ru-RU" dirty="0"/>
          </a:p>
        </p:txBody>
      </p:sp>
      <p:pic>
        <p:nvPicPr>
          <p:cNvPr id="5" name="Image 41" descr="New ATV cubi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512" y="1327837"/>
            <a:ext cx="1945676" cy="5125500"/>
          </a:xfrm>
          <a:prstGeom prst="rect">
            <a:avLst/>
          </a:prstGeom>
        </p:spPr>
      </p:pic>
      <p:pic>
        <p:nvPicPr>
          <p:cNvPr id="6" name="Image 43" descr="New ATV fix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6093" y="3679136"/>
            <a:ext cx="2805379" cy="2446934"/>
          </a:xfrm>
          <a:prstGeom prst="rect">
            <a:avLst/>
          </a:prstGeom>
        </p:spPr>
      </p:pic>
      <p:pic>
        <p:nvPicPr>
          <p:cNvPr id="7" name="Image 44" descr="New ATV-draw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9973" y="1772816"/>
            <a:ext cx="2805379" cy="2015338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792760" y="1916832"/>
            <a:ext cx="36724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ATV630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от 0,75 до 90кВт</a:t>
            </a:r>
            <a:endParaRPr kumimoji="0" lang="fr-FR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</a:pPr>
            <a:endParaRPr kumimoji="0" lang="fr-FR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Сертифицированные щитовики могут устанавливать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TV630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 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OKKEN</a:t>
            </a:r>
            <a:endParaRPr kumimoji="0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Комплектные </a:t>
            </a:r>
            <a:r>
              <a:rPr lang="en-US" dirty="0" smtClean="0"/>
              <a:t>ATV660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2" name="Picture 5" descr="S:\PROD\Manuals\ALTIVAR\Altivar Process\Fotos\Drive Systems\Originale\ATV660C80Q4X1_5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5625" y="2339649"/>
            <a:ext cx="2131871" cy="3364615"/>
          </a:xfrm>
          <a:prstGeom prst="rect">
            <a:avLst/>
          </a:prstGeom>
          <a:noFill/>
        </p:spPr>
      </p:pic>
      <p:pic>
        <p:nvPicPr>
          <p:cNvPr id="83" name="Picture 4" descr="S:\PROD\Manuals\ALTIVAR\Altivar Process\Fotos\Drive Systems\Originale\ATV660C63Q4X1_4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664" y="2338370"/>
            <a:ext cx="1859743" cy="3366951"/>
          </a:xfrm>
          <a:prstGeom prst="rect">
            <a:avLst/>
          </a:prstGeom>
          <a:noFill/>
        </p:spPr>
      </p:pic>
      <p:pic>
        <p:nvPicPr>
          <p:cNvPr id="84" name="Picture 3" descr="S:\PROD\Manuals\ALTIVAR\Altivar Process\Fotos\Drive Systems\Originale\ATV660C50Q4X1_3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6633" y="2332171"/>
            <a:ext cx="1293767" cy="3361781"/>
          </a:xfrm>
          <a:prstGeom prst="rect">
            <a:avLst/>
          </a:prstGeom>
          <a:noFill/>
        </p:spPr>
      </p:pic>
      <p:pic>
        <p:nvPicPr>
          <p:cNvPr id="85" name="Picture 1" descr="S:\PROD\Manuals\ALTIVAR\Altivar Process\Fotos\Drive Systems\Originale\ATV660C16Q4X1_1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005" y="2320769"/>
            <a:ext cx="790995" cy="3360693"/>
          </a:xfrm>
          <a:prstGeom prst="rect">
            <a:avLst/>
          </a:prstGeom>
          <a:noFill/>
        </p:spPr>
      </p:pic>
      <p:pic>
        <p:nvPicPr>
          <p:cNvPr id="86" name="Picture 2" descr="S:\PROD\Manuals\ALTIVAR\Altivar Process\Fotos\Drive Systems\Originale\ATV660C31Q4X1_2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8039" y="2330762"/>
            <a:ext cx="1020444" cy="3366953"/>
          </a:xfrm>
          <a:prstGeom prst="rect">
            <a:avLst/>
          </a:prstGeom>
          <a:noFill/>
        </p:spPr>
      </p:pic>
      <p:sp>
        <p:nvSpPr>
          <p:cNvPr id="87" name="Text Box 6"/>
          <p:cNvSpPr txBox="1">
            <a:spLocks noChangeArrowheads="1"/>
          </p:cNvSpPr>
          <p:nvPr/>
        </p:nvSpPr>
        <p:spPr bwMode="auto">
          <a:xfrm>
            <a:off x="793560" y="1700831"/>
            <a:ext cx="960809" cy="2417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 dirty="0" smtClean="0">
                <a:solidFill>
                  <a:srgbClr val="009530"/>
                </a:solidFill>
                <a:latin typeface="Arial" pitchFamily="34" charset="0"/>
              </a:rPr>
              <a:t>1p</a:t>
            </a:r>
            <a:endParaRPr lang="en-US" sz="2000" b="1" u="sng" dirty="0" smtClean="0">
              <a:solidFill>
                <a:srgbClr val="009530"/>
              </a:solidFill>
              <a:latin typeface="Arial" pitchFamily="34" charset="0"/>
            </a:endParaRPr>
          </a:p>
        </p:txBody>
      </p:sp>
      <p:sp>
        <p:nvSpPr>
          <p:cNvPr id="88" name="Text Box 6"/>
          <p:cNvSpPr txBox="1">
            <a:spLocks noChangeArrowheads="1"/>
          </p:cNvSpPr>
          <p:nvPr/>
        </p:nvSpPr>
        <p:spPr bwMode="auto">
          <a:xfrm>
            <a:off x="2160989" y="1700825"/>
            <a:ext cx="960809" cy="2417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 dirty="0" smtClean="0">
                <a:solidFill>
                  <a:srgbClr val="009530"/>
                </a:solidFill>
                <a:latin typeface="Arial" pitchFamily="34" charset="0"/>
              </a:rPr>
              <a:t>2p</a:t>
            </a:r>
            <a:endParaRPr lang="en-US" sz="2000" b="1" u="sng" dirty="0" smtClean="0">
              <a:solidFill>
                <a:srgbClr val="009530"/>
              </a:solidFill>
              <a:latin typeface="Arial" pitchFamily="34" charset="0"/>
            </a:endParaRPr>
          </a:p>
        </p:txBody>
      </p:sp>
      <p:sp>
        <p:nvSpPr>
          <p:cNvPr id="89" name="Text Box 6"/>
          <p:cNvSpPr txBox="1">
            <a:spLocks noChangeArrowheads="1"/>
          </p:cNvSpPr>
          <p:nvPr/>
        </p:nvSpPr>
        <p:spPr bwMode="auto">
          <a:xfrm>
            <a:off x="3650326" y="1700819"/>
            <a:ext cx="960809" cy="2417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 dirty="0" smtClean="0">
                <a:solidFill>
                  <a:srgbClr val="009530"/>
                </a:solidFill>
                <a:latin typeface="Arial" pitchFamily="34" charset="0"/>
              </a:rPr>
              <a:t>3p</a:t>
            </a:r>
            <a:endParaRPr lang="en-US" sz="2000" b="1" u="sng" dirty="0" smtClean="0">
              <a:solidFill>
                <a:srgbClr val="009530"/>
              </a:solidFill>
              <a:latin typeface="Arial" pitchFamily="34" charset="0"/>
            </a:endParaRPr>
          </a:p>
        </p:txBody>
      </p:sp>
      <p:sp>
        <p:nvSpPr>
          <p:cNvPr id="90" name="Text Box 6"/>
          <p:cNvSpPr txBox="1">
            <a:spLocks noChangeArrowheads="1"/>
          </p:cNvSpPr>
          <p:nvPr/>
        </p:nvSpPr>
        <p:spPr bwMode="auto">
          <a:xfrm>
            <a:off x="5544965" y="1700814"/>
            <a:ext cx="960809" cy="2417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 dirty="0" smtClean="0">
                <a:solidFill>
                  <a:srgbClr val="009530"/>
                </a:solidFill>
                <a:latin typeface="Arial" pitchFamily="34" charset="0"/>
              </a:rPr>
              <a:t>4p</a:t>
            </a:r>
          </a:p>
        </p:txBody>
      </p:sp>
      <p:sp>
        <p:nvSpPr>
          <p:cNvPr id="91" name="Text Box 6"/>
          <p:cNvSpPr txBox="1">
            <a:spLocks noChangeArrowheads="1"/>
          </p:cNvSpPr>
          <p:nvPr/>
        </p:nvSpPr>
        <p:spPr bwMode="auto">
          <a:xfrm>
            <a:off x="7813784" y="1700808"/>
            <a:ext cx="960809" cy="2417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 dirty="0" smtClean="0">
                <a:solidFill>
                  <a:srgbClr val="009530"/>
                </a:solidFill>
                <a:latin typeface="Arial" pitchFamily="34" charset="0"/>
              </a:rPr>
              <a:t>5p</a:t>
            </a:r>
            <a:endParaRPr lang="en-US" sz="2000" b="1" u="sng" dirty="0" smtClean="0">
              <a:solidFill>
                <a:srgbClr val="009530"/>
              </a:solidFill>
              <a:latin typeface="Arial" pitchFamily="34" charset="0"/>
            </a:endParaRPr>
          </a:p>
        </p:txBody>
      </p:sp>
      <p:cxnSp>
        <p:nvCxnSpPr>
          <p:cNvPr id="92" name="Connecteur droit avec flèche 42"/>
          <p:cNvCxnSpPr/>
          <p:nvPr/>
        </p:nvCxnSpPr>
        <p:spPr bwMode="auto">
          <a:xfrm>
            <a:off x="1569283" y="6019279"/>
            <a:ext cx="2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953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3" name="Connecteur droit avec flèche 42"/>
          <p:cNvCxnSpPr/>
          <p:nvPr/>
        </p:nvCxnSpPr>
        <p:spPr bwMode="auto">
          <a:xfrm>
            <a:off x="2838161" y="6027131"/>
            <a:ext cx="2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953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4" name="Connecteur droit avec flèche 42"/>
          <p:cNvCxnSpPr/>
          <p:nvPr/>
        </p:nvCxnSpPr>
        <p:spPr bwMode="auto">
          <a:xfrm>
            <a:off x="4228950" y="6034982"/>
            <a:ext cx="2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953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5" name="Connecteur droit avec flèche 42"/>
          <p:cNvCxnSpPr/>
          <p:nvPr/>
        </p:nvCxnSpPr>
        <p:spPr bwMode="auto">
          <a:xfrm>
            <a:off x="5843107" y="6042834"/>
            <a:ext cx="2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953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6" name="Connecteur droit avec flèche 42"/>
          <p:cNvCxnSpPr/>
          <p:nvPr/>
        </p:nvCxnSpPr>
        <p:spPr bwMode="auto">
          <a:xfrm>
            <a:off x="8051280" y="6050685"/>
            <a:ext cx="0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953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7" name="Text Box 6"/>
          <p:cNvSpPr txBox="1">
            <a:spLocks noChangeArrowheads="1"/>
          </p:cNvSpPr>
          <p:nvPr/>
        </p:nvSpPr>
        <p:spPr bwMode="auto">
          <a:xfrm>
            <a:off x="793560" y="1942389"/>
            <a:ext cx="960809" cy="261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rgbClr val="626469"/>
                </a:solidFill>
                <a:latin typeface="Arial" pitchFamily="34" charset="0"/>
              </a:rPr>
              <a:t>110-160kW</a:t>
            </a:r>
            <a:endParaRPr lang="en-US" sz="1600" dirty="0">
              <a:solidFill>
                <a:srgbClr val="626469"/>
              </a:solidFill>
              <a:latin typeface="Arial" pitchFamily="34" charset="0"/>
            </a:endParaRPr>
          </a:p>
        </p:txBody>
      </p:sp>
      <p:sp>
        <p:nvSpPr>
          <p:cNvPr id="98" name="Text Box 6"/>
          <p:cNvSpPr txBox="1">
            <a:spLocks noChangeArrowheads="1"/>
          </p:cNvSpPr>
          <p:nvPr/>
        </p:nvSpPr>
        <p:spPr bwMode="auto">
          <a:xfrm>
            <a:off x="2160989" y="1942385"/>
            <a:ext cx="960809" cy="261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rgbClr val="626469"/>
                </a:solidFill>
                <a:latin typeface="Arial" pitchFamily="34" charset="0"/>
              </a:rPr>
              <a:t>200-315kW</a:t>
            </a:r>
            <a:endParaRPr lang="en-US" sz="1600" dirty="0">
              <a:solidFill>
                <a:srgbClr val="626469"/>
              </a:solidFill>
              <a:latin typeface="Arial" pitchFamily="34" charset="0"/>
            </a:endParaRPr>
          </a:p>
        </p:txBody>
      </p:sp>
      <p:sp>
        <p:nvSpPr>
          <p:cNvPr id="99" name="Text Box 6"/>
          <p:cNvSpPr txBox="1">
            <a:spLocks noChangeArrowheads="1"/>
          </p:cNvSpPr>
          <p:nvPr/>
        </p:nvSpPr>
        <p:spPr bwMode="auto">
          <a:xfrm>
            <a:off x="3650326" y="1942378"/>
            <a:ext cx="960809" cy="261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rgbClr val="626469"/>
                </a:solidFill>
                <a:latin typeface="Arial" pitchFamily="34" charset="0"/>
              </a:rPr>
              <a:t>355-500kW</a:t>
            </a:r>
            <a:endParaRPr lang="en-US" sz="1600" dirty="0">
              <a:solidFill>
                <a:srgbClr val="626469"/>
              </a:solidFill>
              <a:latin typeface="Arial" pitchFamily="34" charset="0"/>
            </a:endParaRPr>
          </a:p>
        </p:txBody>
      </p:sp>
      <p:sp>
        <p:nvSpPr>
          <p:cNvPr id="100" name="Text Box 6"/>
          <p:cNvSpPr txBox="1">
            <a:spLocks noChangeArrowheads="1"/>
          </p:cNvSpPr>
          <p:nvPr/>
        </p:nvSpPr>
        <p:spPr bwMode="auto">
          <a:xfrm>
            <a:off x="5544965" y="1942372"/>
            <a:ext cx="960809" cy="261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rgbClr val="626469"/>
                </a:solidFill>
                <a:latin typeface="Arial" pitchFamily="34" charset="0"/>
              </a:rPr>
              <a:t>560-630kW</a:t>
            </a:r>
            <a:endParaRPr lang="en-US" sz="1600" dirty="0">
              <a:solidFill>
                <a:srgbClr val="626469"/>
              </a:solidFill>
              <a:latin typeface="Arial" pitchFamily="34" charset="0"/>
            </a:endParaRPr>
          </a:p>
        </p:txBody>
      </p:sp>
      <p:sp>
        <p:nvSpPr>
          <p:cNvPr id="101" name="Text Box 6"/>
          <p:cNvSpPr txBox="1">
            <a:spLocks noChangeArrowheads="1"/>
          </p:cNvSpPr>
          <p:nvPr/>
        </p:nvSpPr>
        <p:spPr bwMode="auto">
          <a:xfrm>
            <a:off x="7813784" y="1942367"/>
            <a:ext cx="960809" cy="261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rgbClr val="626469"/>
                </a:solidFill>
                <a:latin typeface="Arial" pitchFamily="34" charset="0"/>
              </a:rPr>
              <a:t>710-800kW</a:t>
            </a:r>
            <a:endParaRPr lang="en-US" sz="1600" dirty="0">
              <a:solidFill>
                <a:srgbClr val="626469"/>
              </a:solidFill>
              <a:latin typeface="Arial" pitchFamily="34" charset="0"/>
            </a:endParaRPr>
          </a:p>
        </p:txBody>
      </p:sp>
      <p:sp>
        <p:nvSpPr>
          <p:cNvPr id="102" name="Line 21"/>
          <p:cNvSpPr>
            <a:spLocks noChangeShapeType="1"/>
          </p:cNvSpPr>
          <p:nvPr/>
        </p:nvSpPr>
        <p:spPr bwMode="auto">
          <a:xfrm flipH="1">
            <a:off x="704528" y="2348881"/>
            <a:ext cx="0" cy="3024336"/>
          </a:xfrm>
          <a:prstGeom prst="line">
            <a:avLst/>
          </a:prstGeom>
          <a:noFill/>
          <a:ln w="9525">
            <a:solidFill>
              <a:srgbClr val="4BACC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Line 23"/>
          <p:cNvSpPr>
            <a:spLocks noChangeShapeType="1"/>
          </p:cNvSpPr>
          <p:nvPr/>
        </p:nvSpPr>
        <p:spPr bwMode="auto">
          <a:xfrm flipV="1">
            <a:off x="2298556" y="5678838"/>
            <a:ext cx="823242" cy="100180"/>
          </a:xfrm>
          <a:prstGeom prst="line">
            <a:avLst/>
          </a:prstGeom>
          <a:noFill/>
          <a:ln w="9525">
            <a:solidFill>
              <a:srgbClr val="4BACC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Line 23"/>
          <p:cNvSpPr>
            <a:spLocks noChangeShapeType="1"/>
          </p:cNvSpPr>
          <p:nvPr/>
        </p:nvSpPr>
        <p:spPr bwMode="auto">
          <a:xfrm flipV="1">
            <a:off x="1045303" y="5686064"/>
            <a:ext cx="558973" cy="71434"/>
          </a:xfrm>
          <a:prstGeom prst="line">
            <a:avLst/>
          </a:prstGeom>
          <a:noFill/>
          <a:ln w="9525">
            <a:solidFill>
              <a:srgbClr val="4BACC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Line 25"/>
          <p:cNvSpPr>
            <a:spLocks noChangeShapeType="1"/>
          </p:cNvSpPr>
          <p:nvPr/>
        </p:nvSpPr>
        <p:spPr bwMode="auto">
          <a:xfrm>
            <a:off x="708844" y="5426132"/>
            <a:ext cx="169430" cy="288861"/>
          </a:xfrm>
          <a:prstGeom prst="line">
            <a:avLst/>
          </a:prstGeom>
          <a:noFill/>
          <a:ln w="9525">
            <a:solidFill>
              <a:srgbClr val="4BACC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Text Box 26"/>
          <p:cNvSpPr txBox="1">
            <a:spLocks noChangeArrowheads="1"/>
          </p:cNvSpPr>
          <p:nvPr/>
        </p:nvSpPr>
        <p:spPr bwMode="auto">
          <a:xfrm>
            <a:off x="200472" y="5517232"/>
            <a:ext cx="594650" cy="1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</a:rPr>
              <a:t>600*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</a:endParaRPr>
          </a:p>
        </p:txBody>
      </p:sp>
      <p:sp>
        <p:nvSpPr>
          <p:cNvPr id="107" name="Text Box 26"/>
          <p:cNvSpPr txBox="1">
            <a:spLocks noChangeArrowheads="1"/>
          </p:cNvSpPr>
          <p:nvPr/>
        </p:nvSpPr>
        <p:spPr bwMode="auto">
          <a:xfrm>
            <a:off x="1213139" y="5741187"/>
            <a:ext cx="44887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</a:rPr>
              <a:t>400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</a:endParaRPr>
          </a:p>
        </p:txBody>
      </p:sp>
      <p:sp>
        <p:nvSpPr>
          <p:cNvPr id="108" name="Text Box 26"/>
          <p:cNvSpPr txBox="1">
            <a:spLocks noChangeArrowheads="1"/>
          </p:cNvSpPr>
          <p:nvPr/>
        </p:nvSpPr>
        <p:spPr bwMode="auto">
          <a:xfrm>
            <a:off x="272480" y="4077073"/>
            <a:ext cx="46022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</a:rPr>
              <a:t>2150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</a:endParaRPr>
          </a:p>
        </p:txBody>
      </p:sp>
      <p:sp>
        <p:nvSpPr>
          <p:cNvPr id="109" name="Text Box 26"/>
          <p:cNvSpPr txBox="1">
            <a:spLocks noChangeArrowheads="1"/>
          </p:cNvSpPr>
          <p:nvPr/>
        </p:nvSpPr>
        <p:spPr bwMode="auto">
          <a:xfrm>
            <a:off x="2622162" y="5724445"/>
            <a:ext cx="53063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</a:rPr>
              <a:t>600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</a:endParaRPr>
          </a:p>
        </p:txBody>
      </p:sp>
      <p:sp>
        <p:nvSpPr>
          <p:cNvPr id="110" name="Line 23"/>
          <p:cNvSpPr>
            <a:spLocks noChangeShapeType="1"/>
          </p:cNvSpPr>
          <p:nvPr/>
        </p:nvSpPr>
        <p:spPr bwMode="auto">
          <a:xfrm flipV="1">
            <a:off x="3679288" y="5656324"/>
            <a:ext cx="1085644" cy="129008"/>
          </a:xfrm>
          <a:prstGeom prst="line">
            <a:avLst/>
          </a:prstGeom>
          <a:noFill/>
          <a:ln w="9525">
            <a:solidFill>
              <a:srgbClr val="4BACC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Text Box 26"/>
          <p:cNvSpPr txBox="1">
            <a:spLocks noChangeArrowheads="1"/>
          </p:cNvSpPr>
          <p:nvPr/>
        </p:nvSpPr>
        <p:spPr bwMode="auto">
          <a:xfrm>
            <a:off x="4042108" y="5730759"/>
            <a:ext cx="55085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</a:rPr>
              <a:t>800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</a:endParaRPr>
          </a:p>
        </p:txBody>
      </p:sp>
      <p:sp>
        <p:nvSpPr>
          <p:cNvPr id="112" name="Line 23"/>
          <p:cNvSpPr>
            <a:spLocks noChangeShapeType="1"/>
          </p:cNvSpPr>
          <p:nvPr/>
        </p:nvSpPr>
        <p:spPr bwMode="auto">
          <a:xfrm flipV="1">
            <a:off x="5298044" y="5581577"/>
            <a:ext cx="1708365" cy="228499"/>
          </a:xfrm>
          <a:prstGeom prst="line">
            <a:avLst/>
          </a:prstGeom>
          <a:noFill/>
          <a:ln w="9525">
            <a:solidFill>
              <a:srgbClr val="4BACC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Text Box 26"/>
          <p:cNvSpPr txBox="1">
            <a:spLocks noChangeArrowheads="1"/>
          </p:cNvSpPr>
          <p:nvPr/>
        </p:nvSpPr>
        <p:spPr bwMode="auto">
          <a:xfrm>
            <a:off x="6015790" y="5741187"/>
            <a:ext cx="489985" cy="1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</a:rPr>
              <a:t>1200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</a:endParaRPr>
          </a:p>
        </p:txBody>
      </p:sp>
      <p:sp>
        <p:nvSpPr>
          <p:cNvPr id="114" name="Line 23"/>
          <p:cNvSpPr>
            <a:spLocks noChangeShapeType="1"/>
          </p:cNvSpPr>
          <p:nvPr/>
        </p:nvSpPr>
        <p:spPr bwMode="auto">
          <a:xfrm flipV="1">
            <a:off x="7520826" y="5574073"/>
            <a:ext cx="1869641" cy="205609"/>
          </a:xfrm>
          <a:prstGeom prst="line">
            <a:avLst/>
          </a:prstGeom>
          <a:noFill/>
          <a:ln w="9525">
            <a:solidFill>
              <a:srgbClr val="4BACC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Text Box 26"/>
          <p:cNvSpPr txBox="1">
            <a:spLocks noChangeArrowheads="1"/>
          </p:cNvSpPr>
          <p:nvPr/>
        </p:nvSpPr>
        <p:spPr bwMode="auto">
          <a:xfrm>
            <a:off x="8370314" y="5730988"/>
            <a:ext cx="808559" cy="1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</a:rPr>
              <a:t>1400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</a:endParaRPr>
          </a:p>
        </p:txBody>
      </p:sp>
      <p:sp>
        <p:nvSpPr>
          <p:cNvPr id="116" name="Rechteck 93"/>
          <p:cNvSpPr/>
          <p:nvPr/>
        </p:nvSpPr>
        <p:spPr bwMode="auto">
          <a:xfrm>
            <a:off x="560512" y="5998846"/>
            <a:ext cx="1382087" cy="231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9530"/>
                </a:solidFill>
                <a:effectLst/>
                <a:uLnTx/>
                <a:uFillTx/>
                <a:latin typeface="Arial" charset="0"/>
              </a:rPr>
              <a:t>300kg</a:t>
            </a:r>
          </a:p>
        </p:txBody>
      </p:sp>
      <p:sp>
        <p:nvSpPr>
          <p:cNvPr id="117" name="Rechteck 94"/>
          <p:cNvSpPr/>
          <p:nvPr/>
        </p:nvSpPr>
        <p:spPr bwMode="auto">
          <a:xfrm>
            <a:off x="1829569" y="6001342"/>
            <a:ext cx="1382087" cy="231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9530"/>
                </a:solidFill>
                <a:effectLst/>
                <a:uLnTx/>
                <a:uFillTx/>
                <a:latin typeface="Arial" charset="0"/>
              </a:rPr>
              <a:t>400kg</a:t>
            </a:r>
          </a:p>
        </p:txBody>
      </p:sp>
      <p:sp>
        <p:nvSpPr>
          <p:cNvPr id="118" name="Rechteck 96"/>
          <p:cNvSpPr/>
          <p:nvPr/>
        </p:nvSpPr>
        <p:spPr bwMode="auto">
          <a:xfrm>
            <a:off x="3410063" y="6005657"/>
            <a:ext cx="1382087" cy="231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9530"/>
                </a:solidFill>
                <a:effectLst/>
                <a:uLnTx/>
                <a:uFillTx/>
                <a:latin typeface="Arial" charset="0"/>
              </a:rPr>
              <a:t>650kg</a:t>
            </a:r>
          </a:p>
        </p:txBody>
      </p:sp>
      <p:sp>
        <p:nvSpPr>
          <p:cNvPr id="119" name="Rechteck 97"/>
          <p:cNvSpPr/>
          <p:nvPr/>
        </p:nvSpPr>
        <p:spPr bwMode="auto">
          <a:xfrm>
            <a:off x="5324746" y="6005311"/>
            <a:ext cx="1382087" cy="231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9530"/>
                </a:solidFill>
                <a:effectLst/>
                <a:uLnTx/>
                <a:uFillTx/>
                <a:latin typeface="Arial" charset="0"/>
              </a:rPr>
              <a:t>850kg</a:t>
            </a:r>
          </a:p>
        </p:txBody>
      </p:sp>
      <p:sp>
        <p:nvSpPr>
          <p:cNvPr id="120" name="Rechteck 98"/>
          <p:cNvSpPr/>
          <p:nvPr/>
        </p:nvSpPr>
        <p:spPr bwMode="auto">
          <a:xfrm>
            <a:off x="7780639" y="5998153"/>
            <a:ext cx="1382087" cy="231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9530"/>
                </a:solidFill>
                <a:effectLst/>
                <a:uLnTx/>
                <a:uFillTx/>
                <a:latin typeface="Arial" charset="0"/>
              </a:rPr>
              <a:t>1100kg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ATV660.  </a:t>
            </a:r>
            <a:r>
              <a:rPr lang="ru-RU" dirty="0" smtClean="0"/>
              <a:t>Три типа силовых блоков</a:t>
            </a:r>
            <a:endParaRPr lang="ru-RU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5043" y="2545150"/>
            <a:ext cx="1716429" cy="352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372"/>
          <p:cNvSpPr>
            <a:spLocks noChangeArrowheads="1"/>
          </p:cNvSpPr>
          <p:nvPr/>
        </p:nvSpPr>
        <p:spPr bwMode="auto">
          <a:xfrm>
            <a:off x="3584848" y="2420888"/>
            <a:ext cx="2520279" cy="3652654"/>
          </a:xfrm>
          <a:prstGeom prst="roundRect">
            <a:avLst>
              <a:gd name="adj" fmla="val 3773"/>
            </a:avLst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AutoShape 372"/>
          <p:cNvSpPr>
            <a:spLocks noChangeArrowheads="1"/>
          </p:cNvSpPr>
          <p:nvPr/>
        </p:nvSpPr>
        <p:spPr bwMode="auto">
          <a:xfrm>
            <a:off x="3594279" y="1640506"/>
            <a:ext cx="2510849" cy="5683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algn="ctr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Инвертор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3681000" y="2562799"/>
            <a:ext cx="1998651" cy="57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110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кВт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132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кВт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160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кВт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32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кг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</p:txBody>
      </p:sp>
      <p:sp>
        <p:nvSpPr>
          <p:cNvPr id="20" name="AutoShape 372"/>
          <p:cNvSpPr>
            <a:spLocks noChangeArrowheads="1"/>
          </p:cNvSpPr>
          <p:nvPr/>
        </p:nvSpPr>
        <p:spPr bwMode="auto">
          <a:xfrm>
            <a:off x="704529" y="2420888"/>
            <a:ext cx="2592288" cy="3652654"/>
          </a:xfrm>
          <a:prstGeom prst="roundRect">
            <a:avLst>
              <a:gd name="adj" fmla="val 3773"/>
            </a:avLst>
          </a:prstGeom>
          <a:noFill/>
          <a:ln w="38100" algn="ctr">
            <a:solidFill>
              <a:srgbClr val="00953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utoShape 372"/>
          <p:cNvSpPr>
            <a:spLocks noChangeArrowheads="1"/>
          </p:cNvSpPr>
          <p:nvPr/>
        </p:nvSpPr>
        <p:spPr bwMode="auto">
          <a:xfrm>
            <a:off x="704529" y="1640729"/>
            <a:ext cx="2592288" cy="568325"/>
          </a:xfrm>
          <a:prstGeom prst="roundRect">
            <a:avLst>
              <a:gd name="adj" fmla="val 16667"/>
            </a:avLst>
          </a:prstGeom>
          <a:solidFill>
            <a:srgbClr val="009530"/>
          </a:solidFill>
          <a:ln w="38100" algn="ctr">
            <a:solidFill>
              <a:srgbClr val="00953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Выпрямитель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" name="AutoShape 372"/>
          <p:cNvSpPr>
            <a:spLocks noChangeArrowheads="1"/>
          </p:cNvSpPr>
          <p:nvPr/>
        </p:nvSpPr>
        <p:spPr bwMode="auto">
          <a:xfrm>
            <a:off x="6393159" y="2420888"/>
            <a:ext cx="2808313" cy="3652654"/>
          </a:xfrm>
          <a:prstGeom prst="roundRect">
            <a:avLst>
              <a:gd name="adj" fmla="val 3773"/>
            </a:avLst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AutoShape 372"/>
          <p:cNvSpPr>
            <a:spLocks noChangeArrowheads="1"/>
          </p:cNvSpPr>
          <p:nvPr/>
        </p:nvSpPr>
        <p:spPr bwMode="auto">
          <a:xfrm>
            <a:off x="6393160" y="1640506"/>
            <a:ext cx="2808312" cy="5683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algn="ctr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АВН</a:t>
            </a:r>
            <a:endParaRPr kumimoji="0" lang="de-DE" sz="20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6417735" y="2549352"/>
            <a:ext cx="2279681" cy="356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110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кВт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132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кВт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160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кВт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45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кг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50" charset="-128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568" y="3292614"/>
            <a:ext cx="1343291" cy="119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/>
          <a:srcRect l="25828" t="3455" r="30829"/>
          <a:stretch>
            <a:fillRect/>
          </a:stretch>
        </p:blipFill>
        <p:spPr bwMode="auto">
          <a:xfrm>
            <a:off x="3872880" y="3409246"/>
            <a:ext cx="1343291" cy="252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869739" y="2562799"/>
            <a:ext cx="1998651" cy="2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160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кВт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  <a:p>
            <a:pPr marL="2651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15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ea typeface="ＭＳ Ｐゴシック" pitchFamily="50" charset="-128"/>
              </a:rPr>
              <a:t> кг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4025" y="0"/>
            <a:ext cx="8970433" cy="1150938"/>
          </a:xfrm>
        </p:spPr>
        <p:txBody>
          <a:bodyPr/>
          <a:lstStyle/>
          <a:p>
            <a:pPr eaLnBrk="1" hangingPunct="1"/>
            <a:r>
              <a:rPr lang="ru-RU" b="1" dirty="0" smtClean="0">
                <a:latin typeface="Calibri" pitchFamily="34" charset="0"/>
                <a:cs typeface="Calibri" pitchFamily="34" charset="0"/>
              </a:rPr>
              <a:t>Миграция с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ATV312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 на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ATV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320</a:t>
            </a:r>
            <a:endParaRPr lang="ru-RU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495300" y="1484784"/>
            <a:ext cx="8970433" cy="1008112"/>
          </a:xfrm>
        </p:spPr>
        <p:txBody>
          <a:bodyPr/>
          <a:lstStyle/>
          <a:p>
            <a:pPr marL="268288" indent="-268288" eaLnBrk="1" hangingPunct="1">
              <a:spcAft>
                <a:spcPts val="60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Переход </a:t>
            </a:r>
            <a:r>
              <a:rPr lang="ru-RU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на 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ATV32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0</a:t>
            </a:r>
            <a:r>
              <a:rPr lang="ru-RU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в 2016 </a:t>
            </a:r>
            <a:r>
              <a:rPr lang="ru-RU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году</a:t>
            </a:r>
          </a:p>
          <a:p>
            <a:pPr marL="268288" indent="-268288" eaLnBrk="1" hangingPunct="1">
              <a:spcAft>
                <a:spcPts val="60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+mj-lt"/>
              </a:rPr>
              <a:t>Старт продаж 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ATV320 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в сентябре 2016 г.</a:t>
            </a:r>
            <a:endParaRPr lang="ru-RU" b="1" dirty="0" smtClean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1800" dirty="0" smtClean="0">
              <a:latin typeface="+mj-lt"/>
              <a:cs typeface="Calibri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1509" y="2521222"/>
            <a:ext cx="2441196" cy="328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 descr="ATV32c_S2_f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1066" y="2737252"/>
            <a:ext cx="3434189" cy="2905852"/>
          </a:xfrm>
          <a:prstGeom prst="rect">
            <a:avLst/>
          </a:prstGeom>
        </p:spPr>
      </p:pic>
      <p:pic>
        <p:nvPicPr>
          <p:cNvPr id="24" name="Picture 1" descr="D:\documents and Settings\demix\Local Settings\Temporary Internet Files\Content.IE5\9DZCHLW5\MC900439805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412578" flipH="1">
            <a:off x="4472332" y="4140274"/>
            <a:ext cx="1419706" cy="3273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ATV660</a:t>
            </a:r>
            <a:r>
              <a:rPr lang="ru-RU" dirty="0" smtClean="0"/>
              <a:t>.  Концепция параллельных блоков</a:t>
            </a:r>
            <a:endParaRPr lang="ru-RU" dirty="0"/>
          </a:p>
        </p:txBody>
      </p:sp>
      <p:sp>
        <p:nvSpPr>
          <p:cNvPr id="4" name="Abgerundetes Rechteck 75"/>
          <p:cNvSpPr/>
          <p:nvPr/>
        </p:nvSpPr>
        <p:spPr bwMode="auto">
          <a:xfrm>
            <a:off x="6358253" y="2492896"/>
            <a:ext cx="2843219" cy="2376264"/>
          </a:xfrm>
          <a:prstGeom prst="roundRect">
            <a:avLst/>
          </a:prstGeom>
          <a:noFill/>
          <a:ln w="38100" cap="flat" cmpd="sng" algn="ctr">
            <a:solidFill>
              <a:srgbClr val="00953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tabLst>
                <a:tab pos="538163" algn="l"/>
              </a:tabLst>
            </a:pPr>
            <a:r>
              <a:rPr lang="de-DE" b="1" dirty="0" smtClean="0">
                <a:solidFill>
                  <a:srgbClr val="009530"/>
                </a:solidFill>
              </a:rPr>
              <a:t>1p</a:t>
            </a:r>
            <a:r>
              <a:rPr lang="de-DE" dirty="0" smtClean="0">
                <a:solidFill>
                  <a:srgbClr val="009530"/>
                </a:solidFill>
              </a:rPr>
              <a:t>...</a:t>
            </a:r>
            <a:r>
              <a:rPr lang="de-DE" dirty="0" smtClean="0">
                <a:solidFill>
                  <a:srgbClr val="626469"/>
                </a:solidFill>
              </a:rPr>
              <a:t>	110 – 160</a:t>
            </a:r>
            <a:r>
              <a:rPr lang="ru-RU" dirty="0" smtClean="0">
                <a:solidFill>
                  <a:srgbClr val="626469"/>
                </a:solidFill>
              </a:rPr>
              <a:t> кВт</a:t>
            </a:r>
            <a:endParaRPr lang="de-DE" dirty="0" smtClean="0">
              <a:solidFill>
                <a:srgbClr val="626469"/>
              </a:solidFill>
            </a:endParaRPr>
          </a:p>
          <a:p>
            <a:pPr algn="ctr">
              <a:lnSpc>
                <a:spcPct val="150000"/>
              </a:lnSpc>
              <a:tabLst>
                <a:tab pos="538163" algn="l"/>
              </a:tabLst>
            </a:pPr>
            <a:r>
              <a:rPr lang="de-DE" b="1" dirty="0" smtClean="0">
                <a:solidFill>
                  <a:srgbClr val="009530"/>
                </a:solidFill>
              </a:rPr>
              <a:t>2p</a:t>
            </a:r>
            <a:r>
              <a:rPr lang="de-DE" dirty="0" smtClean="0">
                <a:solidFill>
                  <a:srgbClr val="009530"/>
                </a:solidFill>
              </a:rPr>
              <a:t>…</a:t>
            </a:r>
            <a:r>
              <a:rPr lang="de-DE" dirty="0" smtClean="0">
                <a:solidFill>
                  <a:srgbClr val="626469"/>
                </a:solidFill>
              </a:rPr>
              <a:t>	200 – 315</a:t>
            </a:r>
            <a:r>
              <a:rPr lang="ru-RU" dirty="0" smtClean="0">
                <a:solidFill>
                  <a:srgbClr val="626469"/>
                </a:solidFill>
              </a:rPr>
              <a:t> кВт</a:t>
            </a:r>
            <a:endParaRPr lang="de-DE" dirty="0" smtClean="0">
              <a:solidFill>
                <a:srgbClr val="626469"/>
              </a:solidFill>
            </a:endParaRPr>
          </a:p>
          <a:p>
            <a:pPr algn="ctr">
              <a:lnSpc>
                <a:spcPct val="150000"/>
              </a:lnSpc>
              <a:tabLst>
                <a:tab pos="538163" algn="l"/>
              </a:tabLst>
            </a:pPr>
            <a:r>
              <a:rPr lang="de-DE" b="1" dirty="0" smtClean="0">
                <a:solidFill>
                  <a:srgbClr val="009530"/>
                </a:solidFill>
              </a:rPr>
              <a:t>3p</a:t>
            </a:r>
            <a:r>
              <a:rPr lang="de-DE" dirty="0" smtClean="0">
                <a:solidFill>
                  <a:srgbClr val="009530"/>
                </a:solidFill>
              </a:rPr>
              <a:t>…</a:t>
            </a:r>
            <a:r>
              <a:rPr lang="de-DE" dirty="0" smtClean="0">
                <a:solidFill>
                  <a:srgbClr val="626469"/>
                </a:solidFill>
              </a:rPr>
              <a:t>	355 – 500</a:t>
            </a:r>
            <a:r>
              <a:rPr lang="ru-RU" dirty="0" smtClean="0">
                <a:solidFill>
                  <a:srgbClr val="626469"/>
                </a:solidFill>
              </a:rPr>
              <a:t> кВт</a:t>
            </a:r>
            <a:endParaRPr lang="de-DE" dirty="0" smtClean="0">
              <a:solidFill>
                <a:srgbClr val="626469"/>
              </a:solidFill>
            </a:endParaRPr>
          </a:p>
          <a:p>
            <a:pPr algn="ctr">
              <a:lnSpc>
                <a:spcPct val="150000"/>
              </a:lnSpc>
              <a:tabLst>
                <a:tab pos="538163" algn="l"/>
              </a:tabLst>
            </a:pPr>
            <a:r>
              <a:rPr lang="de-DE" b="1" dirty="0" smtClean="0">
                <a:solidFill>
                  <a:srgbClr val="009530"/>
                </a:solidFill>
              </a:rPr>
              <a:t>4p</a:t>
            </a:r>
            <a:r>
              <a:rPr lang="de-DE" dirty="0" smtClean="0">
                <a:solidFill>
                  <a:srgbClr val="009530"/>
                </a:solidFill>
              </a:rPr>
              <a:t>…</a:t>
            </a:r>
            <a:r>
              <a:rPr lang="de-DE" dirty="0" smtClean="0">
                <a:solidFill>
                  <a:srgbClr val="626469"/>
                </a:solidFill>
              </a:rPr>
              <a:t>	560 – 630</a:t>
            </a:r>
            <a:r>
              <a:rPr lang="ru-RU" dirty="0" smtClean="0">
                <a:solidFill>
                  <a:srgbClr val="626469"/>
                </a:solidFill>
              </a:rPr>
              <a:t> кВт</a:t>
            </a:r>
            <a:endParaRPr lang="de-DE" dirty="0" smtClean="0">
              <a:solidFill>
                <a:srgbClr val="626469"/>
              </a:solidFill>
            </a:endParaRPr>
          </a:p>
          <a:p>
            <a:pPr algn="ctr">
              <a:lnSpc>
                <a:spcPct val="150000"/>
              </a:lnSpc>
              <a:tabLst>
                <a:tab pos="538163" algn="l"/>
              </a:tabLst>
            </a:pPr>
            <a:r>
              <a:rPr lang="de-DE" b="1" dirty="0" smtClean="0">
                <a:solidFill>
                  <a:srgbClr val="009530"/>
                </a:solidFill>
              </a:rPr>
              <a:t>5p</a:t>
            </a:r>
            <a:r>
              <a:rPr lang="de-DE" dirty="0" smtClean="0">
                <a:solidFill>
                  <a:srgbClr val="009530"/>
                </a:solidFill>
              </a:rPr>
              <a:t>…</a:t>
            </a:r>
            <a:r>
              <a:rPr lang="de-DE" dirty="0" smtClean="0">
                <a:solidFill>
                  <a:srgbClr val="626469"/>
                </a:solidFill>
              </a:rPr>
              <a:t>	710 – 800</a:t>
            </a:r>
            <a:r>
              <a:rPr lang="ru-RU" dirty="0" smtClean="0">
                <a:solidFill>
                  <a:srgbClr val="626469"/>
                </a:solidFill>
              </a:rPr>
              <a:t> кВт</a:t>
            </a:r>
            <a:endParaRPr lang="de-DE" dirty="0" smtClean="0">
              <a:solidFill>
                <a:srgbClr val="626469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025" y="4091350"/>
            <a:ext cx="1265268" cy="110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5828" t="3455" r="30829"/>
          <a:stretch>
            <a:fillRect/>
          </a:stretch>
        </p:blipFill>
        <p:spPr bwMode="auto">
          <a:xfrm>
            <a:off x="4630025" y="1772816"/>
            <a:ext cx="1265268" cy="231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5928" y="4091350"/>
            <a:ext cx="1265268" cy="110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25828" t="3455" r="30829"/>
          <a:stretch>
            <a:fillRect/>
          </a:stretch>
        </p:blipFill>
        <p:spPr bwMode="auto">
          <a:xfrm>
            <a:off x="3645928" y="1772816"/>
            <a:ext cx="1265268" cy="231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830" y="4091350"/>
            <a:ext cx="1265268" cy="110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25828" t="3455" r="30829"/>
          <a:stretch>
            <a:fillRect/>
          </a:stretch>
        </p:blipFill>
        <p:spPr bwMode="auto">
          <a:xfrm>
            <a:off x="2661830" y="1772816"/>
            <a:ext cx="1265268" cy="231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733" y="4091350"/>
            <a:ext cx="1265268" cy="110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25828" t="3455" r="30829"/>
          <a:stretch>
            <a:fillRect/>
          </a:stretch>
        </p:blipFill>
        <p:spPr bwMode="auto">
          <a:xfrm>
            <a:off x="1677733" y="1772816"/>
            <a:ext cx="1265268" cy="231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636" y="4091350"/>
            <a:ext cx="1265268" cy="110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l="25828" t="3455" r="30829"/>
          <a:stretch>
            <a:fillRect/>
          </a:stretch>
        </p:blipFill>
        <p:spPr bwMode="auto">
          <a:xfrm>
            <a:off x="693636" y="1772816"/>
            <a:ext cx="1265268" cy="231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eck 14"/>
          <p:cNvSpPr/>
          <p:nvPr/>
        </p:nvSpPr>
        <p:spPr bwMode="auto">
          <a:xfrm>
            <a:off x="1308576" y="5283738"/>
            <a:ext cx="455836" cy="25069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b="1" dirty="0" smtClean="0">
                <a:solidFill>
                  <a:srgbClr val="009530"/>
                </a:solidFill>
              </a:rPr>
              <a:t>1p</a:t>
            </a:r>
            <a:endParaRPr kumimoji="0" lang="de-DE" sz="1600" b="1" i="0" strike="noStrike" cap="none" normalizeH="0" baseline="0" dirty="0" smtClean="0">
              <a:ln>
                <a:noFill/>
              </a:ln>
              <a:solidFill>
                <a:srgbClr val="009530"/>
              </a:solidFill>
              <a:effectLst/>
              <a:latin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77921" y="5416226"/>
            <a:ext cx="485244" cy="239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009530"/>
                </a:solidFill>
                <a:latin typeface="Arial" pitchFamily="34" charset="0"/>
              </a:rPr>
              <a:t>2p</a:t>
            </a:r>
            <a:endParaRPr lang="en-US" b="1" dirty="0" smtClean="0">
              <a:solidFill>
                <a:srgbClr val="009530"/>
              </a:solidFill>
              <a:latin typeface="Arial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261970" y="5548714"/>
            <a:ext cx="485244" cy="239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009530"/>
                </a:solidFill>
                <a:latin typeface="Arial" pitchFamily="34" charset="0"/>
              </a:rPr>
              <a:t>3p</a:t>
            </a:r>
            <a:endParaRPr lang="en-US" b="1" dirty="0" smtClean="0">
              <a:solidFill>
                <a:srgbClr val="009530"/>
              </a:solidFill>
              <a:latin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247567" y="5681293"/>
            <a:ext cx="485244" cy="239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009530"/>
                </a:solidFill>
                <a:latin typeface="Arial" pitchFamily="34" charset="0"/>
              </a:rPr>
              <a:t>4p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231618" y="5813689"/>
            <a:ext cx="485244" cy="239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009530"/>
                </a:solidFill>
                <a:latin typeface="Arial" pitchFamily="34" charset="0"/>
              </a:rPr>
              <a:t>5p</a:t>
            </a:r>
            <a:endParaRPr lang="en-US" b="1" dirty="0" smtClean="0">
              <a:solidFill>
                <a:srgbClr val="009530"/>
              </a:solidFill>
              <a:latin typeface="Arial" pitchFamily="34" charset="0"/>
            </a:endParaRPr>
          </a:p>
        </p:txBody>
      </p:sp>
      <p:cxnSp>
        <p:nvCxnSpPr>
          <p:cNvPr id="20" name="Gerade Verbindung mit Pfeil 29"/>
          <p:cNvCxnSpPr/>
          <p:nvPr/>
        </p:nvCxnSpPr>
        <p:spPr bwMode="auto">
          <a:xfrm>
            <a:off x="1114980" y="5548394"/>
            <a:ext cx="914217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1" name="Gerade Verbindung 31"/>
          <p:cNvCxnSpPr/>
          <p:nvPr/>
        </p:nvCxnSpPr>
        <p:spPr bwMode="auto">
          <a:xfrm>
            <a:off x="1114979" y="5217496"/>
            <a:ext cx="0" cy="927413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953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Gerade Verbindung 33"/>
          <p:cNvCxnSpPr/>
          <p:nvPr/>
        </p:nvCxnSpPr>
        <p:spPr bwMode="auto">
          <a:xfrm>
            <a:off x="2029196" y="5217496"/>
            <a:ext cx="0" cy="397463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Gerade Verbindung 34"/>
          <p:cNvCxnSpPr/>
          <p:nvPr/>
        </p:nvCxnSpPr>
        <p:spPr bwMode="auto">
          <a:xfrm>
            <a:off x="3013294" y="5217494"/>
            <a:ext cx="0" cy="529950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Gerade Verbindung 35"/>
          <p:cNvCxnSpPr/>
          <p:nvPr/>
        </p:nvCxnSpPr>
        <p:spPr bwMode="auto">
          <a:xfrm>
            <a:off x="3997391" y="5217494"/>
            <a:ext cx="0" cy="662438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Gerade Verbindung 36"/>
          <p:cNvCxnSpPr/>
          <p:nvPr/>
        </p:nvCxnSpPr>
        <p:spPr bwMode="auto">
          <a:xfrm>
            <a:off x="4981488" y="5217494"/>
            <a:ext cx="0" cy="794926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Gerade Verbindung 37"/>
          <p:cNvCxnSpPr/>
          <p:nvPr/>
        </p:nvCxnSpPr>
        <p:spPr bwMode="auto">
          <a:xfrm>
            <a:off x="5895293" y="5217496"/>
            <a:ext cx="0" cy="927413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Gerade Verbindung mit Pfeil 39"/>
          <p:cNvCxnSpPr/>
          <p:nvPr/>
        </p:nvCxnSpPr>
        <p:spPr bwMode="auto">
          <a:xfrm>
            <a:off x="1114980" y="5681292"/>
            <a:ext cx="1898314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Gerade Verbindung mit Pfeil 41"/>
          <p:cNvCxnSpPr/>
          <p:nvPr/>
        </p:nvCxnSpPr>
        <p:spPr bwMode="auto">
          <a:xfrm>
            <a:off x="1114981" y="5813688"/>
            <a:ext cx="2882411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Gerade Verbindung mit Pfeil 42"/>
          <p:cNvCxnSpPr/>
          <p:nvPr/>
        </p:nvCxnSpPr>
        <p:spPr bwMode="auto">
          <a:xfrm>
            <a:off x="1114981" y="5946176"/>
            <a:ext cx="3866509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Gerade Verbindung mit Pfeil 43"/>
          <p:cNvCxnSpPr/>
          <p:nvPr/>
        </p:nvCxnSpPr>
        <p:spPr bwMode="auto">
          <a:xfrm>
            <a:off x="1114982" y="6078663"/>
            <a:ext cx="4780313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Gerade Verbindung 83"/>
          <p:cNvCxnSpPr/>
          <p:nvPr/>
        </p:nvCxnSpPr>
        <p:spPr bwMode="auto">
          <a:xfrm>
            <a:off x="1115393" y="5217496"/>
            <a:ext cx="0" cy="397463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953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Gerade Verbindung 84"/>
          <p:cNvCxnSpPr/>
          <p:nvPr/>
        </p:nvCxnSpPr>
        <p:spPr bwMode="auto">
          <a:xfrm>
            <a:off x="1115393" y="5217494"/>
            <a:ext cx="0" cy="529950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953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Gerade Verbindung 85"/>
          <p:cNvCxnSpPr/>
          <p:nvPr/>
        </p:nvCxnSpPr>
        <p:spPr bwMode="auto">
          <a:xfrm>
            <a:off x="1115393" y="5217494"/>
            <a:ext cx="0" cy="662438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953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4" name="Gerade Verbindung 86"/>
          <p:cNvCxnSpPr/>
          <p:nvPr/>
        </p:nvCxnSpPr>
        <p:spPr bwMode="auto">
          <a:xfrm>
            <a:off x="1115393" y="5217494"/>
            <a:ext cx="0" cy="794926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5" name="Abgerundetes Rechteck 40"/>
          <p:cNvSpPr/>
          <p:nvPr/>
        </p:nvSpPr>
        <p:spPr bwMode="auto">
          <a:xfrm>
            <a:off x="6934317" y="2276872"/>
            <a:ext cx="1728192" cy="427856"/>
          </a:xfrm>
          <a:prstGeom prst="round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rgbClr val="00953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9530"/>
                </a:solidFill>
                <a:latin typeface="Arial" pitchFamily="34" charset="0"/>
                <a:ea typeface="+mj-ea"/>
                <a:cs typeface="Arial" pitchFamily="34" charset="0"/>
              </a:rPr>
              <a:t>Для </a:t>
            </a:r>
            <a:r>
              <a:rPr lang="en-GB" sz="2000" b="1" dirty="0" smtClean="0">
                <a:solidFill>
                  <a:srgbClr val="009530"/>
                </a:solidFill>
                <a:latin typeface="Arial" pitchFamily="34" charset="0"/>
                <a:ea typeface="+mj-ea"/>
                <a:cs typeface="Arial" pitchFamily="34" charset="0"/>
              </a:rPr>
              <a:t>400</a:t>
            </a:r>
            <a:r>
              <a:rPr lang="ru-RU" sz="2000" b="1" dirty="0" smtClean="0">
                <a:solidFill>
                  <a:srgbClr val="009530"/>
                </a:solidFill>
                <a:latin typeface="Arial" pitchFamily="34" charset="0"/>
                <a:ea typeface="+mj-ea"/>
                <a:cs typeface="Arial" pitchFamily="34" charset="0"/>
              </a:rPr>
              <a:t> В</a:t>
            </a:r>
            <a:endParaRPr kumimoji="0" lang="de-DE" sz="1050" b="1" i="0" u="sng" strike="noStrike" cap="none" normalizeH="0" baseline="0" dirty="0" smtClean="0">
              <a:ln>
                <a:noFill/>
              </a:ln>
              <a:solidFill>
                <a:srgbClr val="00953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Комплектные </a:t>
            </a:r>
            <a:r>
              <a:rPr lang="en-US" dirty="0" smtClean="0"/>
              <a:t>ATV660</a:t>
            </a:r>
            <a:endParaRPr lang="ru-RU" dirty="0"/>
          </a:p>
        </p:txBody>
      </p:sp>
      <p:pic>
        <p:nvPicPr>
          <p:cNvPr id="4" name="Picture 2" descr="S:\PROD\Manuals\ALTIVAR\Altivar Process\Fotos\Drive Systems\ATV660C16Q4X1_1p_open_plinth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0716" y="1268760"/>
            <a:ext cx="2272604" cy="5229750"/>
          </a:xfrm>
          <a:prstGeom prst="rect">
            <a:avLst/>
          </a:prstGeom>
          <a:noFill/>
        </p:spPr>
      </p:pic>
      <p:grpSp>
        <p:nvGrpSpPr>
          <p:cNvPr id="5" name="Gruppieren 12"/>
          <p:cNvGrpSpPr/>
          <p:nvPr/>
        </p:nvGrpSpPr>
        <p:grpSpPr>
          <a:xfrm>
            <a:off x="1748644" y="1556792"/>
            <a:ext cx="2628292" cy="4752528"/>
            <a:chOff x="6598468" y="627862"/>
            <a:chExt cx="2313641" cy="429696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6598468" y="627862"/>
              <a:ext cx="2008607" cy="4296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91958" y="3933056"/>
              <a:ext cx="6667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02624" y="3140968"/>
              <a:ext cx="855455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feil nach rechts 10"/>
            <p:cNvSpPr/>
            <p:nvPr/>
          </p:nvSpPr>
          <p:spPr bwMode="auto">
            <a:xfrm rot="2084197">
              <a:off x="8659404" y="3523937"/>
              <a:ext cx="252705" cy="172471"/>
            </a:xfrm>
            <a:prstGeom prst="rightArrow">
              <a:avLst>
                <a:gd name="adj1" fmla="val 50000"/>
                <a:gd name="adj2" fmla="val 95219"/>
              </a:avLst>
            </a:prstGeom>
            <a:solidFill>
              <a:srgbClr val="B10043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Pfeil nach rechts 11"/>
            <p:cNvSpPr/>
            <p:nvPr/>
          </p:nvSpPr>
          <p:spPr bwMode="auto">
            <a:xfrm rot="2084197">
              <a:off x="8623400" y="2549524"/>
              <a:ext cx="252705" cy="172471"/>
            </a:xfrm>
            <a:prstGeom prst="rightArrow">
              <a:avLst>
                <a:gd name="adj1" fmla="val 50000"/>
                <a:gd name="adj2" fmla="val 95219"/>
              </a:avLst>
            </a:prstGeom>
            <a:solidFill>
              <a:srgbClr val="B10043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ATV660</a:t>
            </a:r>
            <a:r>
              <a:rPr lang="ru-RU" dirty="0" smtClean="0"/>
              <a:t>.  Основные компоненты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03244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Выходной фильтр </a:t>
            </a:r>
            <a:r>
              <a:rPr lang="en-US" sz="2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dv</a:t>
            </a:r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dt</a:t>
            </a:r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Инверторный блок</a:t>
            </a:r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Вентилятор</a:t>
            </a:r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Выпрямительный блок</a:t>
            </a:r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Разъединитель</a:t>
            </a:r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Сетевой дроссель</a:t>
            </a:r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Клеммы </a:t>
            </a: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подсоединения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Быстродействующие </a:t>
            </a:r>
            <a:b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предохранители</a:t>
            </a:r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sz="2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ru-RU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3080" y="1340767"/>
            <a:ext cx="3351282" cy="5112569"/>
            <a:chOff x="4103112" y="1556792"/>
            <a:chExt cx="4756274" cy="64820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1556792"/>
              <a:ext cx="3999354" cy="648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Stern mit 8 Zacken 5"/>
            <p:cNvSpPr/>
            <p:nvPr/>
          </p:nvSpPr>
          <p:spPr>
            <a:xfrm>
              <a:off x="4128512" y="2270213"/>
              <a:ext cx="355600" cy="365760"/>
            </a:xfrm>
            <a:prstGeom prst="star8">
              <a:avLst/>
            </a:prstGeom>
            <a:solidFill>
              <a:srgbClr val="9F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1</a:t>
              </a:r>
              <a:endParaRPr lang="en-US"/>
            </a:p>
          </p:txBody>
        </p:sp>
        <p:sp>
          <p:nvSpPr>
            <p:cNvPr id="8" name="Stern mit 8 Zacken 6"/>
            <p:cNvSpPr/>
            <p:nvPr/>
          </p:nvSpPr>
          <p:spPr>
            <a:xfrm>
              <a:off x="4128512" y="2925218"/>
              <a:ext cx="355600" cy="365760"/>
            </a:xfrm>
            <a:prstGeom prst="star8">
              <a:avLst/>
            </a:prstGeom>
            <a:solidFill>
              <a:srgbClr val="9F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2</a:t>
              </a:r>
              <a:endParaRPr lang="en-US"/>
            </a:p>
          </p:txBody>
        </p:sp>
        <p:sp>
          <p:nvSpPr>
            <p:cNvPr id="9" name="Stern mit 8 Zacken 7"/>
            <p:cNvSpPr/>
            <p:nvPr/>
          </p:nvSpPr>
          <p:spPr>
            <a:xfrm>
              <a:off x="4128512" y="4840693"/>
              <a:ext cx="355600" cy="365760"/>
            </a:xfrm>
            <a:prstGeom prst="star8">
              <a:avLst/>
            </a:prstGeom>
            <a:solidFill>
              <a:srgbClr val="9F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3</a:t>
              </a:r>
              <a:endParaRPr lang="en-US"/>
            </a:p>
          </p:txBody>
        </p:sp>
        <p:sp>
          <p:nvSpPr>
            <p:cNvPr id="10" name="Stern mit 8 Zacken 8"/>
            <p:cNvSpPr/>
            <p:nvPr/>
          </p:nvSpPr>
          <p:spPr>
            <a:xfrm>
              <a:off x="4128512" y="5419813"/>
              <a:ext cx="355600" cy="365760"/>
            </a:xfrm>
            <a:prstGeom prst="star8">
              <a:avLst/>
            </a:prstGeom>
            <a:solidFill>
              <a:srgbClr val="9F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4</a:t>
              </a:r>
              <a:endParaRPr lang="en-US"/>
            </a:p>
          </p:txBody>
        </p:sp>
        <p:sp>
          <p:nvSpPr>
            <p:cNvPr id="11" name="Stern mit 8 Zacken 9"/>
            <p:cNvSpPr/>
            <p:nvPr/>
          </p:nvSpPr>
          <p:spPr>
            <a:xfrm>
              <a:off x="4103112" y="5785573"/>
              <a:ext cx="355600" cy="365760"/>
            </a:xfrm>
            <a:prstGeom prst="star8">
              <a:avLst/>
            </a:prstGeom>
            <a:solidFill>
              <a:srgbClr val="9F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5</a:t>
              </a:r>
              <a:endParaRPr lang="en-US"/>
            </a:p>
          </p:txBody>
        </p:sp>
        <p:sp>
          <p:nvSpPr>
            <p:cNvPr id="12" name="Stern mit 8 Zacken 10"/>
            <p:cNvSpPr/>
            <p:nvPr/>
          </p:nvSpPr>
          <p:spPr>
            <a:xfrm>
              <a:off x="4103112" y="6242773"/>
              <a:ext cx="355600" cy="365760"/>
            </a:xfrm>
            <a:prstGeom prst="star8">
              <a:avLst/>
            </a:prstGeom>
            <a:solidFill>
              <a:srgbClr val="9F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6</a:t>
              </a:r>
              <a:endParaRPr lang="en-US"/>
            </a:p>
          </p:txBody>
        </p:sp>
        <p:sp>
          <p:nvSpPr>
            <p:cNvPr id="13" name="Stern mit 8 Zacken 11"/>
            <p:cNvSpPr/>
            <p:nvPr/>
          </p:nvSpPr>
          <p:spPr>
            <a:xfrm>
              <a:off x="4128512" y="6760933"/>
              <a:ext cx="355600" cy="365760"/>
            </a:xfrm>
            <a:prstGeom prst="star8">
              <a:avLst/>
            </a:prstGeom>
            <a:solidFill>
              <a:srgbClr val="9FA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7</a:t>
              </a:r>
              <a:endParaRPr lang="en-US"/>
            </a:p>
          </p:txBody>
        </p:sp>
        <p:cxnSp>
          <p:nvCxnSpPr>
            <p:cNvPr id="14" name="Gerade Verbindung 13"/>
            <p:cNvCxnSpPr>
              <a:stCxn id="7" idx="0"/>
            </p:cNvCxnSpPr>
            <p:nvPr/>
          </p:nvCxnSpPr>
          <p:spPr>
            <a:xfrm>
              <a:off x="4484112" y="2453093"/>
              <a:ext cx="792480" cy="406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5"/>
            <p:cNvCxnSpPr>
              <a:stCxn id="8" idx="0"/>
            </p:cNvCxnSpPr>
            <p:nvPr/>
          </p:nvCxnSpPr>
          <p:spPr>
            <a:xfrm>
              <a:off x="4484112" y="3108098"/>
              <a:ext cx="944880" cy="1828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7"/>
            <p:cNvCxnSpPr>
              <a:stCxn id="9" idx="0"/>
            </p:cNvCxnSpPr>
            <p:nvPr/>
          </p:nvCxnSpPr>
          <p:spPr>
            <a:xfrm>
              <a:off x="4484112" y="5023573"/>
              <a:ext cx="944880" cy="1828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9"/>
            <p:cNvCxnSpPr>
              <a:stCxn id="10" idx="0"/>
            </p:cNvCxnSpPr>
            <p:nvPr/>
          </p:nvCxnSpPr>
          <p:spPr>
            <a:xfrm flipV="1">
              <a:off x="4484113" y="4752157"/>
              <a:ext cx="845359" cy="8505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1"/>
            <p:cNvCxnSpPr>
              <a:stCxn id="11" idx="0"/>
            </p:cNvCxnSpPr>
            <p:nvPr/>
          </p:nvCxnSpPr>
          <p:spPr>
            <a:xfrm flipV="1">
              <a:off x="4458712" y="5785573"/>
              <a:ext cx="970280" cy="1828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3"/>
            <p:cNvCxnSpPr>
              <a:stCxn id="12" idx="0"/>
            </p:cNvCxnSpPr>
            <p:nvPr/>
          </p:nvCxnSpPr>
          <p:spPr>
            <a:xfrm>
              <a:off x="4458712" y="6425653"/>
              <a:ext cx="401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5"/>
            <p:cNvCxnSpPr>
              <a:stCxn id="13" idx="0"/>
            </p:cNvCxnSpPr>
            <p:nvPr/>
          </p:nvCxnSpPr>
          <p:spPr>
            <a:xfrm flipV="1">
              <a:off x="4484112" y="6242773"/>
              <a:ext cx="1971040" cy="7010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7"/>
            <p:cNvCxnSpPr>
              <a:stCxn id="13" idx="0"/>
            </p:cNvCxnSpPr>
            <p:nvPr/>
          </p:nvCxnSpPr>
          <p:spPr>
            <a:xfrm flipV="1">
              <a:off x="4484112" y="6242773"/>
              <a:ext cx="3190240" cy="7010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ATV660.  Линейка на напряжение 400 В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9120" y="2379107"/>
            <a:ext cx="2328376" cy="377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063" y="2425856"/>
            <a:ext cx="2026041" cy="370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104" y="2448688"/>
            <a:ext cx="1479940" cy="3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438" y="2496443"/>
            <a:ext cx="842380" cy="363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1230" y="2471844"/>
            <a:ext cx="1153334" cy="365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29"/>
          <p:cNvSpPr/>
          <p:nvPr/>
        </p:nvSpPr>
        <p:spPr bwMode="auto">
          <a:xfrm>
            <a:off x="591606" y="2019067"/>
            <a:ext cx="1047338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110-160kW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0" name="Rechteck 30"/>
          <p:cNvSpPr/>
          <p:nvPr/>
        </p:nvSpPr>
        <p:spPr bwMode="auto">
          <a:xfrm>
            <a:off x="1494928" y="2019067"/>
            <a:ext cx="1654186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200-315kW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1" name="Rechteck 31"/>
          <p:cNvSpPr/>
          <p:nvPr/>
        </p:nvSpPr>
        <p:spPr bwMode="auto">
          <a:xfrm>
            <a:off x="4807296" y="2019067"/>
            <a:ext cx="2082809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560-630kW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2" name="Rechteck 32"/>
          <p:cNvSpPr/>
          <p:nvPr/>
        </p:nvSpPr>
        <p:spPr bwMode="auto">
          <a:xfrm>
            <a:off x="7327576" y="2019067"/>
            <a:ext cx="1859217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710-800kW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3" name="Rechteck 34"/>
          <p:cNvSpPr/>
          <p:nvPr/>
        </p:nvSpPr>
        <p:spPr bwMode="auto">
          <a:xfrm>
            <a:off x="2935088" y="2019067"/>
            <a:ext cx="1811728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355-500kW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4" name="Rechteck 35"/>
          <p:cNvSpPr/>
          <p:nvPr/>
        </p:nvSpPr>
        <p:spPr bwMode="auto">
          <a:xfrm>
            <a:off x="591606" y="1628800"/>
            <a:ext cx="903322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sng" strike="noStrike" cap="none" normalizeH="0" baseline="0" dirty="0" smtClean="0">
                <a:ln>
                  <a:noFill/>
                </a:ln>
                <a:solidFill>
                  <a:srgbClr val="009530"/>
                </a:solidFill>
                <a:effectLst/>
                <a:latin typeface="Arial" charset="0"/>
              </a:rPr>
              <a:t>1p</a:t>
            </a:r>
          </a:p>
        </p:txBody>
      </p:sp>
      <p:sp>
        <p:nvSpPr>
          <p:cNvPr id="15" name="Rechteck 36"/>
          <p:cNvSpPr/>
          <p:nvPr/>
        </p:nvSpPr>
        <p:spPr bwMode="auto">
          <a:xfrm>
            <a:off x="1422920" y="1628800"/>
            <a:ext cx="1654186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sng" strike="noStrike" cap="none" normalizeH="0" baseline="0" dirty="0" smtClean="0">
                <a:ln>
                  <a:noFill/>
                </a:ln>
                <a:solidFill>
                  <a:srgbClr val="009530"/>
                </a:solidFill>
                <a:effectLst/>
                <a:latin typeface="Arial" charset="0"/>
              </a:rPr>
              <a:t>2p</a:t>
            </a:r>
          </a:p>
        </p:txBody>
      </p:sp>
      <p:sp>
        <p:nvSpPr>
          <p:cNvPr id="16" name="Rechteck 37"/>
          <p:cNvSpPr/>
          <p:nvPr/>
        </p:nvSpPr>
        <p:spPr bwMode="auto">
          <a:xfrm>
            <a:off x="4807296" y="1628800"/>
            <a:ext cx="2082809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sng" strike="noStrike" cap="none" normalizeH="0" baseline="0" dirty="0" smtClean="0">
                <a:ln>
                  <a:noFill/>
                </a:ln>
                <a:solidFill>
                  <a:srgbClr val="009530"/>
                </a:solidFill>
                <a:effectLst/>
                <a:latin typeface="Arial" charset="0"/>
              </a:rPr>
              <a:t>4p</a:t>
            </a:r>
            <a:endParaRPr kumimoji="0" lang="de-DE" sz="1400" b="1" i="0" u="sng" strike="noStrike" cap="none" normalizeH="0" baseline="0" dirty="0" smtClean="0">
              <a:ln>
                <a:noFill/>
              </a:ln>
              <a:solidFill>
                <a:srgbClr val="009530"/>
              </a:solidFill>
              <a:effectLst/>
              <a:latin typeface="Arial" charset="0"/>
            </a:endParaRPr>
          </a:p>
        </p:txBody>
      </p:sp>
      <p:sp>
        <p:nvSpPr>
          <p:cNvPr id="17" name="Rechteck 38"/>
          <p:cNvSpPr/>
          <p:nvPr/>
        </p:nvSpPr>
        <p:spPr bwMode="auto">
          <a:xfrm>
            <a:off x="7255568" y="1628800"/>
            <a:ext cx="1859217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sng" strike="noStrike" cap="none" normalizeH="0" baseline="0" dirty="0" smtClean="0">
                <a:ln>
                  <a:noFill/>
                </a:ln>
                <a:solidFill>
                  <a:srgbClr val="009530"/>
                </a:solidFill>
                <a:effectLst/>
                <a:latin typeface="Arial" charset="0"/>
              </a:rPr>
              <a:t>5p</a:t>
            </a:r>
            <a:endParaRPr kumimoji="0" lang="de-DE" sz="1400" b="1" i="0" u="sng" strike="noStrike" cap="none" normalizeH="0" baseline="0" dirty="0" smtClean="0">
              <a:ln>
                <a:noFill/>
              </a:ln>
              <a:solidFill>
                <a:srgbClr val="009530"/>
              </a:solidFill>
              <a:effectLst/>
              <a:latin typeface="Arial" charset="0"/>
            </a:endParaRPr>
          </a:p>
        </p:txBody>
      </p:sp>
      <p:sp>
        <p:nvSpPr>
          <p:cNvPr id="18" name="Rechteck 39"/>
          <p:cNvSpPr/>
          <p:nvPr/>
        </p:nvSpPr>
        <p:spPr bwMode="auto">
          <a:xfrm>
            <a:off x="2863080" y="1628800"/>
            <a:ext cx="1811728" cy="35393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sng" strike="noStrike" cap="none" normalizeH="0" baseline="0" dirty="0" smtClean="0">
                <a:ln>
                  <a:noFill/>
                </a:ln>
                <a:solidFill>
                  <a:srgbClr val="009530"/>
                </a:solidFill>
                <a:effectLst/>
                <a:latin typeface="Arial" charset="0"/>
              </a:rPr>
              <a:t>3p</a:t>
            </a:r>
            <a:endParaRPr kumimoji="0" lang="de-DE" sz="1400" b="1" i="0" u="sng" strike="noStrike" cap="none" normalizeH="0" baseline="0" dirty="0" smtClean="0">
              <a:ln>
                <a:noFill/>
              </a:ln>
              <a:solidFill>
                <a:srgbClr val="00953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Altivar</a:t>
            </a:r>
            <a:r>
              <a:rPr lang="en-US" dirty="0" smtClean="0"/>
              <a:t> Process</a:t>
            </a:r>
            <a:endParaRPr lang="ru-RU" dirty="0"/>
          </a:p>
        </p:txBody>
      </p:sp>
      <p:sp>
        <p:nvSpPr>
          <p:cNvPr id="4" name="Ellipse 23"/>
          <p:cNvSpPr/>
          <p:nvPr/>
        </p:nvSpPr>
        <p:spPr bwMode="auto">
          <a:xfrm>
            <a:off x="428498" y="2996951"/>
            <a:ext cx="5772641" cy="1800200"/>
          </a:xfrm>
          <a:prstGeom prst="ellipse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Rectangle à coins arrondis 21"/>
          <p:cNvSpPr/>
          <p:nvPr/>
        </p:nvSpPr>
        <p:spPr bwMode="auto">
          <a:xfrm>
            <a:off x="0" y="1772815"/>
            <a:ext cx="5187026" cy="720080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Работа с жидкостями и газами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à coins arrondis 22"/>
          <p:cNvSpPr/>
          <p:nvPr/>
        </p:nvSpPr>
        <p:spPr bwMode="auto">
          <a:xfrm>
            <a:off x="4953000" y="1772815"/>
            <a:ext cx="4953000" cy="720080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Перемещение грузов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Ellipse 24"/>
          <p:cNvSpPr/>
          <p:nvPr/>
        </p:nvSpPr>
        <p:spPr bwMode="auto">
          <a:xfrm>
            <a:off x="4094906" y="2996951"/>
            <a:ext cx="5460607" cy="1800200"/>
          </a:xfrm>
          <a:prstGeom prst="ellipse">
            <a:avLst/>
          </a:prstGeom>
          <a:solidFill>
            <a:srgbClr val="626469"/>
          </a:solidFill>
          <a:ln w="38100" cap="flat" cmpd="sng" algn="ctr">
            <a:solidFill>
              <a:srgbClr val="62646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ZoneTexte 27"/>
          <p:cNvSpPr txBox="1"/>
          <p:nvPr/>
        </p:nvSpPr>
        <p:spPr>
          <a:xfrm>
            <a:off x="818542" y="3429000"/>
            <a:ext cx="34323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Управление несколькими насосами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ZoneTexte 28"/>
          <p:cNvSpPr txBox="1"/>
          <p:nvPr/>
        </p:nvSpPr>
        <p:spPr>
          <a:xfrm>
            <a:off x="1676636" y="3121223"/>
            <a:ext cx="30423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Функции управления насосом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ZoneTexte 29"/>
          <p:cNvSpPr txBox="1"/>
          <p:nvPr/>
        </p:nvSpPr>
        <p:spPr>
          <a:xfrm>
            <a:off x="5811095" y="3068959"/>
            <a:ext cx="24182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Управление моментом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ZoneTexte 30"/>
          <p:cNvSpPr txBox="1"/>
          <p:nvPr/>
        </p:nvSpPr>
        <p:spPr>
          <a:xfrm>
            <a:off x="6201140" y="3553270"/>
            <a:ext cx="27303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Торможение, рекуперация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ZoneTexte 32"/>
          <p:cNvSpPr txBox="1"/>
          <p:nvPr/>
        </p:nvSpPr>
        <p:spPr>
          <a:xfrm>
            <a:off x="6357156" y="3789039"/>
            <a:ext cx="32763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Высокоскоростная связь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ZoneTexte 34"/>
          <p:cNvSpPr txBox="1"/>
          <p:nvPr/>
        </p:nvSpPr>
        <p:spPr>
          <a:xfrm>
            <a:off x="5967114" y="4293100"/>
            <a:ext cx="2886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Объединение приводов по звену постоянного тока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ZoneTexte 35"/>
          <p:cNvSpPr txBox="1"/>
          <p:nvPr/>
        </p:nvSpPr>
        <p:spPr>
          <a:xfrm>
            <a:off x="818542" y="3789040"/>
            <a:ext cx="29643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Перегрузка по току 1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10/150%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ZoneTexte 36"/>
          <p:cNvSpPr txBox="1"/>
          <p:nvPr/>
        </p:nvSpPr>
        <p:spPr>
          <a:xfrm>
            <a:off x="6123130" y="3284984"/>
            <a:ext cx="31983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Замкнутый контур по скорости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ZoneTexte 37"/>
          <p:cNvSpPr txBox="1"/>
          <p:nvPr/>
        </p:nvSpPr>
        <p:spPr>
          <a:xfrm>
            <a:off x="6123130" y="4077071"/>
            <a:ext cx="31983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Перегрузка 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150/180%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ZoneTexte 38"/>
          <p:cNvSpPr txBox="1"/>
          <p:nvPr/>
        </p:nvSpPr>
        <p:spPr>
          <a:xfrm>
            <a:off x="1520620" y="4077072"/>
            <a:ext cx="15601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Modbus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RTU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Rectangle à coins arrondis 39"/>
          <p:cNvSpPr/>
          <p:nvPr/>
        </p:nvSpPr>
        <p:spPr bwMode="auto">
          <a:xfrm>
            <a:off x="2066681" y="2204863"/>
            <a:ext cx="2262251" cy="720080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ATV6xx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Rectangle à coins arrondis 40"/>
          <p:cNvSpPr/>
          <p:nvPr/>
        </p:nvSpPr>
        <p:spPr bwMode="auto">
          <a:xfrm>
            <a:off x="5655078" y="2204863"/>
            <a:ext cx="2262251" cy="720080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ATV9xx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Forme libre 41"/>
          <p:cNvSpPr/>
          <p:nvPr/>
        </p:nvSpPr>
        <p:spPr bwMode="auto">
          <a:xfrm>
            <a:off x="4067478" y="3128965"/>
            <a:ext cx="2157413" cy="1536172"/>
          </a:xfrm>
          <a:custGeom>
            <a:avLst/>
            <a:gdLst>
              <a:gd name="connsiteX0" fmla="*/ 971550 w 1970087"/>
              <a:gd name="connsiteY0" fmla="*/ 14287 h 1500187"/>
              <a:gd name="connsiteX1" fmla="*/ 638175 w 1970087"/>
              <a:gd name="connsiteY1" fmla="*/ 147637 h 1500187"/>
              <a:gd name="connsiteX2" fmla="*/ 457200 w 1970087"/>
              <a:gd name="connsiteY2" fmla="*/ 233362 h 1500187"/>
              <a:gd name="connsiteX3" fmla="*/ 190500 w 1970087"/>
              <a:gd name="connsiteY3" fmla="*/ 395287 h 1500187"/>
              <a:gd name="connsiteX4" fmla="*/ 66675 w 1970087"/>
              <a:gd name="connsiteY4" fmla="*/ 557212 h 1500187"/>
              <a:gd name="connsiteX5" fmla="*/ 19050 w 1970087"/>
              <a:gd name="connsiteY5" fmla="*/ 633412 h 1500187"/>
              <a:gd name="connsiteX6" fmla="*/ 9525 w 1970087"/>
              <a:gd name="connsiteY6" fmla="*/ 776287 h 1500187"/>
              <a:gd name="connsiteX7" fmla="*/ 76200 w 1970087"/>
              <a:gd name="connsiteY7" fmla="*/ 957262 h 1500187"/>
              <a:gd name="connsiteX8" fmla="*/ 247650 w 1970087"/>
              <a:gd name="connsiteY8" fmla="*/ 1157287 h 1500187"/>
              <a:gd name="connsiteX9" fmla="*/ 428625 w 1970087"/>
              <a:gd name="connsiteY9" fmla="*/ 1281112 h 1500187"/>
              <a:gd name="connsiteX10" fmla="*/ 609600 w 1970087"/>
              <a:gd name="connsiteY10" fmla="*/ 1366837 h 1500187"/>
              <a:gd name="connsiteX11" fmla="*/ 904875 w 1970087"/>
              <a:gd name="connsiteY11" fmla="*/ 1452562 h 1500187"/>
              <a:gd name="connsiteX12" fmla="*/ 1000125 w 1970087"/>
              <a:gd name="connsiteY12" fmla="*/ 1500187 h 1500187"/>
              <a:gd name="connsiteX13" fmla="*/ 1057275 w 1970087"/>
              <a:gd name="connsiteY13" fmla="*/ 1452562 h 1500187"/>
              <a:gd name="connsiteX14" fmla="*/ 1314450 w 1970087"/>
              <a:gd name="connsiteY14" fmla="*/ 1376362 h 1500187"/>
              <a:gd name="connsiteX15" fmla="*/ 1514475 w 1970087"/>
              <a:gd name="connsiteY15" fmla="*/ 1281112 h 1500187"/>
              <a:gd name="connsiteX16" fmla="*/ 1743075 w 1970087"/>
              <a:gd name="connsiteY16" fmla="*/ 1119187 h 1500187"/>
              <a:gd name="connsiteX17" fmla="*/ 1885950 w 1970087"/>
              <a:gd name="connsiteY17" fmla="*/ 976312 h 1500187"/>
              <a:gd name="connsiteX18" fmla="*/ 1962150 w 1970087"/>
              <a:gd name="connsiteY18" fmla="*/ 823912 h 1500187"/>
              <a:gd name="connsiteX19" fmla="*/ 1933575 w 1970087"/>
              <a:gd name="connsiteY19" fmla="*/ 642937 h 1500187"/>
              <a:gd name="connsiteX20" fmla="*/ 1866900 w 1970087"/>
              <a:gd name="connsiteY20" fmla="*/ 500062 h 1500187"/>
              <a:gd name="connsiteX21" fmla="*/ 1676400 w 1970087"/>
              <a:gd name="connsiteY21" fmla="*/ 309562 h 1500187"/>
              <a:gd name="connsiteX22" fmla="*/ 1524000 w 1970087"/>
              <a:gd name="connsiteY22" fmla="*/ 242887 h 1500187"/>
              <a:gd name="connsiteX23" fmla="*/ 1333500 w 1970087"/>
              <a:gd name="connsiteY23" fmla="*/ 147637 h 1500187"/>
              <a:gd name="connsiteX24" fmla="*/ 1123950 w 1970087"/>
              <a:gd name="connsiteY24" fmla="*/ 61912 h 1500187"/>
              <a:gd name="connsiteX25" fmla="*/ 971550 w 1970087"/>
              <a:gd name="connsiteY25" fmla="*/ 14287 h 1500187"/>
              <a:gd name="connsiteX0" fmla="*/ 971550 w 1970087"/>
              <a:gd name="connsiteY0" fmla="*/ 14602 h 1500502"/>
              <a:gd name="connsiteX1" fmla="*/ 638175 w 1970087"/>
              <a:gd name="connsiteY1" fmla="*/ 147952 h 1500502"/>
              <a:gd name="connsiteX2" fmla="*/ 457200 w 1970087"/>
              <a:gd name="connsiteY2" fmla="*/ 233677 h 1500502"/>
              <a:gd name="connsiteX3" fmla="*/ 190500 w 1970087"/>
              <a:gd name="connsiteY3" fmla="*/ 395602 h 1500502"/>
              <a:gd name="connsiteX4" fmla="*/ 66675 w 1970087"/>
              <a:gd name="connsiteY4" fmla="*/ 557527 h 1500502"/>
              <a:gd name="connsiteX5" fmla="*/ 19050 w 1970087"/>
              <a:gd name="connsiteY5" fmla="*/ 633727 h 1500502"/>
              <a:gd name="connsiteX6" fmla="*/ 9525 w 1970087"/>
              <a:gd name="connsiteY6" fmla="*/ 776602 h 1500502"/>
              <a:gd name="connsiteX7" fmla="*/ 76200 w 1970087"/>
              <a:gd name="connsiteY7" fmla="*/ 957577 h 1500502"/>
              <a:gd name="connsiteX8" fmla="*/ 247650 w 1970087"/>
              <a:gd name="connsiteY8" fmla="*/ 1157602 h 1500502"/>
              <a:gd name="connsiteX9" fmla="*/ 428625 w 1970087"/>
              <a:gd name="connsiteY9" fmla="*/ 1281427 h 1500502"/>
              <a:gd name="connsiteX10" fmla="*/ 609600 w 1970087"/>
              <a:gd name="connsiteY10" fmla="*/ 1367152 h 1500502"/>
              <a:gd name="connsiteX11" fmla="*/ 904875 w 1970087"/>
              <a:gd name="connsiteY11" fmla="*/ 1452877 h 1500502"/>
              <a:gd name="connsiteX12" fmla="*/ 1000125 w 1970087"/>
              <a:gd name="connsiteY12" fmla="*/ 1500502 h 1500502"/>
              <a:gd name="connsiteX13" fmla="*/ 1057275 w 1970087"/>
              <a:gd name="connsiteY13" fmla="*/ 1452877 h 1500502"/>
              <a:gd name="connsiteX14" fmla="*/ 1314450 w 1970087"/>
              <a:gd name="connsiteY14" fmla="*/ 1376677 h 1500502"/>
              <a:gd name="connsiteX15" fmla="*/ 1514475 w 1970087"/>
              <a:gd name="connsiteY15" fmla="*/ 1281427 h 1500502"/>
              <a:gd name="connsiteX16" fmla="*/ 1743075 w 1970087"/>
              <a:gd name="connsiteY16" fmla="*/ 1119502 h 1500502"/>
              <a:gd name="connsiteX17" fmla="*/ 1885950 w 1970087"/>
              <a:gd name="connsiteY17" fmla="*/ 976627 h 1500502"/>
              <a:gd name="connsiteX18" fmla="*/ 1962150 w 1970087"/>
              <a:gd name="connsiteY18" fmla="*/ 824227 h 1500502"/>
              <a:gd name="connsiteX19" fmla="*/ 1933575 w 1970087"/>
              <a:gd name="connsiteY19" fmla="*/ 643252 h 1500502"/>
              <a:gd name="connsiteX20" fmla="*/ 1866900 w 1970087"/>
              <a:gd name="connsiteY20" fmla="*/ 500377 h 1500502"/>
              <a:gd name="connsiteX21" fmla="*/ 1676400 w 1970087"/>
              <a:gd name="connsiteY21" fmla="*/ 309877 h 1500502"/>
              <a:gd name="connsiteX22" fmla="*/ 1524000 w 1970087"/>
              <a:gd name="connsiteY22" fmla="*/ 243202 h 1500502"/>
              <a:gd name="connsiteX23" fmla="*/ 1333500 w 1970087"/>
              <a:gd name="connsiteY23" fmla="*/ 147952 h 1500502"/>
              <a:gd name="connsiteX24" fmla="*/ 1160140 w 1970087"/>
              <a:gd name="connsiteY24" fmla="*/ 60342 h 1500502"/>
              <a:gd name="connsiteX25" fmla="*/ 971550 w 1970087"/>
              <a:gd name="connsiteY25" fmla="*/ 14602 h 1500502"/>
              <a:gd name="connsiteX0" fmla="*/ 971550 w 1970087"/>
              <a:gd name="connsiteY0" fmla="*/ 14602 h 1500502"/>
              <a:gd name="connsiteX1" fmla="*/ 638175 w 1970087"/>
              <a:gd name="connsiteY1" fmla="*/ 147952 h 1500502"/>
              <a:gd name="connsiteX2" fmla="*/ 457200 w 1970087"/>
              <a:gd name="connsiteY2" fmla="*/ 233677 h 1500502"/>
              <a:gd name="connsiteX3" fmla="*/ 190500 w 1970087"/>
              <a:gd name="connsiteY3" fmla="*/ 395602 h 1500502"/>
              <a:gd name="connsiteX4" fmla="*/ 66675 w 1970087"/>
              <a:gd name="connsiteY4" fmla="*/ 557527 h 1500502"/>
              <a:gd name="connsiteX5" fmla="*/ 19050 w 1970087"/>
              <a:gd name="connsiteY5" fmla="*/ 633727 h 1500502"/>
              <a:gd name="connsiteX6" fmla="*/ 9525 w 1970087"/>
              <a:gd name="connsiteY6" fmla="*/ 776602 h 1500502"/>
              <a:gd name="connsiteX7" fmla="*/ 76200 w 1970087"/>
              <a:gd name="connsiteY7" fmla="*/ 957577 h 1500502"/>
              <a:gd name="connsiteX8" fmla="*/ 247650 w 1970087"/>
              <a:gd name="connsiteY8" fmla="*/ 1157602 h 1500502"/>
              <a:gd name="connsiteX9" fmla="*/ 428625 w 1970087"/>
              <a:gd name="connsiteY9" fmla="*/ 1281427 h 1500502"/>
              <a:gd name="connsiteX10" fmla="*/ 609600 w 1970087"/>
              <a:gd name="connsiteY10" fmla="*/ 1367152 h 1500502"/>
              <a:gd name="connsiteX11" fmla="*/ 904875 w 1970087"/>
              <a:gd name="connsiteY11" fmla="*/ 1452877 h 1500502"/>
              <a:gd name="connsiteX12" fmla="*/ 1000125 w 1970087"/>
              <a:gd name="connsiteY12" fmla="*/ 1500502 h 1500502"/>
              <a:gd name="connsiteX13" fmla="*/ 1057275 w 1970087"/>
              <a:gd name="connsiteY13" fmla="*/ 1452877 h 1500502"/>
              <a:gd name="connsiteX14" fmla="*/ 1314450 w 1970087"/>
              <a:gd name="connsiteY14" fmla="*/ 1376677 h 1500502"/>
              <a:gd name="connsiteX15" fmla="*/ 1514475 w 1970087"/>
              <a:gd name="connsiteY15" fmla="*/ 1281427 h 1500502"/>
              <a:gd name="connsiteX16" fmla="*/ 1743075 w 1970087"/>
              <a:gd name="connsiteY16" fmla="*/ 1119502 h 1500502"/>
              <a:gd name="connsiteX17" fmla="*/ 1885950 w 1970087"/>
              <a:gd name="connsiteY17" fmla="*/ 976627 h 1500502"/>
              <a:gd name="connsiteX18" fmla="*/ 1962150 w 1970087"/>
              <a:gd name="connsiteY18" fmla="*/ 824227 h 1500502"/>
              <a:gd name="connsiteX19" fmla="*/ 1933575 w 1970087"/>
              <a:gd name="connsiteY19" fmla="*/ 643252 h 1500502"/>
              <a:gd name="connsiteX20" fmla="*/ 1866900 w 1970087"/>
              <a:gd name="connsiteY20" fmla="*/ 500377 h 1500502"/>
              <a:gd name="connsiteX21" fmla="*/ 1676400 w 1970087"/>
              <a:gd name="connsiteY21" fmla="*/ 309877 h 1500502"/>
              <a:gd name="connsiteX22" fmla="*/ 1520180 w 1970087"/>
              <a:gd name="connsiteY22" fmla="*/ 276366 h 1500502"/>
              <a:gd name="connsiteX23" fmla="*/ 1333500 w 1970087"/>
              <a:gd name="connsiteY23" fmla="*/ 147952 h 1500502"/>
              <a:gd name="connsiteX24" fmla="*/ 1160140 w 1970087"/>
              <a:gd name="connsiteY24" fmla="*/ 60342 h 1500502"/>
              <a:gd name="connsiteX25" fmla="*/ 971550 w 1970087"/>
              <a:gd name="connsiteY25" fmla="*/ 14602 h 1500502"/>
              <a:gd name="connsiteX0" fmla="*/ 971550 w 1970087"/>
              <a:gd name="connsiteY0" fmla="*/ 14602 h 1500502"/>
              <a:gd name="connsiteX1" fmla="*/ 638175 w 1970087"/>
              <a:gd name="connsiteY1" fmla="*/ 147952 h 1500502"/>
              <a:gd name="connsiteX2" fmla="*/ 457200 w 1970087"/>
              <a:gd name="connsiteY2" fmla="*/ 233677 h 1500502"/>
              <a:gd name="connsiteX3" fmla="*/ 190500 w 1970087"/>
              <a:gd name="connsiteY3" fmla="*/ 395602 h 1500502"/>
              <a:gd name="connsiteX4" fmla="*/ 66675 w 1970087"/>
              <a:gd name="connsiteY4" fmla="*/ 557527 h 1500502"/>
              <a:gd name="connsiteX5" fmla="*/ 19050 w 1970087"/>
              <a:gd name="connsiteY5" fmla="*/ 633727 h 1500502"/>
              <a:gd name="connsiteX6" fmla="*/ 9525 w 1970087"/>
              <a:gd name="connsiteY6" fmla="*/ 776602 h 1500502"/>
              <a:gd name="connsiteX7" fmla="*/ 76200 w 1970087"/>
              <a:gd name="connsiteY7" fmla="*/ 957577 h 1500502"/>
              <a:gd name="connsiteX8" fmla="*/ 247650 w 1970087"/>
              <a:gd name="connsiteY8" fmla="*/ 1157602 h 1500502"/>
              <a:gd name="connsiteX9" fmla="*/ 428625 w 1970087"/>
              <a:gd name="connsiteY9" fmla="*/ 1281427 h 1500502"/>
              <a:gd name="connsiteX10" fmla="*/ 609600 w 1970087"/>
              <a:gd name="connsiteY10" fmla="*/ 1367152 h 1500502"/>
              <a:gd name="connsiteX11" fmla="*/ 904875 w 1970087"/>
              <a:gd name="connsiteY11" fmla="*/ 1452877 h 1500502"/>
              <a:gd name="connsiteX12" fmla="*/ 1000125 w 1970087"/>
              <a:gd name="connsiteY12" fmla="*/ 1500502 h 1500502"/>
              <a:gd name="connsiteX13" fmla="*/ 1057275 w 1970087"/>
              <a:gd name="connsiteY13" fmla="*/ 1452877 h 1500502"/>
              <a:gd name="connsiteX14" fmla="*/ 1314450 w 1970087"/>
              <a:gd name="connsiteY14" fmla="*/ 1376677 h 1500502"/>
              <a:gd name="connsiteX15" fmla="*/ 1514475 w 1970087"/>
              <a:gd name="connsiteY15" fmla="*/ 1281427 h 1500502"/>
              <a:gd name="connsiteX16" fmla="*/ 1743075 w 1970087"/>
              <a:gd name="connsiteY16" fmla="*/ 1119502 h 1500502"/>
              <a:gd name="connsiteX17" fmla="*/ 1885950 w 1970087"/>
              <a:gd name="connsiteY17" fmla="*/ 976627 h 1500502"/>
              <a:gd name="connsiteX18" fmla="*/ 1962150 w 1970087"/>
              <a:gd name="connsiteY18" fmla="*/ 824227 h 1500502"/>
              <a:gd name="connsiteX19" fmla="*/ 1933575 w 1970087"/>
              <a:gd name="connsiteY19" fmla="*/ 643252 h 1500502"/>
              <a:gd name="connsiteX20" fmla="*/ 1866900 w 1970087"/>
              <a:gd name="connsiteY20" fmla="*/ 500377 h 1500502"/>
              <a:gd name="connsiteX21" fmla="*/ 1676400 w 1970087"/>
              <a:gd name="connsiteY21" fmla="*/ 309877 h 1500502"/>
              <a:gd name="connsiteX22" fmla="*/ 1520180 w 1970087"/>
              <a:gd name="connsiteY22" fmla="*/ 276366 h 1500502"/>
              <a:gd name="connsiteX23" fmla="*/ 1333500 w 1970087"/>
              <a:gd name="connsiteY23" fmla="*/ 147952 h 1500502"/>
              <a:gd name="connsiteX24" fmla="*/ 1160140 w 1970087"/>
              <a:gd name="connsiteY24" fmla="*/ 60342 h 1500502"/>
              <a:gd name="connsiteX25" fmla="*/ 971550 w 1970087"/>
              <a:gd name="connsiteY25" fmla="*/ 14602 h 1500502"/>
              <a:gd name="connsiteX0" fmla="*/ 971550 w 1970087"/>
              <a:gd name="connsiteY0" fmla="*/ 14602 h 1500502"/>
              <a:gd name="connsiteX1" fmla="*/ 638175 w 1970087"/>
              <a:gd name="connsiteY1" fmla="*/ 147952 h 1500502"/>
              <a:gd name="connsiteX2" fmla="*/ 457200 w 1970087"/>
              <a:gd name="connsiteY2" fmla="*/ 233677 h 1500502"/>
              <a:gd name="connsiteX3" fmla="*/ 190500 w 1970087"/>
              <a:gd name="connsiteY3" fmla="*/ 395602 h 1500502"/>
              <a:gd name="connsiteX4" fmla="*/ 66675 w 1970087"/>
              <a:gd name="connsiteY4" fmla="*/ 557527 h 1500502"/>
              <a:gd name="connsiteX5" fmla="*/ 19050 w 1970087"/>
              <a:gd name="connsiteY5" fmla="*/ 633727 h 1500502"/>
              <a:gd name="connsiteX6" fmla="*/ 9525 w 1970087"/>
              <a:gd name="connsiteY6" fmla="*/ 776602 h 1500502"/>
              <a:gd name="connsiteX7" fmla="*/ 76200 w 1970087"/>
              <a:gd name="connsiteY7" fmla="*/ 957577 h 1500502"/>
              <a:gd name="connsiteX8" fmla="*/ 247650 w 1970087"/>
              <a:gd name="connsiteY8" fmla="*/ 1157602 h 1500502"/>
              <a:gd name="connsiteX9" fmla="*/ 428625 w 1970087"/>
              <a:gd name="connsiteY9" fmla="*/ 1281427 h 1500502"/>
              <a:gd name="connsiteX10" fmla="*/ 609600 w 1970087"/>
              <a:gd name="connsiteY10" fmla="*/ 1367152 h 1500502"/>
              <a:gd name="connsiteX11" fmla="*/ 904875 w 1970087"/>
              <a:gd name="connsiteY11" fmla="*/ 1452877 h 1500502"/>
              <a:gd name="connsiteX12" fmla="*/ 1000125 w 1970087"/>
              <a:gd name="connsiteY12" fmla="*/ 1500502 h 1500502"/>
              <a:gd name="connsiteX13" fmla="*/ 1057275 w 1970087"/>
              <a:gd name="connsiteY13" fmla="*/ 1452877 h 1500502"/>
              <a:gd name="connsiteX14" fmla="*/ 1314450 w 1970087"/>
              <a:gd name="connsiteY14" fmla="*/ 1376677 h 1500502"/>
              <a:gd name="connsiteX15" fmla="*/ 1514475 w 1970087"/>
              <a:gd name="connsiteY15" fmla="*/ 1281427 h 1500502"/>
              <a:gd name="connsiteX16" fmla="*/ 1743075 w 1970087"/>
              <a:gd name="connsiteY16" fmla="*/ 1119502 h 1500502"/>
              <a:gd name="connsiteX17" fmla="*/ 1885950 w 1970087"/>
              <a:gd name="connsiteY17" fmla="*/ 976627 h 1500502"/>
              <a:gd name="connsiteX18" fmla="*/ 1962150 w 1970087"/>
              <a:gd name="connsiteY18" fmla="*/ 824227 h 1500502"/>
              <a:gd name="connsiteX19" fmla="*/ 1933575 w 1970087"/>
              <a:gd name="connsiteY19" fmla="*/ 643252 h 1500502"/>
              <a:gd name="connsiteX20" fmla="*/ 1866900 w 1970087"/>
              <a:gd name="connsiteY20" fmla="*/ 500377 h 1500502"/>
              <a:gd name="connsiteX21" fmla="*/ 1676400 w 1970087"/>
              <a:gd name="connsiteY21" fmla="*/ 309877 h 1500502"/>
              <a:gd name="connsiteX22" fmla="*/ 1520180 w 1970087"/>
              <a:gd name="connsiteY22" fmla="*/ 276366 h 1500502"/>
              <a:gd name="connsiteX23" fmla="*/ 1333500 w 1970087"/>
              <a:gd name="connsiteY23" fmla="*/ 147952 h 1500502"/>
              <a:gd name="connsiteX24" fmla="*/ 1160140 w 1970087"/>
              <a:gd name="connsiteY24" fmla="*/ 60342 h 1500502"/>
              <a:gd name="connsiteX25" fmla="*/ 971550 w 1970087"/>
              <a:gd name="connsiteY25" fmla="*/ 14602 h 1500502"/>
              <a:gd name="connsiteX0" fmla="*/ 971550 w 1970087"/>
              <a:gd name="connsiteY0" fmla="*/ 12001 h 1497901"/>
              <a:gd name="connsiteX1" fmla="*/ 584076 w 1970087"/>
              <a:gd name="connsiteY1" fmla="*/ 129749 h 1497901"/>
              <a:gd name="connsiteX2" fmla="*/ 457200 w 1970087"/>
              <a:gd name="connsiteY2" fmla="*/ 231076 h 1497901"/>
              <a:gd name="connsiteX3" fmla="*/ 190500 w 1970087"/>
              <a:gd name="connsiteY3" fmla="*/ 393001 h 1497901"/>
              <a:gd name="connsiteX4" fmla="*/ 66675 w 1970087"/>
              <a:gd name="connsiteY4" fmla="*/ 554926 h 1497901"/>
              <a:gd name="connsiteX5" fmla="*/ 19050 w 1970087"/>
              <a:gd name="connsiteY5" fmla="*/ 631126 h 1497901"/>
              <a:gd name="connsiteX6" fmla="*/ 9525 w 1970087"/>
              <a:gd name="connsiteY6" fmla="*/ 774001 h 1497901"/>
              <a:gd name="connsiteX7" fmla="*/ 76200 w 1970087"/>
              <a:gd name="connsiteY7" fmla="*/ 954976 h 1497901"/>
              <a:gd name="connsiteX8" fmla="*/ 247650 w 1970087"/>
              <a:gd name="connsiteY8" fmla="*/ 1155001 h 1497901"/>
              <a:gd name="connsiteX9" fmla="*/ 428625 w 1970087"/>
              <a:gd name="connsiteY9" fmla="*/ 1278826 h 1497901"/>
              <a:gd name="connsiteX10" fmla="*/ 609600 w 1970087"/>
              <a:gd name="connsiteY10" fmla="*/ 1364551 h 1497901"/>
              <a:gd name="connsiteX11" fmla="*/ 904875 w 1970087"/>
              <a:gd name="connsiteY11" fmla="*/ 1450276 h 1497901"/>
              <a:gd name="connsiteX12" fmla="*/ 1000125 w 1970087"/>
              <a:gd name="connsiteY12" fmla="*/ 1497901 h 1497901"/>
              <a:gd name="connsiteX13" fmla="*/ 1057275 w 1970087"/>
              <a:gd name="connsiteY13" fmla="*/ 1450276 h 1497901"/>
              <a:gd name="connsiteX14" fmla="*/ 1314450 w 1970087"/>
              <a:gd name="connsiteY14" fmla="*/ 1374076 h 1497901"/>
              <a:gd name="connsiteX15" fmla="*/ 1514475 w 1970087"/>
              <a:gd name="connsiteY15" fmla="*/ 1278826 h 1497901"/>
              <a:gd name="connsiteX16" fmla="*/ 1743075 w 1970087"/>
              <a:gd name="connsiteY16" fmla="*/ 1116901 h 1497901"/>
              <a:gd name="connsiteX17" fmla="*/ 1885950 w 1970087"/>
              <a:gd name="connsiteY17" fmla="*/ 974026 h 1497901"/>
              <a:gd name="connsiteX18" fmla="*/ 1962150 w 1970087"/>
              <a:gd name="connsiteY18" fmla="*/ 821626 h 1497901"/>
              <a:gd name="connsiteX19" fmla="*/ 1933575 w 1970087"/>
              <a:gd name="connsiteY19" fmla="*/ 640651 h 1497901"/>
              <a:gd name="connsiteX20" fmla="*/ 1866900 w 1970087"/>
              <a:gd name="connsiteY20" fmla="*/ 497776 h 1497901"/>
              <a:gd name="connsiteX21" fmla="*/ 1676400 w 1970087"/>
              <a:gd name="connsiteY21" fmla="*/ 307276 h 1497901"/>
              <a:gd name="connsiteX22" fmla="*/ 1520180 w 1970087"/>
              <a:gd name="connsiteY22" fmla="*/ 273765 h 1497901"/>
              <a:gd name="connsiteX23" fmla="*/ 1333500 w 1970087"/>
              <a:gd name="connsiteY23" fmla="*/ 145351 h 1497901"/>
              <a:gd name="connsiteX24" fmla="*/ 1160140 w 1970087"/>
              <a:gd name="connsiteY24" fmla="*/ 57741 h 1497901"/>
              <a:gd name="connsiteX25" fmla="*/ 971550 w 1970087"/>
              <a:gd name="connsiteY25" fmla="*/ 12001 h 1497901"/>
              <a:gd name="connsiteX0" fmla="*/ 971550 w 1970087"/>
              <a:gd name="connsiteY0" fmla="*/ 12001 h 1497901"/>
              <a:gd name="connsiteX1" fmla="*/ 584076 w 1970087"/>
              <a:gd name="connsiteY1" fmla="*/ 129749 h 1497901"/>
              <a:gd name="connsiteX2" fmla="*/ 440060 w 1970087"/>
              <a:gd name="connsiteY2" fmla="*/ 201757 h 1497901"/>
              <a:gd name="connsiteX3" fmla="*/ 190500 w 1970087"/>
              <a:gd name="connsiteY3" fmla="*/ 393001 h 1497901"/>
              <a:gd name="connsiteX4" fmla="*/ 66675 w 1970087"/>
              <a:gd name="connsiteY4" fmla="*/ 554926 h 1497901"/>
              <a:gd name="connsiteX5" fmla="*/ 19050 w 1970087"/>
              <a:gd name="connsiteY5" fmla="*/ 631126 h 1497901"/>
              <a:gd name="connsiteX6" fmla="*/ 9525 w 1970087"/>
              <a:gd name="connsiteY6" fmla="*/ 774001 h 1497901"/>
              <a:gd name="connsiteX7" fmla="*/ 76200 w 1970087"/>
              <a:gd name="connsiteY7" fmla="*/ 954976 h 1497901"/>
              <a:gd name="connsiteX8" fmla="*/ 247650 w 1970087"/>
              <a:gd name="connsiteY8" fmla="*/ 1155001 h 1497901"/>
              <a:gd name="connsiteX9" fmla="*/ 428625 w 1970087"/>
              <a:gd name="connsiteY9" fmla="*/ 1278826 h 1497901"/>
              <a:gd name="connsiteX10" fmla="*/ 609600 w 1970087"/>
              <a:gd name="connsiteY10" fmla="*/ 1364551 h 1497901"/>
              <a:gd name="connsiteX11" fmla="*/ 904875 w 1970087"/>
              <a:gd name="connsiteY11" fmla="*/ 1450276 h 1497901"/>
              <a:gd name="connsiteX12" fmla="*/ 1000125 w 1970087"/>
              <a:gd name="connsiteY12" fmla="*/ 1497901 h 1497901"/>
              <a:gd name="connsiteX13" fmla="*/ 1057275 w 1970087"/>
              <a:gd name="connsiteY13" fmla="*/ 1450276 h 1497901"/>
              <a:gd name="connsiteX14" fmla="*/ 1314450 w 1970087"/>
              <a:gd name="connsiteY14" fmla="*/ 1374076 h 1497901"/>
              <a:gd name="connsiteX15" fmla="*/ 1514475 w 1970087"/>
              <a:gd name="connsiteY15" fmla="*/ 1278826 h 1497901"/>
              <a:gd name="connsiteX16" fmla="*/ 1743075 w 1970087"/>
              <a:gd name="connsiteY16" fmla="*/ 1116901 h 1497901"/>
              <a:gd name="connsiteX17" fmla="*/ 1885950 w 1970087"/>
              <a:gd name="connsiteY17" fmla="*/ 974026 h 1497901"/>
              <a:gd name="connsiteX18" fmla="*/ 1962150 w 1970087"/>
              <a:gd name="connsiteY18" fmla="*/ 821626 h 1497901"/>
              <a:gd name="connsiteX19" fmla="*/ 1933575 w 1970087"/>
              <a:gd name="connsiteY19" fmla="*/ 640651 h 1497901"/>
              <a:gd name="connsiteX20" fmla="*/ 1866900 w 1970087"/>
              <a:gd name="connsiteY20" fmla="*/ 497776 h 1497901"/>
              <a:gd name="connsiteX21" fmla="*/ 1676400 w 1970087"/>
              <a:gd name="connsiteY21" fmla="*/ 307276 h 1497901"/>
              <a:gd name="connsiteX22" fmla="*/ 1520180 w 1970087"/>
              <a:gd name="connsiteY22" fmla="*/ 273765 h 1497901"/>
              <a:gd name="connsiteX23" fmla="*/ 1333500 w 1970087"/>
              <a:gd name="connsiteY23" fmla="*/ 145351 h 1497901"/>
              <a:gd name="connsiteX24" fmla="*/ 1160140 w 1970087"/>
              <a:gd name="connsiteY24" fmla="*/ 57741 h 1497901"/>
              <a:gd name="connsiteX25" fmla="*/ 971550 w 1970087"/>
              <a:gd name="connsiteY25" fmla="*/ 12001 h 1497901"/>
              <a:gd name="connsiteX0" fmla="*/ 971550 w 1970087"/>
              <a:gd name="connsiteY0" fmla="*/ 12001 h 1497901"/>
              <a:gd name="connsiteX1" fmla="*/ 584076 w 1970087"/>
              <a:gd name="connsiteY1" fmla="*/ 129749 h 1497901"/>
              <a:gd name="connsiteX2" fmla="*/ 440060 w 1970087"/>
              <a:gd name="connsiteY2" fmla="*/ 201757 h 1497901"/>
              <a:gd name="connsiteX3" fmla="*/ 224036 w 1970087"/>
              <a:gd name="connsiteY3" fmla="*/ 345773 h 1497901"/>
              <a:gd name="connsiteX4" fmla="*/ 66675 w 1970087"/>
              <a:gd name="connsiteY4" fmla="*/ 554926 h 1497901"/>
              <a:gd name="connsiteX5" fmla="*/ 19050 w 1970087"/>
              <a:gd name="connsiteY5" fmla="*/ 631126 h 1497901"/>
              <a:gd name="connsiteX6" fmla="*/ 9525 w 1970087"/>
              <a:gd name="connsiteY6" fmla="*/ 774001 h 1497901"/>
              <a:gd name="connsiteX7" fmla="*/ 76200 w 1970087"/>
              <a:gd name="connsiteY7" fmla="*/ 954976 h 1497901"/>
              <a:gd name="connsiteX8" fmla="*/ 247650 w 1970087"/>
              <a:gd name="connsiteY8" fmla="*/ 1155001 h 1497901"/>
              <a:gd name="connsiteX9" fmla="*/ 428625 w 1970087"/>
              <a:gd name="connsiteY9" fmla="*/ 1278826 h 1497901"/>
              <a:gd name="connsiteX10" fmla="*/ 609600 w 1970087"/>
              <a:gd name="connsiteY10" fmla="*/ 1364551 h 1497901"/>
              <a:gd name="connsiteX11" fmla="*/ 904875 w 1970087"/>
              <a:gd name="connsiteY11" fmla="*/ 1450276 h 1497901"/>
              <a:gd name="connsiteX12" fmla="*/ 1000125 w 1970087"/>
              <a:gd name="connsiteY12" fmla="*/ 1497901 h 1497901"/>
              <a:gd name="connsiteX13" fmla="*/ 1057275 w 1970087"/>
              <a:gd name="connsiteY13" fmla="*/ 1450276 h 1497901"/>
              <a:gd name="connsiteX14" fmla="*/ 1314450 w 1970087"/>
              <a:gd name="connsiteY14" fmla="*/ 1374076 h 1497901"/>
              <a:gd name="connsiteX15" fmla="*/ 1514475 w 1970087"/>
              <a:gd name="connsiteY15" fmla="*/ 1278826 h 1497901"/>
              <a:gd name="connsiteX16" fmla="*/ 1743075 w 1970087"/>
              <a:gd name="connsiteY16" fmla="*/ 1116901 h 1497901"/>
              <a:gd name="connsiteX17" fmla="*/ 1885950 w 1970087"/>
              <a:gd name="connsiteY17" fmla="*/ 974026 h 1497901"/>
              <a:gd name="connsiteX18" fmla="*/ 1962150 w 1970087"/>
              <a:gd name="connsiteY18" fmla="*/ 821626 h 1497901"/>
              <a:gd name="connsiteX19" fmla="*/ 1933575 w 1970087"/>
              <a:gd name="connsiteY19" fmla="*/ 640651 h 1497901"/>
              <a:gd name="connsiteX20" fmla="*/ 1866900 w 1970087"/>
              <a:gd name="connsiteY20" fmla="*/ 497776 h 1497901"/>
              <a:gd name="connsiteX21" fmla="*/ 1676400 w 1970087"/>
              <a:gd name="connsiteY21" fmla="*/ 307276 h 1497901"/>
              <a:gd name="connsiteX22" fmla="*/ 1520180 w 1970087"/>
              <a:gd name="connsiteY22" fmla="*/ 273765 h 1497901"/>
              <a:gd name="connsiteX23" fmla="*/ 1333500 w 1970087"/>
              <a:gd name="connsiteY23" fmla="*/ 145351 h 1497901"/>
              <a:gd name="connsiteX24" fmla="*/ 1160140 w 1970087"/>
              <a:gd name="connsiteY24" fmla="*/ 57741 h 1497901"/>
              <a:gd name="connsiteX25" fmla="*/ 971550 w 1970087"/>
              <a:gd name="connsiteY25" fmla="*/ 12001 h 1497901"/>
              <a:gd name="connsiteX0" fmla="*/ 971550 w 1970087"/>
              <a:gd name="connsiteY0" fmla="*/ 12001 h 1497901"/>
              <a:gd name="connsiteX1" fmla="*/ 584076 w 1970087"/>
              <a:gd name="connsiteY1" fmla="*/ 129749 h 1497901"/>
              <a:gd name="connsiteX2" fmla="*/ 440060 w 1970087"/>
              <a:gd name="connsiteY2" fmla="*/ 201757 h 1497901"/>
              <a:gd name="connsiteX3" fmla="*/ 224036 w 1970087"/>
              <a:gd name="connsiteY3" fmla="*/ 345773 h 1497901"/>
              <a:gd name="connsiteX4" fmla="*/ 80020 w 1970087"/>
              <a:gd name="connsiteY4" fmla="*/ 489789 h 1497901"/>
              <a:gd name="connsiteX5" fmla="*/ 19050 w 1970087"/>
              <a:gd name="connsiteY5" fmla="*/ 631126 h 1497901"/>
              <a:gd name="connsiteX6" fmla="*/ 9525 w 1970087"/>
              <a:gd name="connsiteY6" fmla="*/ 774001 h 1497901"/>
              <a:gd name="connsiteX7" fmla="*/ 76200 w 1970087"/>
              <a:gd name="connsiteY7" fmla="*/ 954976 h 1497901"/>
              <a:gd name="connsiteX8" fmla="*/ 247650 w 1970087"/>
              <a:gd name="connsiteY8" fmla="*/ 1155001 h 1497901"/>
              <a:gd name="connsiteX9" fmla="*/ 428625 w 1970087"/>
              <a:gd name="connsiteY9" fmla="*/ 1278826 h 1497901"/>
              <a:gd name="connsiteX10" fmla="*/ 609600 w 1970087"/>
              <a:gd name="connsiteY10" fmla="*/ 1364551 h 1497901"/>
              <a:gd name="connsiteX11" fmla="*/ 904875 w 1970087"/>
              <a:gd name="connsiteY11" fmla="*/ 1450276 h 1497901"/>
              <a:gd name="connsiteX12" fmla="*/ 1000125 w 1970087"/>
              <a:gd name="connsiteY12" fmla="*/ 1497901 h 1497901"/>
              <a:gd name="connsiteX13" fmla="*/ 1057275 w 1970087"/>
              <a:gd name="connsiteY13" fmla="*/ 1450276 h 1497901"/>
              <a:gd name="connsiteX14" fmla="*/ 1314450 w 1970087"/>
              <a:gd name="connsiteY14" fmla="*/ 1374076 h 1497901"/>
              <a:gd name="connsiteX15" fmla="*/ 1514475 w 1970087"/>
              <a:gd name="connsiteY15" fmla="*/ 1278826 h 1497901"/>
              <a:gd name="connsiteX16" fmla="*/ 1743075 w 1970087"/>
              <a:gd name="connsiteY16" fmla="*/ 1116901 h 1497901"/>
              <a:gd name="connsiteX17" fmla="*/ 1885950 w 1970087"/>
              <a:gd name="connsiteY17" fmla="*/ 974026 h 1497901"/>
              <a:gd name="connsiteX18" fmla="*/ 1962150 w 1970087"/>
              <a:gd name="connsiteY18" fmla="*/ 821626 h 1497901"/>
              <a:gd name="connsiteX19" fmla="*/ 1933575 w 1970087"/>
              <a:gd name="connsiteY19" fmla="*/ 640651 h 1497901"/>
              <a:gd name="connsiteX20" fmla="*/ 1866900 w 1970087"/>
              <a:gd name="connsiteY20" fmla="*/ 497776 h 1497901"/>
              <a:gd name="connsiteX21" fmla="*/ 1676400 w 1970087"/>
              <a:gd name="connsiteY21" fmla="*/ 307276 h 1497901"/>
              <a:gd name="connsiteX22" fmla="*/ 1520180 w 1970087"/>
              <a:gd name="connsiteY22" fmla="*/ 273765 h 1497901"/>
              <a:gd name="connsiteX23" fmla="*/ 1333500 w 1970087"/>
              <a:gd name="connsiteY23" fmla="*/ 145351 h 1497901"/>
              <a:gd name="connsiteX24" fmla="*/ 1160140 w 1970087"/>
              <a:gd name="connsiteY24" fmla="*/ 57741 h 1497901"/>
              <a:gd name="connsiteX25" fmla="*/ 971550 w 1970087"/>
              <a:gd name="connsiteY25" fmla="*/ 12001 h 1497901"/>
              <a:gd name="connsiteX0" fmla="*/ 973063 w 1971600"/>
              <a:gd name="connsiteY0" fmla="*/ 12001 h 1497901"/>
              <a:gd name="connsiteX1" fmla="*/ 585589 w 1971600"/>
              <a:gd name="connsiteY1" fmla="*/ 129749 h 1497901"/>
              <a:gd name="connsiteX2" fmla="*/ 441573 w 1971600"/>
              <a:gd name="connsiteY2" fmla="*/ 201757 h 1497901"/>
              <a:gd name="connsiteX3" fmla="*/ 225549 w 1971600"/>
              <a:gd name="connsiteY3" fmla="*/ 345773 h 1497901"/>
              <a:gd name="connsiteX4" fmla="*/ 81533 w 1971600"/>
              <a:gd name="connsiteY4" fmla="*/ 489789 h 1497901"/>
              <a:gd name="connsiteX5" fmla="*/ 20563 w 1971600"/>
              <a:gd name="connsiteY5" fmla="*/ 631126 h 1497901"/>
              <a:gd name="connsiteX6" fmla="*/ 9525 w 1971600"/>
              <a:gd name="connsiteY6" fmla="*/ 777821 h 1497901"/>
              <a:gd name="connsiteX7" fmla="*/ 77713 w 1971600"/>
              <a:gd name="connsiteY7" fmla="*/ 954976 h 1497901"/>
              <a:gd name="connsiteX8" fmla="*/ 249163 w 1971600"/>
              <a:gd name="connsiteY8" fmla="*/ 1155001 h 1497901"/>
              <a:gd name="connsiteX9" fmla="*/ 430138 w 1971600"/>
              <a:gd name="connsiteY9" fmla="*/ 1278826 h 1497901"/>
              <a:gd name="connsiteX10" fmla="*/ 611113 w 1971600"/>
              <a:gd name="connsiteY10" fmla="*/ 1364551 h 1497901"/>
              <a:gd name="connsiteX11" fmla="*/ 906388 w 1971600"/>
              <a:gd name="connsiteY11" fmla="*/ 1450276 h 1497901"/>
              <a:gd name="connsiteX12" fmla="*/ 1001638 w 1971600"/>
              <a:gd name="connsiteY12" fmla="*/ 1497901 h 1497901"/>
              <a:gd name="connsiteX13" fmla="*/ 1058788 w 1971600"/>
              <a:gd name="connsiteY13" fmla="*/ 1450276 h 1497901"/>
              <a:gd name="connsiteX14" fmla="*/ 1315963 w 1971600"/>
              <a:gd name="connsiteY14" fmla="*/ 1374076 h 1497901"/>
              <a:gd name="connsiteX15" fmla="*/ 1515988 w 1971600"/>
              <a:gd name="connsiteY15" fmla="*/ 1278826 h 1497901"/>
              <a:gd name="connsiteX16" fmla="*/ 1744588 w 1971600"/>
              <a:gd name="connsiteY16" fmla="*/ 1116901 h 1497901"/>
              <a:gd name="connsiteX17" fmla="*/ 1887463 w 1971600"/>
              <a:gd name="connsiteY17" fmla="*/ 974026 h 1497901"/>
              <a:gd name="connsiteX18" fmla="*/ 1963663 w 1971600"/>
              <a:gd name="connsiteY18" fmla="*/ 821626 h 1497901"/>
              <a:gd name="connsiteX19" fmla="*/ 1935088 w 1971600"/>
              <a:gd name="connsiteY19" fmla="*/ 640651 h 1497901"/>
              <a:gd name="connsiteX20" fmla="*/ 1868413 w 1971600"/>
              <a:gd name="connsiteY20" fmla="*/ 497776 h 1497901"/>
              <a:gd name="connsiteX21" fmla="*/ 1677913 w 1971600"/>
              <a:gd name="connsiteY21" fmla="*/ 307276 h 1497901"/>
              <a:gd name="connsiteX22" fmla="*/ 1521693 w 1971600"/>
              <a:gd name="connsiteY22" fmla="*/ 273765 h 1497901"/>
              <a:gd name="connsiteX23" fmla="*/ 1335013 w 1971600"/>
              <a:gd name="connsiteY23" fmla="*/ 145351 h 1497901"/>
              <a:gd name="connsiteX24" fmla="*/ 1161653 w 1971600"/>
              <a:gd name="connsiteY24" fmla="*/ 57741 h 1497901"/>
              <a:gd name="connsiteX25" fmla="*/ 973063 w 1971600"/>
              <a:gd name="connsiteY25" fmla="*/ 12001 h 1497901"/>
              <a:gd name="connsiteX0" fmla="*/ 973063 w 1971600"/>
              <a:gd name="connsiteY0" fmla="*/ 12001 h 1497901"/>
              <a:gd name="connsiteX1" fmla="*/ 585589 w 1971600"/>
              <a:gd name="connsiteY1" fmla="*/ 129749 h 1497901"/>
              <a:gd name="connsiteX2" fmla="*/ 441573 w 1971600"/>
              <a:gd name="connsiteY2" fmla="*/ 201757 h 1497901"/>
              <a:gd name="connsiteX3" fmla="*/ 225549 w 1971600"/>
              <a:gd name="connsiteY3" fmla="*/ 345773 h 1497901"/>
              <a:gd name="connsiteX4" fmla="*/ 81533 w 1971600"/>
              <a:gd name="connsiteY4" fmla="*/ 489789 h 1497901"/>
              <a:gd name="connsiteX5" fmla="*/ 20563 w 1971600"/>
              <a:gd name="connsiteY5" fmla="*/ 631126 h 1497901"/>
              <a:gd name="connsiteX6" fmla="*/ 9525 w 1971600"/>
              <a:gd name="connsiteY6" fmla="*/ 777821 h 1497901"/>
              <a:gd name="connsiteX7" fmla="*/ 77713 w 1971600"/>
              <a:gd name="connsiteY7" fmla="*/ 954976 h 1497901"/>
              <a:gd name="connsiteX8" fmla="*/ 249163 w 1971600"/>
              <a:gd name="connsiteY8" fmla="*/ 1155001 h 1497901"/>
              <a:gd name="connsiteX9" fmla="*/ 430138 w 1971600"/>
              <a:gd name="connsiteY9" fmla="*/ 1278826 h 1497901"/>
              <a:gd name="connsiteX10" fmla="*/ 611113 w 1971600"/>
              <a:gd name="connsiteY10" fmla="*/ 1364551 h 1497901"/>
              <a:gd name="connsiteX11" fmla="*/ 906388 w 1971600"/>
              <a:gd name="connsiteY11" fmla="*/ 1450276 h 1497901"/>
              <a:gd name="connsiteX12" fmla="*/ 1001638 w 1971600"/>
              <a:gd name="connsiteY12" fmla="*/ 1497901 h 1497901"/>
              <a:gd name="connsiteX13" fmla="*/ 1058788 w 1971600"/>
              <a:gd name="connsiteY13" fmla="*/ 1450276 h 1497901"/>
              <a:gd name="connsiteX14" fmla="*/ 1315963 w 1971600"/>
              <a:gd name="connsiteY14" fmla="*/ 1374076 h 1497901"/>
              <a:gd name="connsiteX15" fmla="*/ 1515988 w 1971600"/>
              <a:gd name="connsiteY15" fmla="*/ 1278826 h 1497901"/>
              <a:gd name="connsiteX16" fmla="*/ 1744588 w 1971600"/>
              <a:gd name="connsiteY16" fmla="*/ 1116901 h 1497901"/>
              <a:gd name="connsiteX17" fmla="*/ 1887463 w 1971600"/>
              <a:gd name="connsiteY17" fmla="*/ 974026 h 1497901"/>
              <a:gd name="connsiteX18" fmla="*/ 1963663 w 1971600"/>
              <a:gd name="connsiteY18" fmla="*/ 821626 h 1497901"/>
              <a:gd name="connsiteX19" fmla="*/ 1935088 w 1971600"/>
              <a:gd name="connsiteY19" fmla="*/ 640651 h 1497901"/>
              <a:gd name="connsiteX20" fmla="*/ 1868413 w 1971600"/>
              <a:gd name="connsiteY20" fmla="*/ 497776 h 1497901"/>
              <a:gd name="connsiteX21" fmla="*/ 1677913 w 1971600"/>
              <a:gd name="connsiteY21" fmla="*/ 307276 h 1497901"/>
              <a:gd name="connsiteX22" fmla="*/ 1521693 w 1971600"/>
              <a:gd name="connsiteY22" fmla="*/ 273765 h 1497901"/>
              <a:gd name="connsiteX23" fmla="*/ 1335013 w 1971600"/>
              <a:gd name="connsiteY23" fmla="*/ 145351 h 1497901"/>
              <a:gd name="connsiteX24" fmla="*/ 1161653 w 1971600"/>
              <a:gd name="connsiteY24" fmla="*/ 57741 h 1497901"/>
              <a:gd name="connsiteX25" fmla="*/ 973063 w 1971600"/>
              <a:gd name="connsiteY25" fmla="*/ 12001 h 1497901"/>
              <a:gd name="connsiteX0" fmla="*/ 973700 w 1972237"/>
              <a:gd name="connsiteY0" fmla="*/ 12001 h 1497901"/>
              <a:gd name="connsiteX1" fmla="*/ 586226 w 1972237"/>
              <a:gd name="connsiteY1" fmla="*/ 129749 h 1497901"/>
              <a:gd name="connsiteX2" fmla="*/ 442210 w 1972237"/>
              <a:gd name="connsiteY2" fmla="*/ 201757 h 1497901"/>
              <a:gd name="connsiteX3" fmla="*/ 226186 w 1972237"/>
              <a:gd name="connsiteY3" fmla="*/ 345773 h 1497901"/>
              <a:gd name="connsiteX4" fmla="*/ 82170 w 1972237"/>
              <a:gd name="connsiteY4" fmla="*/ 489789 h 1497901"/>
              <a:gd name="connsiteX5" fmla="*/ 21200 w 1972237"/>
              <a:gd name="connsiteY5" fmla="*/ 631126 h 1497901"/>
              <a:gd name="connsiteX6" fmla="*/ 10162 w 1972237"/>
              <a:gd name="connsiteY6" fmla="*/ 777821 h 1497901"/>
              <a:gd name="connsiteX7" fmla="*/ 82170 w 1972237"/>
              <a:gd name="connsiteY7" fmla="*/ 993845 h 1497901"/>
              <a:gd name="connsiteX8" fmla="*/ 249800 w 1972237"/>
              <a:gd name="connsiteY8" fmla="*/ 1155001 h 1497901"/>
              <a:gd name="connsiteX9" fmla="*/ 430775 w 1972237"/>
              <a:gd name="connsiteY9" fmla="*/ 1278826 h 1497901"/>
              <a:gd name="connsiteX10" fmla="*/ 611750 w 1972237"/>
              <a:gd name="connsiteY10" fmla="*/ 1364551 h 1497901"/>
              <a:gd name="connsiteX11" fmla="*/ 907025 w 1972237"/>
              <a:gd name="connsiteY11" fmla="*/ 1450276 h 1497901"/>
              <a:gd name="connsiteX12" fmla="*/ 1002275 w 1972237"/>
              <a:gd name="connsiteY12" fmla="*/ 1497901 h 1497901"/>
              <a:gd name="connsiteX13" fmla="*/ 1059425 w 1972237"/>
              <a:gd name="connsiteY13" fmla="*/ 1450276 h 1497901"/>
              <a:gd name="connsiteX14" fmla="*/ 1316600 w 1972237"/>
              <a:gd name="connsiteY14" fmla="*/ 1374076 h 1497901"/>
              <a:gd name="connsiteX15" fmla="*/ 1516625 w 1972237"/>
              <a:gd name="connsiteY15" fmla="*/ 1278826 h 1497901"/>
              <a:gd name="connsiteX16" fmla="*/ 1745225 w 1972237"/>
              <a:gd name="connsiteY16" fmla="*/ 1116901 h 1497901"/>
              <a:gd name="connsiteX17" fmla="*/ 1888100 w 1972237"/>
              <a:gd name="connsiteY17" fmla="*/ 974026 h 1497901"/>
              <a:gd name="connsiteX18" fmla="*/ 1964300 w 1972237"/>
              <a:gd name="connsiteY18" fmla="*/ 821626 h 1497901"/>
              <a:gd name="connsiteX19" fmla="*/ 1935725 w 1972237"/>
              <a:gd name="connsiteY19" fmla="*/ 640651 h 1497901"/>
              <a:gd name="connsiteX20" fmla="*/ 1869050 w 1972237"/>
              <a:gd name="connsiteY20" fmla="*/ 497776 h 1497901"/>
              <a:gd name="connsiteX21" fmla="*/ 1678550 w 1972237"/>
              <a:gd name="connsiteY21" fmla="*/ 307276 h 1497901"/>
              <a:gd name="connsiteX22" fmla="*/ 1522330 w 1972237"/>
              <a:gd name="connsiteY22" fmla="*/ 273765 h 1497901"/>
              <a:gd name="connsiteX23" fmla="*/ 1335650 w 1972237"/>
              <a:gd name="connsiteY23" fmla="*/ 145351 h 1497901"/>
              <a:gd name="connsiteX24" fmla="*/ 1162290 w 1972237"/>
              <a:gd name="connsiteY24" fmla="*/ 57741 h 1497901"/>
              <a:gd name="connsiteX25" fmla="*/ 973700 w 1972237"/>
              <a:gd name="connsiteY25" fmla="*/ 12001 h 1497901"/>
              <a:gd name="connsiteX0" fmla="*/ 973699 w 1972236"/>
              <a:gd name="connsiteY0" fmla="*/ 12001 h 1497901"/>
              <a:gd name="connsiteX1" fmla="*/ 586225 w 1972236"/>
              <a:gd name="connsiteY1" fmla="*/ 129749 h 1497901"/>
              <a:gd name="connsiteX2" fmla="*/ 442209 w 1972236"/>
              <a:gd name="connsiteY2" fmla="*/ 201757 h 1497901"/>
              <a:gd name="connsiteX3" fmla="*/ 226185 w 1972236"/>
              <a:gd name="connsiteY3" fmla="*/ 345773 h 1497901"/>
              <a:gd name="connsiteX4" fmla="*/ 82169 w 1972236"/>
              <a:gd name="connsiteY4" fmla="*/ 489789 h 1497901"/>
              <a:gd name="connsiteX5" fmla="*/ 21199 w 1972236"/>
              <a:gd name="connsiteY5" fmla="*/ 631126 h 1497901"/>
              <a:gd name="connsiteX6" fmla="*/ 10162 w 1972236"/>
              <a:gd name="connsiteY6" fmla="*/ 777821 h 1497901"/>
              <a:gd name="connsiteX7" fmla="*/ 82169 w 1972236"/>
              <a:gd name="connsiteY7" fmla="*/ 993845 h 1497901"/>
              <a:gd name="connsiteX8" fmla="*/ 249799 w 1972236"/>
              <a:gd name="connsiteY8" fmla="*/ 1155001 h 1497901"/>
              <a:gd name="connsiteX9" fmla="*/ 430774 w 1972236"/>
              <a:gd name="connsiteY9" fmla="*/ 1278826 h 1497901"/>
              <a:gd name="connsiteX10" fmla="*/ 611749 w 1972236"/>
              <a:gd name="connsiteY10" fmla="*/ 1364551 h 1497901"/>
              <a:gd name="connsiteX11" fmla="*/ 907024 w 1972236"/>
              <a:gd name="connsiteY11" fmla="*/ 1450276 h 1497901"/>
              <a:gd name="connsiteX12" fmla="*/ 1002274 w 1972236"/>
              <a:gd name="connsiteY12" fmla="*/ 1497901 h 1497901"/>
              <a:gd name="connsiteX13" fmla="*/ 1059424 w 1972236"/>
              <a:gd name="connsiteY13" fmla="*/ 1450276 h 1497901"/>
              <a:gd name="connsiteX14" fmla="*/ 1316599 w 1972236"/>
              <a:gd name="connsiteY14" fmla="*/ 1374076 h 1497901"/>
              <a:gd name="connsiteX15" fmla="*/ 1516624 w 1972236"/>
              <a:gd name="connsiteY15" fmla="*/ 1278826 h 1497901"/>
              <a:gd name="connsiteX16" fmla="*/ 1745224 w 1972236"/>
              <a:gd name="connsiteY16" fmla="*/ 1116901 h 1497901"/>
              <a:gd name="connsiteX17" fmla="*/ 1888099 w 1972236"/>
              <a:gd name="connsiteY17" fmla="*/ 974026 h 1497901"/>
              <a:gd name="connsiteX18" fmla="*/ 1964299 w 1972236"/>
              <a:gd name="connsiteY18" fmla="*/ 821626 h 1497901"/>
              <a:gd name="connsiteX19" fmla="*/ 1935724 w 1972236"/>
              <a:gd name="connsiteY19" fmla="*/ 640651 h 1497901"/>
              <a:gd name="connsiteX20" fmla="*/ 1869049 w 1972236"/>
              <a:gd name="connsiteY20" fmla="*/ 497776 h 1497901"/>
              <a:gd name="connsiteX21" fmla="*/ 1678549 w 1972236"/>
              <a:gd name="connsiteY21" fmla="*/ 307276 h 1497901"/>
              <a:gd name="connsiteX22" fmla="*/ 1522329 w 1972236"/>
              <a:gd name="connsiteY22" fmla="*/ 273765 h 1497901"/>
              <a:gd name="connsiteX23" fmla="*/ 1335649 w 1972236"/>
              <a:gd name="connsiteY23" fmla="*/ 145351 h 1497901"/>
              <a:gd name="connsiteX24" fmla="*/ 1162289 w 1972236"/>
              <a:gd name="connsiteY24" fmla="*/ 57741 h 1497901"/>
              <a:gd name="connsiteX25" fmla="*/ 973699 w 1972236"/>
              <a:gd name="connsiteY25" fmla="*/ 12001 h 1497901"/>
              <a:gd name="connsiteX0" fmla="*/ 973699 w 1972236"/>
              <a:gd name="connsiteY0" fmla="*/ 12001 h 1501965"/>
              <a:gd name="connsiteX1" fmla="*/ 586225 w 1972236"/>
              <a:gd name="connsiteY1" fmla="*/ 129749 h 1501965"/>
              <a:gd name="connsiteX2" fmla="*/ 442209 w 1972236"/>
              <a:gd name="connsiteY2" fmla="*/ 201757 h 1501965"/>
              <a:gd name="connsiteX3" fmla="*/ 226185 w 1972236"/>
              <a:gd name="connsiteY3" fmla="*/ 345773 h 1501965"/>
              <a:gd name="connsiteX4" fmla="*/ 82169 w 1972236"/>
              <a:gd name="connsiteY4" fmla="*/ 489789 h 1501965"/>
              <a:gd name="connsiteX5" fmla="*/ 21199 w 1972236"/>
              <a:gd name="connsiteY5" fmla="*/ 631126 h 1501965"/>
              <a:gd name="connsiteX6" fmla="*/ 10162 w 1972236"/>
              <a:gd name="connsiteY6" fmla="*/ 777821 h 1501965"/>
              <a:gd name="connsiteX7" fmla="*/ 82169 w 1972236"/>
              <a:gd name="connsiteY7" fmla="*/ 993845 h 1501965"/>
              <a:gd name="connsiteX8" fmla="*/ 249799 w 1972236"/>
              <a:gd name="connsiteY8" fmla="*/ 1155001 h 1501965"/>
              <a:gd name="connsiteX9" fmla="*/ 430774 w 1972236"/>
              <a:gd name="connsiteY9" fmla="*/ 1278826 h 1501965"/>
              <a:gd name="connsiteX10" fmla="*/ 611749 w 1972236"/>
              <a:gd name="connsiteY10" fmla="*/ 1364551 h 1501965"/>
              <a:gd name="connsiteX11" fmla="*/ 946265 w 1972236"/>
              <a:gd name="connsiteY11" fmla="*/ 1425893 h 1501965"/>
              <a:gd name="connsiteX12" fmla="*/ 1002274 w 1972236"/>
              <a:gd name="connsiteY12" fmla="*/ 1497901 h 1501965"/>
              <a:gd name="connsiteX13" fmla="*/ 1059424 w 1972236"/>
              <a:gd name="connsiteY13" fmla="*/ 1450276 h 1501965"/>
              <a:gd name="connsiteX14" fmla="*/ 1316599 w 1972236"/>
              <a:gd name="connsiteY14" fmla="*/ 1374076 h 1501965"/>
              <a:gd name="connsiteX15" fmla="*/ 1516624 w 1972236"/>
              <a:gd name="connsiteY15" fmla="*/ 1278826 h 1501965"/>
              <a:gd name="connsiteX16" fmla="*/ 1745224 w 1972236"/>
              <a:gd name="connsiteY16" fmla="*/ 1116901 h 1501965"/>
              <a:gd name="connsiteX17" fmla="*/ 1888099 w 1972236"/>
              <a:gd name="connsiteY17" fmla="*/ 974026 h 1501965"/>
              <a:gd name="connsiteX18" fmla="*/ 1964299 w 1972236"/>
              <a:gd name="connsiteY18" fmla="*/ 821626 h 1501965"/>
              <a:gd name="connsiteX19" fmla="*/ 1935724 w 1972236"/>
              <a:gd name="connsiteY19" fmla="*/ 640651 h 1501965"/>
              <a:gd name="connsiteX20" fmla="*/ 1869049 w 1972236"/>
              <a:gd name="connsiteY20" fmla="*/ 497776 h 1501965"/>
              <a:gd name="connsiteX21" fmla="*/ 1678549 w 1972236"/>
              <a:gd name="connsiteY21" fmla="*/ 307276 h 1501965"/>
              <a:gd name="connsiteX22" fmla="*/ 1522329 w 1972236"/>
              <a:gd name="connsiteY22" fmla="*/ 273765 h 1501965"/>
              <a:gd name="connsiteX23" fmla="*/ 1335649 w 1972236"/>
              <a:gd name="connsiteY23" fmla="*/ 145351 h 1501965"/>
              <a:gd name="connsiteX24" fmla="*/ 1162289 w 1972236"/>
              <a:gd name="connsiteY24" fmla="*/ 57741 h 1501965"/>
              <a:gd name="connsiteX25" fmla="*/ 973699 w 1972236"/>
              <a:gd name="connsiteY25" fmla="*/ 12001 h 1501965"/>
              <a:gd name="connsiteX0" fmla="*/ 973699 w 1972236"/>
              <a:gd name="connsiteY0" fmla="*/ 12001 h 1520126"/>
              <a:gd name="connsiteX1" fmla="*/ 586225 w 1972236"/>
              <a:gd name="connsiteY1" fmla="*/ 129749 h 1520126"/>
              <a:gd name="connsiteX2" fmla="*/ 442209 w 1972236"/>
              <a:gd name="connsiteY2" fmla="*/ 201757 h 1520126"/>
              <a:gd name="connsiteX3" fmla="*/ 226185 w 1972236"/>
              <a:gd name="connsiteY3" fmla="*/ 345773 h 1520126"/>
              <a:gd name="connsiteX4" fmla="*/ 82169 w 1972236"/>
              <a:gd name="connsiteY4" fmla="*/ 489789 h 1520126"/>
              <a:gd name="connsiteX5" fmla="*/ 21199 w 1972236"/>
              <a:gd name="connsiteY5" fmla="*/ 631126 h 1520126"/>
              <a:gd name="connsiteX6" fmla="*/ 10162 w 1972236"/>
              <a:gd name="connsiteY6" fmla="*/ 777821 h 1520126"/>
              <a:gd name="connsiteX7" fmla="*/ 82169 w 1972236"/>
              <a:gd name="connsiteY7" fmla="*/ 993845 h 1520126"/>
              <a:gd name="connsiteX8" fmla="*/ 249799 w 1972236"/>
              <a:gd name="connsiteY8" fmla="*/ 1155001 h 1520126"/>
              <a:gd name="connsiteX9" fmla="*/ 430774 w 1972236"/>
              <a:gd name="connsiteY9" fmla="*/ 1278826 h 1520126"/>
              <a:gd name="connsiteX10" fmla="*/ 611749 w 1972236"/>
              <a:gd name="connsiteY10" fmla="*/ 1364551 h 1520126"/>
              <a:gd name="connsiteX11" fmla="*/ 946265 w 1972236"/>
              <a:gd name="connsiteY11" fmla="*/ 1497901 h 1520126"/>
              <a:gd name="connsiteX12" fmla="*/ 1002274 w 1972236"/>
              <a:gd name="connsiteY12" fmla="*/ 1497901 h 1520126"/>
              <a:gd name="connsiteX13" fmla="*/ 1059424 w 1972236"/>
              <a:gd name="connsiteY13" fmla="*/ 1450276 h 1520126"/>
              <a:gd name="connsiteX14" fmla="*/ 1316599 w 1972236"/>
              <a:gd name="connsiteY14" fmla="*/ 1374076 h 1520126"/>
              <a:gd name="connsiteX15" fmla="*/ 1516624 w 1972236"/>
              <a:gd name="connsiteY15" fmla="*/ 1278826 h 1520126"/>
              <a:gd name="connsiteX16" fmla="*/ 1745224 w 1972236"/>
              <a:gd name="connsiteY16" fmla="*/ 1116901 h 1520126"/>
              <a:gd name="connsiteX17" fmla="*/ 1888099 w 1972236"/>
              <a:gd name="connsiteY17" fmla="*/ 974026 h 1520126"/>
              <a:gd name="connsiteX18" fmla="*/ 1964299 w 1972236"/>
              <a:gd name="connsiteY18" fmla="*/ 821626 h 1520126"/>
              <a:gd name="connsiteX19" fmla="*/ 1935724 w 1972236"/>
              <a:gd name="connsiteY19" fmla="*/ 640651 h 1520126"/>
              <a:gd name="connsiteX20" fmla="*/ 1869049 w 1972236"/>
              <a:gd name="connsiteY20" fmla="*/ 497776 h 1520126"/>
              <a:gd name="connsiteX21" fmla="*/ 1678549 w 1972236"/>
              <a:gd name="connsiteY21" fmla="*/ 307276 h 1520126"/>
              <a:gd name="connsiteX22" fmla="*/ 1522329 w 1972236"/>
              <a:gd name="connsiteY22" fmla="*/ 273765 h 1520126"/>
              <a:gd name="connsiteX23" fmla="*/ 1335649 w 1972236"/>
              <a:gd name="connsiteY23" fmla="*/ 145351 h 1520126"/>
              <a:gd name="connsiteX24" fmla="*/ 1162289 w 1972236"/>
              <a:gd name="connsiteY24" fmla="*/ 57741 h 1520126"/>
              <a:gd name="connsiteX25" fmla="*/ 973699 w 1972236"/>
              <a:gd name="connsiteY25" fmla="*/ 12001 h 1520126"/>
              <a:gd name="connsiteX0" fmla="*/ 973699 w 1972236"/>
              <a:gd name="connsiteY0" fmla="*/ 12001 h 1505838"/>
              <a:gd name="connsiteX1" fmla="*/ 586225 w 1972236"/>
              <a:gd name="connsiteY1" fmla="*/ 129749 h 1505838"/>
              <a:gd name="connsiteX2" fmla="*/ 442209 w 1972236"/>
              <a:gd name="connsiteY2" fmla="*/ 201757 h 1505838"/>
              <a:gd name="connsiteX3" fmla="*/ 226185 w 1972236"/>
              <a:gd name="connsiteY3" fmla="*/ 345773 h 1505838"/>
              <a:gd name="connsiteX4" fmla="*/ 82169 w 1972236"/>
              <a:gd name="connsiteY4" fmla="*/ 489789 h 1505838"/>
              <a:gd name="connsiteX5" fmla="*/ 21199 w 1972236"/>
              <a:gd name="connsiteY5" fmla="*/ 631126 h 1505838"/>
              <a:gd name="connsiteX6" fmla="*/ 10162 w 1972236"/>
              <a:gd name="connsiteY6" fmla="*/ 777821 h 1505838"/>
              <a:gd name="connsiteX7" fmla="*/ 82169 w 1972236"/>
              <a:gd name="connsiteY7" fmla="*/ 993845 h 1505838"/>
              <a:gd name="connsiteX8" fmla="*/ 249799 w 1972236"/>
              <a:gd name="connsiteY8" fmla="*/ 1155001 h 1505838"/>
              <a:gd name="connsiteX9" fmla="*/ 430774 w 1972236"/>
              <a:gd name="connsiteY9" fmla="*/ 1278826 h 1505838"/>
              <a:gd name="connsiteX10" fmla="*/ 611749 w 1972236"/>
              <a:gd name="connsiteY10" fmla="*/ 1364551 h 1505838"/>
              <a:gd name="connsiteX11" fmla="*/ 946265 w 1972236"/>
              <a:gd name="connsiteY11" fmla="*/ 1497901 h 1505838"/>
              <a:gd name="connsiteX12" fmla="*/ 1002274 w 1972236"/>
              <a:gd name="connsiteY12" fmla="*/ 1497901 h 1505838"/>
              <a:gd name="connsiteX13" fmla="*/ 1059424 w 1972236"/>
              <a:gd name="connsiteY13" fmla="*/ 1450276 h 1505838"/>
              <a:gd name="connsiteX14" fmla="*/ 1316599 w 1972236"/>
              <a:gd name="connsiteY14" fmla="*/ 1374076 h 1505838"/>
              <a:gd name="connsiteX15" fmla="*/ 1516624 w 1972236"/>
              <a:gd name="connsiteY15" fmla="*/ 1278826 h 1505838"/>
              <a:gd name="connsiteX16" fmla="*/ 1745224 w 1972236"/>
              <a:gd name="connsiteY16" fmla="*/ 1116901 h 1505838"/>
              <a:gd name="connsiteX17" fmla="*/ 1888099 w 1972236"/>
              <a:gd name="connsiteY17" fmla="*/ 974026 h 1505838"/>
              <a:gd name="connsiteX18" fmla="*/ 1964299 w 1972236"/>
              <a:gd name="connsiteY18" fmla="*/ 821626 h 1505838"/>
              <a:gd name="connsiteX19" fmla="*/ 1935724 w 1972236"/>
              <a:gd name="connsiteY19" fmla="*/ 640651 h 1505838"/>
              <a:gd name="connsiteX20" fmla="*/ 1869049 w 1972236"/>
              <a:gd name="connsiteY20" fmla="*/ 497776 h 1505838"/>
              <a:gd name="connsiteX21" fmla="*/ 1678549 w 1972236"/>
              <a:gd name="connsiteY21" fmla="*/ 307276 h 1505838"/>
              <a:gd name="connsiteX22" fmla="*/ 1522329 w 1972236"/>
              <a:gd name="connsiteY22" fmla="*/ 273765 h 1505838"/>
              <a:gd name="connsiteX23" fmla="*/ 1335649 w 1972236"/>
              <a:gd name="connsiteY23" fmla="*/ 145351 h 1505838"/>
              <a:gd name="connsiteX24" fmla="*/ 1162289 w 1972236"/>
              <a:gd name="connsiteY24" fmla="*/ 57741 h 1505838"/>
              <a:gd name="connsiteX25" fmla="*/ 973699 w 1972236"/>
              <a:gd name="connsiteY25" fmla="*/ 12001 h 1505838"/>
              <a:gd name="connsiteX0" fmla="*/ 973700 w 1972237"/>
              <a:gd name="connsiteY0" fmla="*/ 12001 h 1505838"/>
              <a:gd name="connsiteX1" fmla="*/ 586226 w 1972237"/>
              <a:gd name="connsiteY1" fmla="*/ 129749 h 1505838"/>
              <a:gd name="connsiteX2" fmla="*/ 442210 w 1972237"/>
              <a:gd name="connsiteY2" fmla="*/ 201757 h 1505838"/>
              <a:gd name="connsiteX3" fmla="*/ 226186 w 1972237"/>
              <a:gd name="connsiteY3" fmla="*/ 345773 h 1505838"/>
              <a:gd name="connsiteX4" fmla="*/ 82170 w 1972237"/>
              <a:gd name="connsiteY4" fmla="*/ 489789 h 1505838"/>
              <a:gd name="connsiteX5" fmla="*/ 21200 w 1972237"/>
              <a:gd name="connsiteY5" fmla="*/ 631126 h 1505838"/>
              <a:gd name="connsiteX6" fmla="*/ 10162 w 1972237"/>
              <a:gd name="connsiteY6" fmla="*/ 777820 h 1505838"/>
              <a:gd name="connsiteX7" fmla="*/ 82170 w 1972237"/>
              <a:gd name="connsiteY7" fmla="*/ 993845 h 1505838"/>
              <a:gd name="connsiteX8" fmla="*/ 249800 w 1972237"/>
              <a:gd name="connsiteY8" fmla="*/ 1155001 h 1505838"/>
              <a:gd name="connsiteX9" fmla="*/ 430775 w 1972237"/>
              <a:gd name="connsiteY9" fmla="*/ 1278826 h 1505838"/>
              <a:gd name="connsiteX10" fmla="*/ 611750 w 1972237"/>
              <a:gd name="connsiteY10" fmla="*/ 1364551 h 1505838"/>
              <a:gd name="connsiteX11" fmla="*/ 946266 w 1972237"/>
              <a:gd name="connsiteY11" fmla="*/ 1497901 h 1505838"/>
              <a:gd name="connsiteX12" fmla="*/ 1002275 w 1972237"/>
              <a:gd name="connsiteY12" fmla="*/ 1497901 h 1505838"/>
              <a:gd name="connsiteX13" fmla="*/ 1059425 w 1972237"/>
              <a:gd name="connsiteY13" fmla="*/ 1450276 h 1505838"/>
              <a:gd name="connsiteX14" fmla="*/ 1316600 w 1972237"/>
              <a:gd name="connsiteY14" fmla="*/ 1374076 h 1505838"/>
              <a:gd name="connsiteX15" fmla="*/ 1516625 w 1972237"/>
              <a:gd name="connsiteY15" fmla="*/ 1278826 h 1505838"/>
              <a:gd name="connsiteX16" fmla="*/ 1745225 w 1972237"/>
              <a:gd name="connsiteY16" fmla="*/ 1116901 h 1505838"/>
              <a:gd name="connsiteX17" fmla="*/ 1888100 w 1972237"/>
              <a:gd name="connsiteY17" fmla="*/ 974026 h 1505838"/>
              <a:gd name="connsiteX18" fmla="*/ 1964300 w 1972237"/>
              <a:gd name="connsiteY18" fmla="*/ 821626 h 1505838"/>
              <a:gd name="connsiteX19" fmla="*/ 1935725 w 1972237"/>
              <a:gd name="connsiteY19" fmla="*/ 640651 h 1505838"/>
              <a:gd name="connsiteX20" fmla="*/ 1869050 w 1972237"/>
              <a:gd name="connsiteY20" fmla="*/ 497776 h 1505838"/>
              <a:gd name="connsiteX21" fmla="*/ 1678550 w 1972237"/>
              <a:gd name="connsiteY21" fmla="*/ 307276 h 1505838"/>
              <a:gd name="connsiteX22" fmla="*/ 1522330 w 1972237"/>
              <a:gd name="connsiteY22" fmla="*/ 273765 h 1505838"/>
              <a:gd name="connsiteX23" fmla="*/ 1335650 w 1972237"/>
              <a:gd name="connsiteY23" fmla="*/ 145351 h 1505838"/>
              <a:gd name="connsiteX24" fmla="*/ 1162290 w 1972237"/>
              <a:gd name="connsiteY24" fmla="*/ 57741 h 1505838"/>
              <a:gd name="connsiteX25" fmla="*/ 973700 w 1972237"/>
              <a:gd name="connsiteY25" fmla="*/ 12001 h 1505838"/>
              <a:gd name="connsiteX0" fmla="*/ 973700 w 1972237"/>
              <a:gd name="connsiteY0" fmla="*/ 12001 h 1505838"/>
              <a:gd name="connsiteX1" fmla="*/ 586226 w 1972237"/>
              <a:gd name="connsiteY1" fmla="*/ 129749 h 1505838"/>
              <a:gd name="connsiteX2" fmla="*/ 442210 w 1972237"/>
              <a:gd name="connsiteY2" fmla="*/ 201757 h 1505838"/>
              <a:gd name="connsiteX3" fmla="*/ 226186 w 1972237"/>
              <a:gd name="connsiteY3" fmla="*/ 345773 h 1505838"/>
              <a:gd name="connsiteX4" fmla="*/ 82170 w 1972237"/>
              <a:gd name="connsiteY4" fmla="*/ 489789 h 1505838"/>
              <a:gd name="connsiteX5" fmla="*/ 21200 w 1972237"/>
              <a:gd name="connsiteY5" fmla="*/ 631126 h 1505838"/>
              <a:gd name="connsiteX6" fmla="*/ 10162 w 1972237"/>
              <a:gd name="connsiteY6" fmla="*/ 777820 h 1505838"/>
              <a:gd name="connsiteX7" fmla="*/ 82170 w 1972237"/>
              <a:gd name="connsiteY7" fmla="*/ 993845 h 1505838"/>
              <a:gd name="connsiteX8" fmla="*/ 249800 w 1972237"/>
              <a:gd name="connsiteY8" fmla="*/ 1155001 h 1505838"/>
              <a:gd name="connsiteX9" fmla="*/ 430775 w 1972237"/>
              <a:gd name="connsiteY9" fmla="*/ 1278826 h 1505838"/>
              <a:gd name="connsiteX10" fmla="*/ 611750 w 1972237"/>
              <a:gd name="connsiteY10" fmla="*/ 1364551 h 1505838"/>
              <a:gd name="connsiteX11" fmla="*/ 946266 w 1972237"/>
              <a:gd name="connsiteY11" fmla="*/ 1497901 h 1505838"/>
              <a:gd name="connsiteX12" fmla="*/ 1002275 w 1972237"/>
              <a:gd name="connsiteY12" fmla="*/ 1497901 h 1505838"/>
              <a:gd name="connsiteX13" fmla="*/ 1059425 w 1972237"/>
              <a:gd name="connsiteY13" fmla="*/ 1450276 h 1505838"/>
              <a:gd name="connsiteX14" fmla="*/ 1316600 w 1972237"/>
              <a:gd name="connsiteY14" fmla="*/ 1374076 h 1505838"/>
              <a:gd name="connsiteX15" fmla="*/ 1516625 w 1972237"/>
              <a:gd name="connsiteY15" fmla="*/ 1278826 h 1505838"/>
              <a:gd name="connsiteX16" fmla="*/ 1745225 w 1972237"/>
              <a:gd name="connsiteY16" fmla="*/ 1116901 h 1505838"/>
              <a:gd name="connsiteX17" fmla="*/ 1888100 w 1972237"/>
              <a:gd name="connsiteY17" fmla="*/ 974026 h 1505838"/>
              <a:gd name="connsiteX18" fmla="*/ 1964300 w 1972237"/>
              <a:gd name="connsiteY18" fmla="*/ 821626 h 1505838"/>
              <a:gd name="connsiteX19" fmla="*/ 1935725 w 1972237"/>
              <a:gd name="connsiteY19" fmla="*/ 640651 h 1505838"/>
              <a:gd name="connsiteX20" fmla="*/ 1869050 w 1972237"/>
              <a:gd name="connsiteY20" fmla="*/ 497776 h 1505838"/>
              <a:gd name="connsiteX21" fmla="*/ 1678550 w 1972237"/>
              <a:gd name="connsiteY21" fmla="*/ 307276 h 1505838"/>
              <a:gd name="connsiteX22" fmla="*/ 1522330 w 1972237"/>
              <a:gd name="connsiteY22" fmla="*/ 273765 h 1505838"/>
              <a:gd name="connsiteX23" fmla="*/ 1335650 w 1972237"/>
              <a:gd name="connsiteY23" fmla="*/ 145351 h 1505838"/>
              <a:gd name="connsiteX24" fmla="*/ 1162290 w 1972237"/>
              <a:gd name="connsiteY24" fmla="*/ 57741 h 1505838"/>
              <a:gd name="connsiteX25" fmla="*/ 973700 w 1972237"/>
              <a:gd name="connsiteY25" fmla="*/ 12001 h 1505838"/>
              <a:gd name="connsiteX0" fmla="*/ 974162 w 1972699"/>
              <a:gd name="connsiteY0" fmla="*/ 12001 h 1505838"/>
              <a:gd name="connsiteX1" fmla="*/ 586688 w 1972699"/>
              <a:gd name="connsiteY1" fmla="*/ 129749 h 1505838"/>
              <a:gd name="connsiteX2" fmla="*/ 442672 w 1972699"/>
              <a:gd name="connsiteY2" fmla="*/ 201757 h 1505838"/>
              <a:gd name="connsiteX3" fmla="*/ 226648 w 1972699"/>
              <a:gd name="connsiteY3" fmla="*/ 345773 h 1505838"/>
              <a:gd name="connsiteX4" fmla="*/ 82632 w 1972699"/>
              <a:gd name="connsiteY4" fmla="*/ 489789 h 1505838"/>
              <a:gd name="connsiteX5" fmla="*/ 21662 w 1972699"/>
              <a:gd name="connsiteY5" fmla="*/ 631126 h 1505838"/>
              <a:gd name="connsiteX6" fmla="*/ 10624 w 1972699"/>
              <a:gd name="connsiteY6" fmla="*/ 777820 h 1505838"/>
              <a:gd name="connsiteX7" fmla="*/ 82632 w 1972699"/>
              <a:gd name="connsiteY7" fmla="*/ 993845 h 1505838"/>
              <a:gd name="connsiteX8" fmla="*/ 250262 w 1972699"/>
              <a:gd name="connsiteY8" fmla="*/ 1155001 h 1505838"/>
              <a:gd name="connsiteX9" fmla="*/ 431237 w 1972699"/>
              <a:gd name="connsiteY9" fmla="*/ 1278826 h 1505838"/>
              <a:gd name="connsiteX10" fmla="*/ 612212 w 1972699"/>
              <a:gd name="connsiteY10" fmla="*/ 1364551 h 1505838"/>
              <a:gd name="connsiteX11" fmla="*/ 946728 w 1972699"/>
              <a:gd name="connsiteY11" fmla="*/ 1497901 h 1505838"/>
              <a:gd name="connsiteX12" fmla="*/ 1002737 w 1972699"/>
              <a:gd name="connsiteY12" fmla="*/ 1497901 h 1505838"/>
              <a:gd name="connsiteX13" fmla="*/ 1059887 w 1972699"/>
              <a:gd name="connsiteY13" fmla="*/ 1450276 h 1505838"/>
              <a:gd name="connsiteX14" fmla="*/ 1317062 w 1972699"/>
              <a:gd name="connsiteY14" fmla="*/ 1374076 h 1505838"/>
              <a:gd name="connsiteX15" fmla="*/ 1517087 w 1972699"/>
              <a:gd name="connsiteY15" fmla="*/ 1278826 h 1505838"/>
              <a:gd name="connsiteX16" fmla="*/ 1745687 w 1972699"/>
              <a:gd name="connsiteY16" fmla="*/ 1116901 h 1505838"/>
              <a:gd name="connsiteX17" fmla="*/ 1888562 w 1972699"/>
              <a:gd name="connsiteY17" fmla="*/ 974026 h 1505838"/>
              <a:gd name="connsiteX18" fmla="*/ 1964762 w 1972699"/>
              <a:gd name="connsiteY18" fmla="*/ 821626 h 1505838"/>
              <a:gd name="connsiteX19" fmla="*/ 1936187 w 1972699"/>
              <a:gd name="connsiteY19" fmla="*/ 640651 h 1505838"/>
              <a:gd name="connsiteX20" fmla="*/ 1869512 w 1972699"/>
              <a:gd name="connsiteY20" fmla="*/ 497776 h 1505838"/>
              <a:gd name="connsiteX21" fmla="*/ 1679012 w 1972699"/>
              <a:gd name="connsiteY21" fmla="*/ 307276 h 1505838"/>
              <a:gd name="connsiteX22" fmla="*/ 1522792 w 1972699"/>
              <a:gd name="connsiteY22" fmla="*/ 273765 h 1505838"/>
              <a:gd name="connsiteX23" fmla="*/ 1336112 w 1972699"/>
              <a:gd name="connsiteY23" fmla="*/ 145351 h 1505838"/>
              <a:gd name="connsiteX24" fmla="*/ 1162752 w 1972699"/>
              <a:gd name="connsiteY24" fmla="*/ 57741 h 1505838"/>
              <a:gd name="connsiteX25" fmla="*/ 974162 w 1972699"/>
              <a:gd name="connsiteY25" fmla="*/ 12001 h 1505838"/>
              <a:gd name="connsiteX0" fmla="*/ 974161 w 1972698"/>
              <a:gd name="connsiteY0" fmla="*/ 12001 h 1505838"/>
              <a:gd name="connsiteX1" fmla="*/ 586687 w 1972698"/>
              <a:gd name="connsiteY1" fmla="*/ 129749 h 1505838"/>
              <a:gd name="connsiteX2" fmla="*/ 442671 w 1972698"/>
              <a:gd name="connsiteY2" fmla="*/ 201757 h 1505838"/>
              <a:gd name="connsiteX3" fmla="*/ 226647 w 1972698"/>
              <a:gd name="connsiteY3" fmla="*/ 345773 h 1505838"/>
              <a:gd name="connsiteX4" fmla="*/ 82631 w 1972698"/>
              <a:gd name="connsiteY4" fmla="*/ 489789 h 1505838"/>
              <a:gd name="connsiteX5" fmla="*/ 21661 w 1972698"/>
              <a:gd name="connsiteY5" fmla="*/ 631126 h 1505838"/>
              <a:gd name="connsiteX6" fmla="*/ 10624 w 1972698"/>
              <a:gd name="connsiteY6" fmla="*/ 777820 h 1505838"/>
              <a:gd name="connsiteX7" fmla="*/ 82631 w 1972698"/>
              <a:gd name="connsiteY7" fmla="*/ 993845 h 1505838"/>
              <a:gd name="connsiteX8" fmla="*/ 250261 w 1972698"/>
              <a:gd name="connsiteY8" fmla="*/ 1155001 h 1505838"/>
              <a:gd name="connsiteX9" fmla="*/ 431236 w 1972698"/>
              <a:gd name="connsiteY9" fmla="*/ 1278826 h 1505838"/>
              <a:gd name="connsiteX10" fmla="*/ 612211 w 1972698"/>
              <a:gd name="connsiteY10" fmla="*/ 1364551 h 1505838"/>
              <a:gd name="connsiteX11" fmla="*/ 946727 w 1972698"/>
              <a:gd name="connsiteY11" fmla="*/ 1497901 h 1505838"/>
              <a:gd name="connsiteX12" fmla="*/ 1002736 w 1972698"/>
              <a:gd name="connsiteY12" fmla="*/ 1497901 h 1505838"/>
              <a:gd name="connsiteX13" fmla="*/ 1059886 w 1972698"/>
              <a:gd name="connsiteY13" fmla="*/ 1450276 h 1505838"/>
              <a:gd name="connsiteX14" fmla="*/ 1317061 w 1972698"/>
              <a:gd name="connsiteY14" fmla="*/ 1374076 h 1505838"/>
              <a:gd name="connsiteX15" fmla="*/ 1517086 w 1972698"/>
              <a:gd name="connsiteY15" fmla="*/ 1278826 h 1505838"/>
              <a:gd name="connsiteX16" fmla="*/ 1745686 w 1972698"/>
              <a:gd name="connsiteY16" fmla="*/ 1116901 h 1505838"/>
              <a:gd name="connsiteX17" fmla="*/ 1888561 w 1972698"/>
              <a:gd name="connsiteY17" fmla="*/ 974026 h 1505838"/>
              <a:gd name="connsiteX18" fmla="*/ 1964761 w 1972698"/>
              <a:gd name="connsiteY18" fmla="*/ 821626 h 1505838"/>
              <a:gd name="connsiteX19" fmla="*/ 1936186 w 1972698"/>
              <a:gd name="connsiteY19" fmla="*/ 640651 h 1505838"/>
              <a:gd name="connsiteX20" fmla="*/ 1869511 w 1972698"/>
              <a:gd name="connsiteY20" fmla="*/ 497776 h 1505838"/>
              <a:gd name="connsiteX21" fmla="*/ 1679011 w 1972698"/>
              <a:gd name="connsiteY21" fmla="*/ 307276 h 1505838"/>
              <a:gd name="connsiteX22" fmla="*/ 1522791 w 1972698"/>
              <a:gd name="connsiteY22" fmla="*/ 273765 h 1505838"/>
              <a:gd name="connsiteX23" fmla="*/ 1336111 w 1972698"/>
              <a:gd name="connsiteY23" fmla="*/ 145351 h 1505838"/>
              <a:gd name="connsiteX24" fmla="*/ 1162751 w 1972698"/>
              <a:gd name="connsiteY24" fmla="*/ 57741 h 1505838"/>
              <a:gd name="connsiteX25" fmla="*/ 974161 w 1972698"/>
              <a:gd name="connsiteY25" fmla="*/ 12001 h 1505838"/>
              <a:gd name="connsiteX0" fmla="*/ 974162 w 1972699"/>
              <a:gd name="connsiteY0" fmla="*/ 12001 h 1505838"/>
              <a:gd name="connsiteX1" fmla="*/ 586688 w 1972699"/>
              <a:gd name="connsiteY1" fmla="*/ 129749 h 1505838"/>
              <a:gd name="connsiteX2" fmla="*/ 442672 w 1972699"/>
              <a:gd name="connsiteY2" fmla="*/ 201757 h 1505838"/>
              <a:gd name="connsiteX3" fmla="*/ 226648 w 1972699"/>
              <a:gd name="connsiteY3" fmla="*/ 345773 h 1505838"/>
              <a:gd name="connsiteX4" fmla="*/ 82632 w 1972699"/>
              <a:gd name="connsiteY4" fmla="*/ 489789 h 1505838"/>
              <a:gd name="connsiteX5" fmla="*/ 21662 w 1972699"/>
              <a:gd name="connsiteY5" fmla="*/ 631126 h 1505838"/>
              <a:gd name="connsiteX6" fmla="*/ 10624 w 1972699"/>
              <a:gd name="connsiteY6" fmla="*/ 777820 h 1505838"/>
              <a:gd name="connsiteX7" fmla="*/ 82632 w 1972699"/>
              <a:gd name="connsiteY7" fmla="*/ 993845 h 1505838"/>
              <a:gd name="connsiteX8" fmla="*/ 250262 w 1972699"/>
              <a:gd name="connsiteY8" fmla="*/ 1155001 h 1505838"/>
              <a:gd name="connsiteX9" fmla="*/ 431237 w 1972699"/>
              <a:gd name="connsiteY9" fmla="*/ 1278826 h 1505838"/>
              <a:gd name="connsiteX10" fmla="*/ 612212 w 1972699"/>
              <a:gd name="connsiteY10" fmla="*/ 1364551 h 1505838"/>
              <a:gd name="connsiteX11" fmla="*/ 946728 w 1972699"/>
              <a:gd name="connsiteY11" fmla="*/ 1497901 h 1505838"/>
              <a:gd name="connsiteX12" fmla="*/ 1002737 w 1972699"/>
              <a:gd name="connsiteY12" fmla="*/ 1497901 h 1505838"/>
              <a:gd name="connsiteX13" fmla="*/ 1059887 w 1972699"/>
              <a:gd name="connsiteY13" fmla="*/ 1450276 h 1505838"/>
              <a:gd name="connsiteX14" fmla="*/ 1317062 w 1972699"/>
              <a:gd name="connsiteY14" fmla="*/ 1374076 h 1505838"/>
              <a:gd name="connsiteX15" fmla="*/ 1517087 w 1972699"/>
              <a:gd name="connsiteY15" fmla="*/ 1278826 h 1505838"/>
              <a:gd name="connsiteX16" fmla="*/ 1745687 w 1972699"/>
              <a:gd name="connsiteY16" fmla="*/ 1116901 h 1505838"/>
              <a:gd name="connsiteX17" fmla="*/ 1888562 w 1972699"/>
              <a:gd name="connsiteY17" fmla="*/ 974026 h 1505838"/>
              <a:gd name="connsiteX18" fmla="*/ 1964762 w 1972699"/>
              <a:gd name="connsiteY18" fmla="*/ 821626 h 1505838"/>
              <a:gd name="connsiteX19" fmla="*/ 1936187 w 1972699"/>
              <a:gd name="connsiteY19" fmla="*/ 640651 h 1505838"/>
              <a:gd name="connsiteX20" fmla="*/ 1869512 w 1972699"/>
              <a:gd name="connsiteY20" fmla="*/ 497776 h 1505838"/>
              <a:gd name="connsiteX21" fmla="*/ 1679012 w 1972699"/>
              <a:gd name="connsiteY21" fmla="*/ 307276 h 1505838"/>
              <a:gd name="connsiteX22" fmla="*/ 1522792 w 1972699"/>
              <a:gd name="connsiteY22" fmla="*/ 273765 h 1505838"/>
              <a:gd name="connsiteX23" fmla="*/ 1336112 w 1972699"/>
              <a:gd name="connsiteY23" fmla="*/ 145351 h 1505838"/>
              <a:gd name="connsiteX24" fmla="*/ 1162752 w 1972699"/>
              <a:gd name="connsiteY24" fmla="*/ 57741 h 1505838"/>
              <a:gd name="connsiteX25" fmla="*/ 974162 w 1972699"/>
              <a:gd name="connsiteY25" fmla="*/ 12001 h 1505838"/>
              <a:gd name="connsiteX0" fmla="*/ 988856 w 1987393"/>
              <a:gd name="connsiteY0" fmla="*/ 12001 h 1505838"/>
              <a:gd name="connsiteX1" fmla="*/ 601382 w 1987393"/>
              <a:gd name="connsiteY1" fmla="*/ 129749 h 1505838"/>
              <a:gd name="connsiteX2" fmla="*/ 457366 w 1987393"/>
              <a:gd name="connsiteY2" fmla="*/ 201757 h 1505838"/>
              <a:gd name="connsiteX3" fmla="*/ 241342 w 1987393"/>
              <a:gd name="connsiteY3" fmla="*/ 345773 h 1505838"/>
              <a:gd name="connsiteX4" fmla="*/ 97326 w 1987393"/>
              <a:gd name="connsiteY4" fmla="*/ 489789 h 1505838"/>
              <a:gd name="connsiteX5" fmla="*/ 36356 w 1987393"/>
              <a:gd name="connsiteY5" fmla="*/ 631126 h 1505838"/>
              <a:gd name="connsiteX6" fmla="*/ 25318 w 1987393"/>
              <a:gd name="connsiteY6" fmla="*/ 777820 h 1505838"/>
              <a:gd name="connsiteX7" fmla="*/ 97326 w 1987393"/>
              <a:gd name="connsiteY7" fmla="*/ 993845 h 1505838"/>
              <a:gd name="connsiteX8" fmla="*/ 264956 w 1987393"/>
              <a:gd name="connsiteY8" fmla="*/ 1155001 h 1505838"/>
              <a:gd name="connsiteX9" fmla="*/ 445931 w 1987393"/>
              <a:gd name="connsiteY9" fmla="*/ 1278826 h 1505838"/>
              <a:gd name="connsiteX10" fmla="*/ 626906 w 1987393"/>
              <a:gd name="connsiteY10" fmla="*/ 1364551 h 1505838"/>
              <a:gd name="connsiteX11" fmla="*/ 961422 w 1987393"/>
              <a:gd name="connsiteY11" fmla="*/ 1497901 h 1505838"/>
              <a:gd name="connsiteX12" fmla="*/ 1017431 w 1987393"/>
              <a:gd name="connsiteY12" fmla="*/ 1497901 h 1505838"/>
              <a:gd name="connsiteX13" fmla="*/ 1074581 w 1987393"/>
              <a:gd name="connsiteY13" fmla="*/ 1450276 h 1505838"/>
              <a:gd name="connsiteX14" fmla="*/ 1331756 w 1987393"/>
              <a:gd name="connsiteY14" fmla="*/ 1374076 h 1505838"/>
              <a:gd name="connsiteX15" fmla="*/ 1531781 w 1987393"/>
              <a:gd name="connsiteY15" fmla="*/ 1278826 h 1505838"/>
              <a:gd name="connsiteX16" fmla="*/ 1760381 w 1987393"/>
              <a:gd name="connsiteY16" fmla="*/ 1116901 h 1505838"/>
              <a:gd name="connsiteX17" fmla="*/ 1903256 w 1987393"/>
              <a:gd name="connsiteY17" fmla="*/ 974026 h 1505838"/>
              <a:gd name="connsiteX18" fmla="*/ 1979456 w 1987393"/>
              <a:gd name="connsiteY18" fmla="*/ 821626 h 1505838"/>
              <a:gd name="connsiteX19" fmla="*/ 1950881 w 1987393"/>
              <a:gd name="connsiteY19" fmla="*/ 640651 h 1505838"/>
              <a:gd name="connsiteX20" fmla="*/ 1884206 w 1987393"/>
              <a:gd name="connsiteY20" fmla="*/ 497776 h 1505838"/>
              <a:gd name="connsiteX21" fmla="*/ 1693706 w 1987393"/>
              <a:gd name="connsiteY21" fmla="*/ 307276 h 1505838"/>
              <a:gd name="connsiteX22" fmla="*/ 1537486 w 1987393"/>
              <a:gd name="connsiteY22" fmla="*/ 273765 h 1505838"/>
              <a:gd name="connsiteX23" fmla="*/ 1350806 w 1987393"/>
              <a:gd name="connsiteY23" fmla="*/ 145351 h 1505838"/>
              <a:gd name="connsiteX24" fmla="*/ 1177446 w 1987393"/>
              <a:gd name="connsiteY24" fmla="*/ 57741 h 1505838"/>
              <a:gd name="connsiteX25" fmla="*/ 988856 w 1987393"/>
              <a:gd name="connsiteY25" fmla="*/ 12001 h 1505838"/>
              <a:gd name="connsiteX0" fmla="*/ 988856 w 1987393"/>
              <a:gd name="connsiteY0" fmla="*/ 12001 h 1505838"/>
              <a:gd name="connsiteX1" fmla="*/ 601382 w 1987393"/>
              <a:gd name="connsiteY1" fmla="*/ 129749 h 1505838"/>
              <a:gd name="connsiteX2" fmla="*/ 457366 w 1987393"/>
              <a:gd name="connsiteY2" fmla="*/ 201757 h 1505838"/>
              <a:gd name="connsiteX3" fmla="*/ 241342 w 1987393"/>
              <a:gd name="connsiteY3" fmla="*/ 345773 h 1505838"/>
              <a:gd name="connsiteX4" fmla="*/ 97326 w 1987393"/>
              <a:gd name="connsiteY4" fmla="*/ 489789 h 1505838"/>
              <a:gd name="connsiteX5" fmla="*/ 25319 w 1987393"/>
              <a:gd name="connsiteY5" fmla="*/ 633804 h 1505838"/>
              <a:gd name="connsiteX6" fmla="*/ 25318 w 1987393"/>
              <a:gd name="connsiteY6" fmla="*/ 777820 h 1505838"/>
              <a:gd name="connsiteX7" fmla="*/ 97326 w 1987393"/>
              <a:gd name="connsiteY7" fmla="*/ 993845 h 1505838"/>
              <a:gd name="connsiteX8" fmla="*/ 264956 w 1987393"/>
              <a:gd name="connsiteY8" fmla="*/ 1155001 h 1505838"/>
              <a:gd name="connsiteX9" fmla="*/ 445931 w 1987393"/>
              <a:gd name="connsiteY9" fmla="*/ 1278826 h 1505838"/>
              <a:gd name="connsiteX10" fmla="*/ 626906 w 1987393"/>
              <a:gd name="connsiteY10" fmla="*/ 1364551 h 1505838"/>
              <a:gd name="connsiteX11" fmla="*/ 961422 w 1987393"/>
              <a:gd name="connsiteY11" fmla="*/ 1497901 h 1505838"/>
              <a:gd name="connsiteX12" fmla="*/ 1017431 w 1987393"/>
              <a:gd name="connsiteY12" fmla="*/ 1497901 h 1505838"/>
              <a:gd name="connsiteX13" fmla="*/ 1074581 w 1987393"/>
              <a:gd name="connsiteY13" fmla="*/ 1450276 h 1505838"/>
              <a:gd name="connsiteX14" fmla="*/ 1331756 w 1987393"/>
              <a:gd name="connsiteY14" fmla="*/ 1374076 h 1505838"/>
              <a:gd name="connsiteX15" fmla="*/ 1531781 w 1987393"/>
              <a:gd name="connsiteY15" fmla="*/ 1278826 h 1505838"/>
              <a:gd name="connsiteX16" fmla="*/ 1760381 w 1987393"/>
              <a:gd name="connsiteY16" fmla="*/ 1116901 h 1505838"/>
              <a:gd name="connsiteX17" fmla="*/ 1903256 w 1987393"/>
              <a:gd name="connsiteY17" fmla="*/ 974026 h 1505838"/>
              <a:gd name="connsiteX18" fmla="*/ 1979456 w 1987393"/>
              <a:gd name="connsiteY18" fmla="*/ 821626 h 1505838"/>
              <a:gd name="connsiteX19" fmla="*/ 1950881 w 1987393"/>
              <a:gd name="connsiteY19" fmla="*/ 640651 h 1505838"/>
              <a:gd name="connsiteX20" fmla="*/ 1884206 w 1987393"/>
              <a:gd name="connsiteY20" fmla="*/ 497776 h 1505838"/>
              <a:gd name="connsiteX21" fmla="*/ 1693706 w 1987393"/>
              <a:gd name="connsiteY21" fmla="*/ 307276 h 1505838"/>
              <a:gd name="connsiteX22" fmla="*/ 1537486 w 1987393"/>
              <a:gd name="connsiteY22" fmla="*/ 273765 h 1505838"/>
              <a:gd name="connsiteX23" fmla="*/ 1350806 w 1987393"/>
              <a:gd name="connsiteY23" fmla="*/ 145351 h 1505838"/>
              <a:gd name="connsiteX24" fmla="*/ 1177446 w 1987393"/>
              <a:gd name="connsiteY24" fmla="*/ 57741 h 1505838"/>
              <a:gd name="connsiteX25" fmla="*/ 988856 w 1987393"/>
              <a:gd name="connsiteY25" fmla="*/ 12001 h 1505838"/>
              <a:gd name="connsiteX0" fmla="*/ 988855 w 1987392"/>
              <a:gd name="connsiteY0" fmla="*/ 12001 h 1505838"/>
              <a:gd name="connsiteX1" fmla="*/ 601381 w 1987392"/>
              <a:gd name="connsiteY1" fmla="*/ 129749 h 1505838"/>
              <a:gd name="connsiteX2" fmla="*/ 457365 w 1987392"/>
              <a:gd name="connsiteY2" fmla="*/ 201757 h 1505838"/>
              <a:gd name="connsiteX3" fmla="*/ 241341 w 1987392"/>
              <a:gd name="connsiteY3" fmla="*/ 345773 h 1505838"/>
              <a:gd name="connsiteX4" fmla="*/ 97325 w 1987392"/>
              <a:gd name="connsiteY4" fmla="*/ 489789 h 1505838"/>
              <a:gd name="connsiteX5" fmla="*/ 25318 w 1987392"/>
              <a:gd name="connsiteY5" fmla="*/ 633804 h 1505838"/>
              <a:gd name="connsiteX6" fmla="*/ 25318 w 1987392"/>
              <a:gd name="connsiteY6" fmla="*/ 777820 h 1505838"/>
              <a:gd name="connsiteX7" fmla="*/ 97325 w 1987392"/>
              <a:gd name="connsiteY7" fmla="*/ 993845 h 1505838"/>
              <a:gd name="connsiteX8" fmla="*/ 264955 w 1987392"/>
              <a:gd name="connsiteY8" fmla="*/ 1155001 h 1505838"/>
              <a:gd name="connsiteX9" fmla="*/ 445930 w 1987392"/>
              <a:gd name="connsiteY9" fmla="*/ 1278826 h 1505838"/>
              <a:gd name="connsiteX10" fmla="*/ 626905 w 1987392"/>
              <a:gd name="connsiteY10" fmla="*/ 1364551 h 1505838"/>
              <a:gd name="connsiteX11" fmla="*/ 961421 w 1987392"/>
              <a:gd name="connsiteY11" fmla="*/ 1497901 h 1505838"/>
              <a:gd name="connsiteX12" fmla="*/ 1017430 w 1987392"/>
              <a:gd name="connsiteY12" fmla="*/ 1497901 h 1505838"/>
              <a:gd name="connsiteX13" fmla="*/ 1074580 w 1987392"/>
              <a:gd name="connsiteY13" fmla="*/ 1450276 h 1505838"/>
              <a:gd name="connsiteX14" fmla="*/ 1331755 w 1987392"/>
              <a:gd name="connsiteY14" fmla="*/ 1374076 h 1505838"/>
              <a:gd name="connsiteX15" fmla="*/ 1531780 w 1987392"/>
              <a:gd name="connsiteY15" fmla="*/ 1278826 h 1505838"/>
              <a:gd name="connsiteX16" fmla="*/ 1760380 w 1987392"/>
              <a:gd name="connsiteY16" fmla="*/ 1116901 h 1505838"/>
              <a:gd name="connsiteX17" fmla="*/ 1903255 w 1987392"/>
              <a:gd name="connsiteY17" fmla="*/ 974026 h 1505838"/>
              <a:gd name="connsiteX18" fmla="*/ 1979455 w 1987392"/>
              <a:gd name="connsiteY18" fmla="*/ 821626 h 1505838"/>
              <a:gd name="connsiteX19" fmla="*/ 1950880 w 1987392"/>
              <a:gd name="connsiteY19" fmla="*/ 640651 h 1505838"/>
              <a:gd name="connsiteX20" fmla="*/ 1884205 w 1987392"/>
              <a:gd name="connsiteY20" fmla="*/ 497776 h 1505838"/>
              <a:gd name="connsiteX21" fmla="*/ 1693705 w 1987392"/>
              <a:gd name="connsiteY21" fmla="*/ 307276 h 1505838"/>
              <a:gd name="connsiteX22" fmla="*/ 1537485 w 1987392"/>
              <a:gd name="connsiteY22" fmla="*/ 273765 h 1505838"/>
              <a:gd name="connsiteX23" fmla="*/ 1350805 w 1987392"/>
              <a:gd name="connsiteY23" fmla="*/ 145351 h 1505838"/>
              <a:gd name="connsiteX24" fmla="*/ 1177445 w 1987392"/>
              <a:gd name="connsiteY24" fmla="*/ 57741 h 1505838"/>
              <a:gd name="connsiteX25" fmla="*/ 988855 w 1987392"/>
              <a:gd name="connsiteY25" fmla="*/ 12001 h 1505838"/>
              <a:gd name="connsiteX0" fmla="*/ 988856 w 1987393"/>
              <a:gd name="connsiteY0" fmla="*/ 12001 h 1505838"/>
              <a:gd name="connsiteX1" fmla="*/ 601382 w 1987393"/>
              <a:gd name="connsiteY1" fmla="*/ 129749 h 1505838"/>
              <a:gd name="connsiteX2" fmla="*/ 457366 w 1987393"/>
              <a:gd name="connsiteY2" fmla="*/ 201757 h 1505838"/>
              <a:gd name="connsiteX3" fmla="*/ 241342 w 1987393"/>
              <a:gd name="connsiteY3" fmla="*/ 345773 h 1505838"/>
              <a:gd name="connsiteX4" fmla="*/ 97326 w 1987393"/>
              <a:gd name="connsiteY4" fmla="*/ 489789 h 1505838"/>
              <a:gd name="connsiteX5" fmla="*/ 25319 w 1987393"/>
              <a:gd name="connsiteY5" fmla="*/ 633804 h 1505838"/>
              <a:gd name="connsiteX6" fmla="*/ 25318 w 1987393"/>
              <a:gd name="connsiteY6" fmla="*/ 777820 h 1505838"/>
              <a:gd name="connsiteX7" fmla="*/ 97326 w 1987393"/>
              <a:gd name="connsiteY7" fmla="*/ 993845 h 1505838"/>
              <a:gd name="connsiteX8" fmla="*/ 264956 w 1987393"/>
              <a:gd name="connsiteY8" fmla="*/ 1155001 h 1505838"/>
              <a:gd name="connsiteX9" fmla="*/ 445931 w 1987393"/>
              <a:gd name="connsiteY9" fmla="*/ 1278826 h 1505838"/>
              <a:gd name="connsiteX10" fmla="*/ 626906 w 1987393"/>
              <a:gd name="connsiteY10" fmla="*/ 1364551 h 1505838"/>
              <a:gd name="connsiteX11" fmla="*/ 961422 w 1987393"/>
              <a:gd name="connsiteY11" fmla="*/ 1497901 h 1505838"/>
              <a:gd name="connsiteX12" fmla="*/ 1017431 w 1987393"/>
              <a:gd name="connsiteY12" fmla="*/ 1497901 h 1505838"/>
              <a:gd name="connsiteX13" fmla="*/ 1074581 w 1987393"/>
              <a:gd name="connsiteY13" fmla="*/ 1450276 h 1505838"/>
              <a:gd name="connsiteX14" fmla="*/ 1331756 w 1987393"/>
              <a:gd name="connsiteY14" fmla="*/ 1374076 h 1505838"/>
              <a:gd name="connsiteX15" fmla="*/ 1531781 w 1987393"/>
              <a:gd name="connsiteY15" fmla="*/ 1278826 h 1505838"/>
              <a:gd name="connsiteX16" fmla="*/ 1760381 w 1987393"/>
              <a:gd name="connsiteY16" fmla="*/ 1116901 h 1505838"/>
              <a:gd name="connsiteX17" fmla="*/ 1903256 w 1987393"/>
              <a:gd name="connsiteY17" fmla="*/ 974026 h 1505838"/>
              <a:gd name="connsiteX18" fmla="*/ 1979456 w 1987393"/>
              <a:gd name="connsiteY18" fmla="*/ 821626 h 1505838"/>
              <a:gd name="connsiteX19" fmla="*/ 1950881 w 1987393"/>
              <a:gd name="connsiteY19" fmla="*/ 640651 h 1505838"/>
              <a:gd name="connsiteX20" fmla="*/ 1884206 w 1987393"/>
              <a:gd name="connsiteY20" fmla="*/ 497776 h 1505838"/>
              <a:gd name="connsiteX21" fmla="*/ 1693706 w 1987393"/>
              <a:gd name="connsiteY21" fmla="*/ 307276 h 1505838"/>
              <a:gd name="connsiteX22" fmla="*/ 1537486 w 1987393"/>
              <a:gd name="connsiteY22" fmla="*/ 273765 h 1505838"/>
              <a:gd name="connsiteX23" fmla="*/ 1350806 w 1987393"/>
              <a:gd name="connsiteY23" fmla="*/ 145351 h 1505838"/>
              <a:gd name="connsiteX24" fmla="*/ 1177446 w 1987393"/>
              <a:gd name="connsiteY24" fmla="*/ 57741 h 1505838"/>
              <a:gd name="connsiteX25" fmla="*/ 988856 w 1987393"/>
              <a:gd name="connsiteY25" fmla="*/ 12001 h 1505838"/>
              <a:gd name="connsiteX0" fmla="*/ 988856 w 1987393"/>
              <a:gd name="connsiteY0" fmla="*/ 12001 h 1505838"/>
              <a:gd name="connsiteX1" fmla="*/ 601382 w 1987393"/>
              <a:gd name="connsiteY1" fmla="*/ 129749 h 1505838"/>
              <a:gd name="connsiteX2" fmla="*/ 457366 w 1987393"/>
              <a:gd name="connsiteY2" fmla="*/ 201757 h 1505838"/>
              <a:gd name="connsiteX3" fmla="*/ 241342 w 1987393"/>
              <a:gd name="connsiteY3" fmla="*/ 345773 h 1505838"/>
              <a:gd name="connsiteX4" fmla="*/ 97326 w 1987393"/>
              <a:gd name="connsiteY4" fmla="*/ 489789 h 1505838"/>
              <a:gd name="connsiteX5" fmla="*/ 25319 w 1987393"/>
              <a:gd name="connsiteY5" fmla="*/ 633804 h 1505838"/>
              <a:gd name="connsiteX6" fmla="*/ 25318 w 1987393"/>
              <a:gd name="connsiteY6" fmla="*/ 777820 h 1505838"/>
              <a:gd name="connsiteX7" fmla="*/ 97326 w 1987393"/>
              <a:gd name="connsiteY7" fmla="*/ 993845 h 1505838"/>
              <a:gd name="connsiteX8" fmla="*/ 264956 w 1987393"/>
              <a:gd name="connsiteY8" fmla="*/ 1155001 h 1505838"/>
              <a:gd name="connsiteX9" fmla="*/ 445931 w 1987393"/>
              <a:gd name="connsiteY9" fmla="*/ 1278826 h 1505838"/>
              <a:gd name="connsiteX10" fmla="*/ 626906 w 1987393"/>
              <a:gd name="connsiteY10" fmla="*/ 1364551 h 1505838"/>
              <a:gd name="connsiteX11" fmla="*/ 961422 w 1987393"/>
              <a:gd name="connsiteY11" fmla="*/ 1497901 h 1505838"/>
              <a:gd name="connsiteX12" fmla="*/ 1017431 w 1987393"/>
              <a:gd name="connsiteY12" fmla="*/ 1497901 h 1505838"/>
              <a:gd name="connsiteX13" fmla="*/ 1074581 w 1987393"/>
              <a:gd name="connsiteY13" fmla="*/ 1450276 h 1505838"/>
              <a:gd name="connsiteX14" fmla="*/ 1331756 w 1987393"/>
              <a:gd name="connsiteY14" fmla="*/ 1374076 h 1505838"/>
              <a:gd name="connsiteX15" fmla="*/ 1531781 w 1987393"/>
              <a:gd name="connsiteY15" fmla="*/ 1278826 h 1505838"/>
              <a:gd name="connsiteX16" fmla="*/ 1760381 w 1987393"/>
              <a:gd name="connsiteY16" fmla="*/ 1116901 h 1505838"/>
              <a:gd name="connsiteX17" fmla="*/ 1903256 w 1987393"/>
              <a:gd name="connsiteY17" fmla="*/ 974026 h 1505838"/>
              <a:gd name="connsiteX18" fmla="*/ 1979456 w 1987393"/>
              <a:gd name="connsiteY18" fmla="*/ 821626 h 1505838"/>
              <a:gd name="connsiteX19" fmla="*/ 1950881 w 1987393"/>
              <a:gd name="connsiteY19" fmla="*/ 640651 h 1505838"/>
              <a:gd name="connsiteX20" fmla="*/ 1884206 w 1987393"/>
              <a:gd name="connsiteY20" fmla="*/ 497776 h 1505838"/>
              <a:gd name="connsiteX21" fmla="*/ 1693706 w 1987393"/>
              <a:gd name="connsiteY21" fmla="*/ 307276 h 1505838"/>
              <a:gd name="connsiteX22" fmla="*/ 1537486 w 1987393"/>
              <a:gd name="connsiteY22" fmla="*/ 273765 h 1505838"/>
              <a:gd name="connsiteX23" fmla="*/ 1350806 w 1987393"/>
              <a:gd name="connsiteY23" fmla="*/ 145351 h 1505838"/>
              <a:gd name="connsiteX24" fmla="*/ 1177446 w 1987393"/>
              <a:gd name="connsiteY24" fmla="*/ 57741 h 1505838"/>
              <a:gd name="connsiteX25" fmla="*/ 988856 w 1987393"/>
              <a:gd name="connsiteY25" fmla="*/ 12001 h 1505838"/>
              <a:gd name="connsiteX0" fmla="*/ 1033431 w 1987393"/>
              <a:gd name="connsiteY0" fmla="*/ 12001 h 1532107"/>
              <a:gd name="connsiteX1" fmla="*/ 601382 w 1987393"/>
              <a:gd name="connsiteY1" fmla="*/ 156018 h 1532107"/>
              <a:gd name="connsiteX2" fmla="*/ 457366 w 1987393"/>
              <a:gd name="connsiteY2" fmla="*/ 228026 h 1532107"/>
              <a:gd name="connsiteX3" fmla="*/ 241342 w 1987393"/>
              <a:gd name="connsiteY3" fmla="*/ 372042 h 1532107"/>
              <a:gd name="connsiteX4" fmla="*/ 97326 w 1987393"/>
              <a:gd name="connsiteY4" fmla="*/ 516058 h 1532107"/>
              <a:gd name="connsiteX5" fmla="*/ 25319 w 1987393"/>
              <a:gd name="connsiteY5" fmla="*/ 660073 h 1532107"/>
              <a:gd name="connsiteX6" fmla="*/ 25318 w 1987393"/>
              <a:gd name="connsiteY6" fmla="*/ 804089 h 1532107"/>
              <a:gd name="connsiteX7" fmla="*/ 97326 w 1987393"/>
              <a:gd name="connsiteY7" fmla="*/ 1020114 h 1532107"/>
              <a:gd name="connsiteX8" fmla="*/ 264956 w 1987393"/>
              <a:gd name="connsiteY8" fmla="*/ 1181270 h 1532107"/>
              <a:gd name="connsiteX9" fmla="*/ 445931 w 1987393"/>
              <a:gd name="connsiteY9" fmla="*/ 1305095 h 1532107"/>
              <a:gd name="connsiteX10" fmla="*/ 626906 w 1987393"/>
              <a:gd name="connsiteY10" fmla="*/ 1390820 h 1532107"/>
              <a:gd name="connsiteX11" fmla="*/ 961422 w 1987393"/>
              <a:gd name="connsiteY11" fmla="*/ 1524170 h 1532107"/>
              <a:gd name="connsiteX12" fmla="*/ 1017431 w 1987393"/>
              <a:gd name="connsiteY12" fmla="*/ 1524170 h 1532107"/>
              <a:gd name="connsiteX13" fmla="*/ 1074581 w 1987393"/>
              <a:gd name="connsiteY13" fmla="*/ 1476545 h 1532107"/>
              <a:gd name="connsiteX14" fmla="*/ 1331756 w 1987393"/>
              <a:gd name="connsiteY14" fmla="*/ 1400345 h 1532107"/>
              <a:gd name="connsiteX15" fmla="*/ 1531781 w 1987393"/>
              <a:gd name="connsiteY15" fmla="*/ 1305095 h 1532107"/>
              <a:gd name="connsiteX16" fmla="*/ 1760381 w 1987393"/>
              <a:gd name="connsiteY16" fmla="*/ 1143170 h 1532107"/>
              <a:gd name="connsiteX17" fmla="*/ 1903256 w 1987393"/>
              <a:gd name="connsiteY17" fmla="*/ 1000295 h 1532107"/>
              <a:gd name="connsiteX18" fmla="*/ 1979456 w 1987393"/>
              <a:gd name="connsiteY18" fmla="*/ 847895 h 1532107"/>
              <a:gd name="connsiteX19" fmla="*/ 1950881 w 1987393"/>
              <a:gd name="connsiteY19" fmla="*/ 666920 h 1532107"/>
              <a:gd name="connsiteX20" fmla="*/ 1884206 w 1987393"/>
              <a:gd name="connsiteY20" fmla="*/ 524045 h 1532107"/>
              <a:gd name="connsiteX21" fmla="*/ 1693706 w 1987393"/>
              <a:gd name="connsiteY21" fmla="*/ 333545 h 1532107"/>
              <a:gd name="connsiteX22" fmla="*/ 1537486 w 1987393"/>
              <a:gd name="connsiteY22" fmla="*/ 300034 h 1532107"/>
              <a:gd name="connsiteX23" fmla="*/ 1350806 w 1987393"/>
              <a:gd name="connsiteY23" fmla="*/ 171620 h 1532107"/>
              <a:gd name="connsiteX24" fmla="*/ 1177446 w 1987393"/>
              <a:gd name="connsiteY24" fmla="*/ 84010 h 1532107"/>
              <a:gd name="connsiteX25" fmla="*/ 1033431 w 1987393"/>
              <a:gd name="connsiteY25" fmla="*/ 12001 h 1532107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693706 w 1987393"/>
              <a:gd name="connsiteY21" fmla="*/ 321544 h 1520106"/>
              <a:gd name="connsiteX22" fmla="*/ 1537486 w 1987393"/>
              <a:gd name="connsiteY22" fmla="*/ 288033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693706 w 1987393"/>
              <a:gd name="connsiteY21" fmla="*/ 321544 h 1520106"/>
              <a:gd name="connsiteX22" fmla="*/ 1537486 w 1987393"/>
              <a:gd name="connsiteY22" fmla="*/ 288033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693706 w 1987393"/>
              <a:gd name="connsiteY21" fmla="*/ 321544 h 1520106"/>
              <a:gd name="connsiteX22" fmla="*/ 1537486 w 1987393"/>
              <a:gd name="connsiteY22" fmla="*/ 288033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693706 w 1987393"/>
              <a:gd name="connsiteY21" fmla="*/ 321544 h 1520106"/>
              <a:gd name="connsiteX22" fmla="*/ 1537486 w 1987393"/>
              <a:gd name="connsiteY22" fmla="*/ 288033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693706 w 1987393"/>
              <a:gd name="connsiteY21" fmla="*/ 321544 h 1520106"/>
              <a:gd name="connsiteX22" fmla="*/ 1609495 w 1987393"/>
              <a:gd name="connsiteY22" fmla="*/ 288032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693706 w 1987393"/>
              <a:gd name="connsiteY21" fmla="*/ 321544 h 1520106"/>
              <a:gd name="connsiteX22" fmla="*/ 1609495 w 1987393"/>
              <a:gd name="connsiteY22" fmla="*/ 288032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693706 w 1987393"/>
              <a:gd name="connsiteY21" fmla="*/ 321544 h 1520106"/>
              <a:gd name="connsiteX22" fmla="*/ 1609495 w 1987393"/>
              <a:gd name="connsiteY22" fmla="*/ 288032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50806 w 1987393"/>
              <a:gd name="connsiteY23" fmla="*/ 159619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93471 w 1987393"/>
              <a:gd name="connsiteY23" fmla="*/ 144016 h 1520106"/>
              <a:gd name="connsiteX24" fmla="*/ 1177446 w 1987393"/>
              <a:gd name="connsiteY24" fmla="*/ 72009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93471 w 1987393"/>
              <a:gd name="connsiteY23" fmla="*/ 144016 h 1520106"/>
              <a:gd name="connsiteX24" fmla="*/ 1177447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93471 w 1987393"/>
              <a:gd name="connsiteY23" fmla="*/ 144016 h 1520106"/>
              <a:gd name="connsiteX24" fmla="*/ 1177447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16024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16024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16024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09495 w 1987393"/>
              <a:gd name="connsiteY22" fmla="*/ 288032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0 h 1520106"/>
              <a:gd name="connsiteX1" fmla="*/ 601382 w 1987393"/>
              <a:gd name="connsiteY1" fmla="*/ 144017 h 1520106"/>
              <a:gd name="connsiteX2" fmla="*/ 457366 w 1987393"/>
              <a:gd name="connsiteY2" fmla="*/ 216025 h 1520106"/>
              <a:gd name="connsiteX3" fmla="*/ 241342 w 1987393"/>
              <a:gd name="connsiteY3" fmla="*/ 360041 h 1520106"/>
              <a:gd name="connsiteX4" fmla="*/ 97326 w 1987393"/>
              <a:gd name="connsiteY4" fmla="*/ 504057 h 1520106"/>
              <a:gd name="connsiteX5" fmla="*/ 25319 w 1987393"/>
              <a:gd name="connsiteY5" fmla="*/ 648072 h 1520106"/>
              <a:gd name="connsiteX6" fmla="*/ 25318 w 1987393"/>
              <a:gd name="connsiteY6" fmla="*/ 792088 h 1520106"/>
              <a:gd name="connsiteX7" fmla="*/ 97326 w 1987393"/>
              <a:gd name="connsiteY7" fmla="*/ 1008113 h 1520106"/>
              <a:gd name="connsiteX8" fmla="*/ 264956 w 1987393"/>
              <a:gd name="connsiteY8" fmla="*/ 1169269 h 1520106"/>
              <a:gd name="connsiteX9" fmla="*/ 445931 w 1987393"/>
              <a:gd name="connsiteY9" fmla="*/ 1293094 h 1520106"/>
              <a:gd name="connsiteX10" fmla="*/ 626906 w 1987393"/>
              <a:gd name="connsiteY10" fmla="*/ 1378819 h 1520106"/>
              <a:gd name="connsiteX11" fmla="*/ 961422 w 1987393"/>
              <a:gd name="connsiteY11" fmla="*/ 1512169 h 1520106"/>
              <a:gd name="connsiteX12" fmla="*/ 1017431 w 1987393"/>
              <a:gd name="connsiteY12" fmla="*/ 1512169 h 1520106"/>
              <a:gd name="connsiteX13" fmla="*/ 1074581 w 1987393"/>
              <a:gd name="connsiteY13" fmla="*/ 1464544 h 1520106"/>
              <a:gd name="connsiteX14" fmla="*/ 1331756 w 1987393"/>
              <a:gd name="connsiteY14" fmla="*/ 1388344 h 1520106"/>
              <a:gd name="connsiteX15" fmla="*/ 1531781 w 1987393"/>
              <a:gd name="connsiteY15" fmla="*/ 1293094 h 1520106"/>
              <a:gd name="connsiteX16" fmla="*/ 1760381 w 1987393"/>
              <a:gd name="connsiteY16" fmla="*/ 1131169 h 1520106"/>
              <a:gd name="connsiteX17" fmla="*/ 1903256 w 1987393"/>
              <a:gd name="connsiteY17" fmla="*/ 988294 h 1520106"/>
              <a:gd name="connsiteX18" fmla="*/ 1979456 w 1987393"/>
              <a:gd name="connsiteY18" fmla="*/ 835894 h 1520106"/>
              <a:gd name="connsiteX19" fmla="*/ 1950881 w 1987393"/>
              <a:gd name="connsiteY19" fmla="*/ 654919 h 1520106"/>
              <a:gd name="connsiteX20" fmla="*/ 1884206 w 1987393"/>
              <a:gd name="connsiteY20" fmla="*/ 512044 h 1520106"/>
              <a:gd name="connsiteX21" fmla="*/ 1753511 w 1987393"/>
              <a:gd name="connsiteY21" fmla="*/ 360040 h 1520106"/>
              <a:gd name="connsiteX22" fmla="*/ 1681503 w 1987393"/>
              <a:gd name="connsiteY22" fmla="*/ 288032 h 1520106"/>
              <a:gd name="connsiteX23" fmla="*/ 1393471 w 1987393"/>
              <a:gd name="connsiteY23" fmla="*/ 144016 h 1520106"/>
              <a:gd name="connsiteX24" fmla="*/ 1249455 w 1987393"/>
              <a:gd name="connsiteY24" fmla="*/ 72008 h 1520106"/>
              <a:gd name="connsiteX25" fmla="*/ 1033431 w 1987393"/>
              <a:gd name="connsiteY25" fmla="*/ 0 h 1520106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84206 w 1987393"/>
              <a:gd name="connsiteY20" fmla="*/ 524046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84206 w 1987393"/>
              <a:gd name="connsiteY20" fmla="*/ 524046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84206 w 1987393"/>
              <a:gd name="connsiteY20" fmla="*/ 524046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84206 w 1987393"/>
              <a:gd name="connsiteY20" fmla="*/ 524046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84206 w 1987393"/>
              <a:gd name="connsiteY20" fmla="*/ 524046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84206 w 1987393"/>
              <a:gd name="connsiteY20" fmla="*/ 524046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84206 w 1987393"/>
              <a:gd name="connsiteY20" fmla="*/ 524046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87393"/>
              <a:gd name="connsiteY0" fmla="*/ 12002 h 1532108"/>
              <a:gd name="connsiteX1" fmla="*/ 601382 w 1987393"/>
              <a:gd name="connsiteY1" fmla="*/ 156019 h 1532108"/>
              <a:gd name="connsiteX2" fmla="*/ 457366 w 1987393"/>
              <a:gd name="connsiteY2" fmla="*/ 228027 h 1532108"/>
              <a:gd name="connsiteX3" fmla="*/ 241342 w 1987393"/>
              <a:gd name="connsiteY3" fmla="*/ 372043 h 1532108"/>
              <a:gd name="connsiteX4" fmla="*/ 97326 w 1987393"/>
              <a:gd name="connsiteY4" fmla="*/ 516059 h 1532108"/>
              <a:gd name="connsiteX5" fmla="*/ 25319 w 1987393"/>
              <a:gd name="connsiteY5" fmla="*/ 660074 h 1532108"/>
              <a:gd name="connsiteX6" fmla="*/ 25318 w 1987393"/>
              <a:gd name="connsiteY6" fmla="*/ 804090 h 1532108"/>
              <a:gd name="connsiteX7" fmla="*/ 97326 w 1987393"/>
              <a:gd name="connsiteY7" fmla="*/ 1020115 h 1532108"/>
              <a:gd name="connsiteX8" fmla="*/ 264956 w 1987393"/>
              <a:gd name="connsiteY8" fmla="*/ 1181271 h 1532108"/>
              <a:gd name="connsiteX9" fmla="*/ 445931 w 1987393"/>
              <a:gd name="connsiteY9" fmla="*/ 1305096 h 1532108"/>
              <a:gd name="connsiteX10" fmla="*/ 626906 w 1987393"/>
              <a:gd name="connsiteY10" fmla="*/ 1390821 h 1532108"/>
              <a:gd name="connsiteX11" fmla="*/ 961422 w 1987393"/>
              <a:gd name="connsiteY11" fmla="*/ 1524171 h 1532108"/>
              <a:gd name="connsiteX12" fmla="*/ 1017431 w 1987393"/>
              <a:gd name="connsiteY12" fmla="*/ 1524171 h 1532108"/>
              <a:gd name="connsiteX13" fmla="*/ 1074581 w 1987393"/>
              <a:gd name="connsiteY13" fmla="*/ 1476546 h 1532108"/>
              <a:gd name="connsiteX14" fmla="*/ 1331756 w 1987393"/>
              <a:gd name="connsiteY14" fmla="*/ 1400346 h 1532108"/>
              <a:gd name="connsiteX15" fmla="*/ 1531781 w 1987393"/>
              <a:gd name="connsiteY15" fmla="*/ 1305096 h 1532108"/>
              <a:gd name="connsiteX16" fmla="*/ 1760381 w 1987393"/>
              <a:gd name="connsiteY16" fmla="*/ 1143171 h 1532108"/>
              <a:gd name="connsiteX17" fmla="*/ 1903256 w 1987393"/>
              <a:gd name="connsiteY17" fmla="*/ 1000296 h 1532108"/>
              <a:gd name="connsiteX18" fmla="*/ 1979456 w 1987393"/>
              <a:gd name="connsiteY18" fmla="*/ 847896 h 1532108"/>
              <a:gd name="connsiteX19" fmla="*/ 1950881 w 1987393"/>
              <a:gd name="connsiteY19" fmla="*/ 666921 h 1532108"/>
              <a:gd name="connsiteX20" fmla="*/ 1897527 w 1987393"/>
              <a:gd name="connsiteY20" fmla="*/ 516058 h 1532108"/>
              <a:gd name="connsiteX21" fmla="*/ 1753511 w 1987393"/>
              <a:gd name="connsiteY21" fmla="*/ 372042 h 1532108"/>
              <a:gd name="connsiteX22" fmla="*/ 1681503 w 1987393"/>
              <a:gd name="connsiteY22" fmla="*/ 300034 h 1532108"/>
              <a:gd name="connsiteX23" fmla="*/ 1393471 w 1987393"/>
              <a:gd name="connsiteY23" fmla="*/ 156018 h 1532108"/>
              <a:gd name="connsiteX24" fmla="*/ 1249455 w 1987393"/>
              <a:gd name="connsiteY24" fmla="*/ 84010 h 1532108"/>
              <a:gd name="connsiteX25" fmla="*/ 1033431 w 1987393"/>
              <a:gd name="connsiteY25" fmla="*/ 12002 h 1532108"/>
              <a:gd name="connsiteX0" fmla="*/ 1033431 w 1990502"/>
              <a:gd name="connsiteY0" fmla="*/ 12002 h 1532108"/>
              <a:gd name="connsiteX1" fmla="*/ 601382 w 1990502"/>
              <a:gd name="connsiteY1" fmla="*/ 156019 h 1532108"/>
              <a:gd name="connsiteX2" fmla="*/ 457366 w 1990502"/>
              <a:gd name="connsiteY2" fmla="*/ 228027 h 1532108"/>
              <a:gd name="connsiteX3" fmla="*/ 241342 w 1990502"/>
              <a:gd name="connsiteY3" fmla="*/ 372043 h 1532108"/>
              <a:gd name="connsiteX4" fmla="*/ 97326 w 1990502"/>
              <a:gd name="connsiteY4" fmla="*/ 516059 h 1532108"/>
              <a:gd name="connsiteX5" fmla="*/ 25319 w 1990502"/>
              <a:gd name="connsiteY5" fmla="*/ 660074 h 1532108"/>
              <a:gd name="connsiteX6" fmla="*/ 25318 w 1990502"/>
              <a:gd name="connsiteY6" fmla="*/ 804090 h 1532108"/>
              <a:gd name="connsiteX7" fmla="*/ 97326 w 1990502"/>
              <a:gd name="connsiteY7" fmla="*/ 1020115 h 1532108"/>
              <a:gd name="connsiteX8" fmla="*/ 264956 w 1990502"/>
              <a:gd name="connsiteY8" fmla="*/ 1181271 h 1532108"/>
              <a:gd name="connsiteX9" fmla="*/ 445931 w 1990502"/>
              <a:gd name="connsiteY9" fmla="*/ 1305096 h 1532108"/>
              <a:gd name="connsiteX10" fmla="*/ 626906 w 1990502"/>
              <a:gd name="connsiteY10" fmla="*/ 1390821 h 1532108"/>
              <a:gd name="connsiteX11" fmla="*/ 961422 w 1990502"/>
              <a:gd name="connsiteY11" fmla="*/ 1524171 h 1532108"/>
              <a:gd name="connsiteX12" fmla="*/ 1017431 w 1990502"/>
              <a:gd name="connsiteY12" fmla="*/ 1524171 h 1532108"/>
              <a:gd name="connsiteX13" fmla="*/ 1074581 w 1990502"/>
              <a:gd name="connsiteY13" fmla="*/ 1476546 h 1532108"/>
              <a:gd name="connsiteX14" fmla="*/ 1331756 w 1990502"/>
              <a:gd name="connsiteY14" fmla="*/ 1400346 h 1532108"/>
              <a:gd name="connsiteX15" fmla="*/ 1531781 w 1990502"/>
              <a:gd name="connsiteY15" fmla="*/ 1305096 h 1532108"/>
              <a:gd name="connsiteX16" fmla="*/ 1760381 w 1990502"/>
              <a:gd name="connsiteY16" fmla="*/ 1143171 h 1532108"/>
              <a:gd name="connsiteX17" fmla="*/ 1903256 w 1990502"/>
              <a:gd name="connsiteY17" fmla="*/ 1000296 h 1532108"/>
              <a:gd name="connsiteX18" fmla="*/ 1979456 w 1990502"/>
              <a:gd name="connsiteY18" fmla="*/ 847896 h 1532108"/>
              <a:gd name="connsiteX19" fmla="*/ 1969535 w 1990502"/>
              <a:gd name="connsiteY19" fmla="*/ 660074 h 1532108"/>
              <a:gd name="connsiteX20" fmla="*/ 1897527 w 1990502"/>
              <a:gd name="connsiteY20" fmla="*/ 516058 h 1532108"/>
              <a:gd name="connsiteX21" fmla="*/ 1753511 w 1990502"/>
              <a:gd name="connsiteY21" fmla="*/ 372042 h 1532108"/>
              <a:gd name="connsiteX22" fmla="*/ 1681503 w 1990502"/>
              <a:gd name="connsiteY22" fmla="*/ 300034 h 1532108"/>
              <a:gd name="connsiteX23" fmla="*/ 1393471 w 1990502"/>
              <a:gd name="connsiteY23" fmla="*/ 156018 h 1532108"/>
              <a:gd name="connsiteX24" fmla="*/ 1249455 w 1990502"/>
              <a:gd name="connsiteY24" fmla="*/ 84010 h 1532108"/>
              <a:gd name="connsiteX25" fmla="*/ 1033431 w 1990502"/>
              <a:gd name="connsiteY25" fmla="*/ 12002 h 1532108"/>
              <a:gd name="connsiteX0" fmla="*/ 1033431 w 1991458"/>
              <a:gd name="connsiteY0" fmla="*/ 12002 h 1532108"/>
              <a:gd name="connsiteX1" fmla="*/ 601382 w 1991458"/>
              <a:gd name="connsiteY1" fmla="*/ 156019 h 1532108"/>
              <a:gd name="connsiteX2" fmla="*/ 457366 w 1991458"/>
              <a:gd name="connsiteY2" fmla="*/ 228027 h 1532108"/>
              <a:gd name="connsiteX3" fmla="*/ 241342 w 1991458"/>
              <a:gd name="connsiteY3" fmla="*/ 372043 h 1532108"/>
              <a:gd name="connsiteX4" fmla="*/ 97326 w 1991458"/>
              <a:gd name="connsiteY4" fmla="*/ 516059 h 1532108"/>
              <a:gd name="connsiteX5" fmla="*/ 25319 w 1991458"/>
              <a:gd name="connsiteY5" fmla="*/ 660074 h 1532108"/>
              <a:gd name="connsiteX6" fmla="*/ 25318 w 1991458"/>
              <a:gd name="connsiteY6" fmla="*/ 804090 h 1532108"/>
              <a:gd name="connsiteX7" fmla="*/ 97326 w 1991458"/>
              <a:gd name="connsiteY7" fmla="*/ 1020115 h 1532108"/>
              <a:gd name="connsiteX8" fmla="*/ 264956 w 1991458"/>
              <a:gd name="connsiteY8" fmla="*/ 1181271 h 1532108"/>
              <a:gd name="connsiteX9" fmla="*/ 445931 w 1991458"/>
              <a:gd name="connsiteY9" fmla="*/ 1305096 h 1532108"/>
              <a:gd name="connsiteX10" fmla="*/ 626906 w 1991458"/>
              <a:gd name="connsiteY10" fmla="*/ 1390821 h 1532108"/>
              <a:gd name="connsiteX11" fmla="*/ 961422 w 1991458"/>
              <a:gd name="connsiteY11" fmla="*/ 1524171 h 1532108"/>
              <a:gd name="connsiteX12" fmla="*/ 1017431 w 1991458"/>
              <a:gd name="connsiteY12" fmla="*/ 1524171 h 1532108"/>
              <a:gd name="connsiteX13" fmla="*/ 1074581 w 1991458"/>
              <a:gd name="connsiteY13" fmla="*/ 1476546 h 1532108"/>
              <a:gd name="connsiteX14" fmla="*/ 1331756 w 1991458"/>
              <a:gd name="connsiteY14" fmla="*/ 1400346 h 1532108"/>
              <a:gd name="connsiteX15" fmla="*/ 1531781 w 1991458"/>
              <a:gd name="connsiteY15" fmla="*/ 1305096 h 1532108"/>
              <a:gd name="connsiteX16" fmla="*/ 1760381 w 1991458"/>
              <a:gd name="connsiteY16" fmla="*/ 1143171 h 1532108"/>
              <a:gd name="connsiteX17" fmla="*/ 1897526 w 1991458"/>
              <a:gd name="connsiteY17" fmla="*/ 1020114 h 1532108"/>
              <a:gd name="connsiteX18" fmla="*/ 1979456 w 1991458"/>
              <a:gd name="connsiteY18" fmla="*/ 847896 h 1532108"/>
              <a:gd name="connsiteX19" fmla="*/ 1969535 w 1991458"/>
              <a:gd name="connsiteY19" fmla="*/ 660074 h 1532108"/>
              <a:gd name="connsiteX20" fmla="*/ 1897527 w 1991458"/>
              <a:gd name="connsiteY20" fmla="*/ 516058 h 1532108"/>
              <a:gd name="connsiteX21" fmla="*/ 1753511 w 1991458"/>
              <a:gd name="connsiteY21" fmla="*/ 372042 h 1532108"/>
              <a:gd name="connsiteX22" fmla="*/ 1681503 w 1991458"/>
              <a:gd name="connsiteY22" fmla="*/ 300034 h 1532108"/>
              <a:gd name="connsiteX23" fmla="*/ 1393471 w 1991458"/>
              <a:gd name="connsiteY23" fmla="*/ 156018 h 1532108"/>
              <a:gd name="connsiteX24" fmla="*/ 1249455 w 1991458"/>
              <a:gd name="connsiteY24" fmla="*/ 84010 h 1532108"/>
              <a:gd name="connsiteX25" fmla="*/ 1033431 w 1991458"/>
              <a:gd name="connsiteY25" fmla="*/ 12002 h 1532108"/>
              <a:gd name="connsiteX0" fmla="*/ 1033431 w 1991458"/>
              <a:gd name="connsiteY0" fmla="*/ 12002 h 1532108"/>
              <a:gd name="connsiteX1" fmla="*/ 601382 w 1991458"/>
              <a:gd name="connsiteY1" fmla="*/ 156019 h 1532108"/>
              <a:gd name="connsiteX2" fmla="*/ 457366 w 1991458"/>
              <a:gd name="connsiteY2" fmla="*/ 228027 h 1532108"/>
              <a:gd name="connsiteX3" fmla="*/ 241342 w 1991458"/>
              <a:gd name="connsiteY3" fmla="*/ 372043 h 1532108"/>
              <a:gd name="connsiteX4" fmla="*/ 97326 w 1991458"/>
              <a:gd name="connsiteY4" fmla="*/ 516059 h 1532108"/>
              <a:gd name="connsiteX5" fmla="*/ 25319 w 1991458"/>
              <a:gd name="connsiteY5" fmla="*/ 660074 h 1532108"/>
              <a:gd name="connsiteX6" fmla="*/ 25318 w 1991458"/>
              <a:gd name="connsiteY6" fmla="*/ 804090 h 1532108"/>
              <a:gd name="connsiteX7" fmla="*/ 97326 w 1991458"/>
              <a:gd name="connsiteY7" fmla="*/ 1020115 h 1532108"/>
              <a:gd name="connsiteX8" fmla="*/ 264956 w 1991458"/>
              <a:gd name="connsiteY8" fmla="*/ 1181271 h 1532108"/>
              <a:gd name="connsiteX9" fmla="*/ 445931 w 1991458"/>
              <a:gd name="connsiteY9" fmla="*/ 1305096 h 1532108"/>
              <a:gd name="connsiteX10" fmla="*/ 626906 w 1991458"/>
              <a:gd name="connsiteY10" fmla="*/ 1390821 h 1532108"/>
              <a:gd name="connsiteX11" fmla="*/ 961422 w 1991458"/>
              <a:gd name="connsiteY11" fmla="*/ 1524171 h 1532108"/>
              <a:gd name="connsiteX12" fmla="*/ 1017431 w 1991458"/>
              <a:gd name="connsiteY12" fmla="*/ 1524171 h 1532108"/>
              <a:gd name="connsiteX13" fmla="*/ 1074581 w 1991458"/>
              <a:gd name="connsiteY13" fmla="*/ 1476546 h 1532108"/>
              <a:gd name="connsiteX14" fmla="*/ 1331756 w 1991458"/>
              <a:gd name="connsiteY14" fmla="*/ 1400346 h 1532108"/>
              <a:gd name="connsiteX15" fmla="*/ 1531781 w 1991458"/>
              <a:gd name="connsiteY15" fmla="*/ 1305096 h 1532108"/>
              <a:gd name="connsiteX16" fmla="*/ 1753510 w 1991458"/>
              <a:gd name="connsiteY16" fmla="*/ 1164130 h 1532108"/>
              <a:gd name="connsiteX17" fmla="*/ 1897526 w 1991458"/>
              <a:gd name="connsiteY17" fmla="*/ 1020114 h 1532108"/>
              <a:gd name="connsiteX18" fmla="*/ 1979456 w 1991458"/>
              <a:gd name="connsiteY18" fmla="*/ 847896 h 1532108"/>
              <a:gd name="connsiteX19" fmla="*/ 1969535 w 1991458"/>
              <a:gd name="connsiteY19" fmla="*/ 660074 h 1532108"/>
              <a:gd name="connsiteX20" fmla="*/ 1897527 w 1991458"/>
              <a:gd name="connsiteY20" fmla="*/ 516058 h 1532108"/>
              <a:gd name="connsiteX21" fmla="*/ 1753511 w 1991458"/>
              <a:gd name="connsiteY21" fmla="*/ 372042 h 1532108"/>
              <a:gd name="connsiteX22" fmla="*/ 1681503 w 1991458"/>
              <a:gd name="connsiteY22" fmla="*/ 300034 h 1532108"/>
              <a:gd name="connsiteX23" fmla="*/ 1393471 w 1991458"/>
              <a:gd name="connsiteY23" fmla="*/ 156018 h 1532108"/>
              <a:gd name="connsiteX24" fmla="*/ 1249455 w 1991458"/>
              <a:gd name="connsiteY24" fmla="*/ 84010 h 1532108"/>
              <a:gd name="connsiteX25" fmla="*/ 1033431 w 1991458"/>
              <a:gd name="connsiteY25" fmla="*/ 12002 h 1532108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3"/>
              <a:gd name="connsiteX1" fmla="*/ 601382 w 1991458"/>
              <a:gd name="connsiteY1" fmla="*/ 156019 h 1536173"/>
              <a:gd name="connsiteX2" fmla="*/ 457366 w 1991458"/>
              <a:gd name="connsiteY2" fmla="*/ 228027 h 1536173"/>
              <a:gd name="connsiteX3" fmla="*/ 241342 w 1991458"/>
              <a:gd name="connsiteY3" fmla="*/ 372043 h 1536173"/>
              <a:gd name="connsiteX4" fmla="*/ 97326 w 1991458"/>
              <a:gd name="connsiteY4" fmla="*/ 516059 h 1536173"/>
              <a:gd name="connsiteX5" fmla="*/ 25319 w 1991458"/>
              <a:gd name="connsiteY5" fmla="*/ 660074 h 1536173"/>
              <a:gd name="connsiteX6" fmla="*/ 25318 w 1991458"/>
              <a:gd name="connsiteY6" fmla="*/ 804090 h 1536173"/>
              <a:gd name="connsiteX7" fmla="*/ 97326 w 1991458"/>
              <a:gd name="connsiteY7" fmla="*/ 1020115 h 1536173"/>
              <a:gd name="connsiteX8" fmla="*/ 264956 w 1991458"/>
              <a:gd name="connsiteY8" fmla="*/ 1181271 h 1536173"/>
              <a:gd name="connsiteX9" fmla="*/ 445931 w 1991458"/>
              <a:gd name="connsiteY9" fmla="*/ 1305096 h 1536173"/>
              <a:gd name="connsiteX10" fmla="*/ 626906 w 1991458"/>
              <a:gd name="connsiteY10" fmla="*/ 1390821 h 1536173"/>
              <a:gd name="connsiteX11" fmla="*/ 961422 w 1991458"/>
              <a:gd name="connsiteY11" fmla="*/ 1524171 h 1536173"/>
              <a:gd name="connsiteX12" fmla="*/ 1017431 w 1991458"/>
              <a:gd name="connsiteY12" fmla="*/ 1524171 h 1536173"/>
              <a:gd name="connsiteX13" fmla="*/ 1105438 w 1991458"/>
              <a:gd name="connsiteY13" fmla="*/ 1452162 h 1536173"/>
              <a:gd name="connsiteX14" fmla="*/ 1331756 w 1991458"/>
              <a:gd name="connsiteY14" fmla="*/ 1400346 h 1536173"/>
              <a:gd name="connsiteX15" fmla="*/ 1531781 w 1991458"/>
              <a:gd name="connsiteY15" fmla="*/ 1305096 h 1536173"/>
              <a:gd name="connsiteX16" fmla="*/ 1753510 w 1991458"/>
              <a:gd name="connsiteY16" fmla="*/ 1164130 h 1536173"/>
              <a:gd name="connsiteX17" fmla="*/ 1897526 w 1991458"/>
              <a:gd name="connsiteY17" fmla="*/ 1020114 h 1536173"/>
              <a:gd name="connsiteX18" fmla="*/ 1979456 w 1991458"/>
              <a:gd name="connsiteY18" fmla="*/ 847896 h 1536173"/>
              <a:gd name="connsiteX19" fmla="*/ 1969535 w 1991458"/>
              <a:gd name="connsiteY19" fmla="*/ 660074 h 1536173"/>
              <a:gd name="connsiteX20" fmla="*/ 1897527 w 1991458"/>
              <a:gd name="connsiteY20" fmla="*/ 516058 h 1536173"/>
              <a:gd name="connsiteX21" fmla="*/ 1753511 w 1991458"/>
              <a:gd name="connsiteY21" fmla="*/ 372042 h 1536173"/>
              <a:gd name="connsiteX22" fmla="*/ 1681503 w 1991458"/>
              <a:gd name="connsiteY22" fmla="*/ 300034 h 1536173"/>
              <a:gd name="connsiteX23" fmla="*/ 1393471 w 1991458"/>
              <a:gd name="connsiteY23" fmla="*/ 156018 h 1536173"/>
              <a:gd name="connsiteX24" fmla="*/ 1249455 w 1991458"/>
              <a:gd name="connsiteY24" fmla="*/ 84010 h 1536173"/>
              <a:gd name="connsiteX25" fmla="*/ 1033431 w 1991458"/>
              <a:gd name="connsiteY25" fmla="*/ 12002 h 1536173"/>
              <a:gd name="connsiteX0" fmla="*/ 1033431 w 1991458"/>
              <a:gd name="connsiteY0" fmla="*/ 12002 h 1536172"/>
              <a:gd name="connsiteX1" fmla="*/ 601382 w 1991458"/>
              <a:gd name="connsiteY1" fmla="*/ 156019 h 1536172"/>
              <a:gd name="connsiteX2" fmla="*/ 457366 w 1991458"/>
              <a:gd name="connsiteY2" fmla="*/ 228027 h 1536172"/>
              <a:gd name="connsiteX3" fmla="*/ 241342 w 1991458"/>
              <a:gd name="connsiteY3" fmla="*/ 372043 h 1536172"/>
              <a:gd name="connsiteX4" fmla="*/ 97326 w 1991458"/>
              <a:gd name="connsiteY4" fmla="*/ 516059 h 1536172"/>
              <a:gd name="connsiteX5" fmla="*/ 25319 w 1991458"/>
              <a:gd name="connsiteY5" fmla="*/ 660074 h 1536172"/>
              <a:gd name="connsiteX6" fmla="*/ 25318 w 1991458"/>
              <a:gd name="connsiteY6" fmla="*/ 804090 h 1536172"/>
              <a:gd name="connsiteX7" fmla="*/ 97326 w 1991458"/>
              <a:gd name="connsiteY7" fmla="*/ 1020115 h 1536172"/>
              <a:gd name="connsiteX8" fmla="*/ 264956 w 1991458"/>
              <a:gd name="connsiteY8" fmla="*/ 1181271 h 1536172"/>
              <a:gd name="connsiteX9" fmla="*/ 445931 w 1991458"/>
              <a:gd name="connsiteY9" fmla="*/ 1305096 h 1536172"/>
              <a:gd name="connsiteX10" fmla="*/ 626906 w 1991458"/>
              <a:gd name="connsiteY10" fmla="*/ 1390821 h 1536172"/>
              <a:gd name="connsiteX11" fmla="*/ 961422 w 1991458"/>
              <a:gd name="connsiteY11" fmla="*/ 1524171 h 1536172"/>
              <a:gd name="connsiteX12" fmla="*/ 1017431 w 1991458"/>
              <a:gd name="connsiteY12" fmla="*/ 1524171 h 1536172"/>
              <a:gd name="connsiteX13" fmla="*/ 1177446 w 1991458"/>
              <a:gd name="connsiteY13" fmla="*/ 1452162 h 1536172"/>
              <a:gd name="connsiteX14" fmla="*/ 1331756 w 1991458"/>
              <a:gd name="connsiteY14" fmla="*/ 1400346 h 1536172"/>
              <a:gd name="connsiteX15" fmla="*/ 1531781 w 1991458"/>
              <a:gd name="connsiteY15" fmla="*/ 1305096 h 1536172"/>
              <a:gd name="connsiteX16" fmla="*/ 1753510 w 1991458"/>
              <a:gd name="connsiteY16" fmla="*/ 1164130 h 1536172"/>
              <a:gd name="connsiteX17" fmla="*/ 1897526 w 1991458"/>
              <a:gd name="connsiteY17" fmla="*/ 1020114 h 1536172"/>
              <a:gd name="connsiteX18" fmla="*/ 1979456 w 1991458"/>
              <a:gd name="connsiteY18" fmla="*/ 847896 h 1536172"/>
              <a:gd name="connsiteX19" fmla="*/ 1969535 w 1991458"/>
              <a:gd name="connsiteY19" fmla="*/ 660074 h 1536172"/>
              <a:gd name="connsiteX20" fmla="*/ 1897527 w 1991458"/>
              <a:gd name="connsiteY20" fmla="*/ 516058 h 1536172"/>
              <a:gd name="connsiteX21" fmla="*/ 1753511 w 1991458"/>
              <a:gd name="connsiteY21" fmla="*/ 372042 h 1536172"/>
              <a:gd name="connsiteX22" fmla="*/ 1681503 w 1991458"/>
              <a:gd name="connsiteY22" fmla="*/ 300034 h 1536172"/>
              <a:gd name="connsiteX23" fmla="*/ 1393471 w 1991458"/>
              <a:gd name="connsiteY23" fmla="*/ 156018 h 1536172"/>
              <a:gd name="connsiteX24" fmla="*/ 1249455 w 1991458"/>
              <a:gd name="connsiteY24" fmla="*/ 84010 h 1536172"/>
              <a:gd name="connsiteX25" fmla="*/ 1033431 w 1991458"/>
              <a:gd name="connsiteY25" fmla="*/ 12002 h 1536172"/>
              <a:gd name="connsiteX0" fmla="*/ 1033431 w 1991458"/>
              <a:gd name="connsiteY0" fmla="*/ 12002 h 1536172"/>
              <a:gd name="connsiteX1" fmla="*/ 601382 w 1991458"/>
              <a:gd name="connsiteY1" fmla="*/ 156019 h 1536172"/>
              <a:gd name="connsiteX2" fmla="*/ 457366 w 1991458"/>
              <a:gd name="connsiteY2" fmla="*/ 228027 h 1536172"/>
              <a:gd name="connsiteX3" fmla="*/ 241342 w 1991458"/>
              <a:gd name="connsiteY3" fmla="*/ 372043 h 1536172"/>
              <a:gd name="connsiteX4" fmla="*/ 97326 w 1991458"/>
              <a:gd name="connsiteY4" fmla="*/ 516059 h 1536172"/>
              <a:gd name="connsiteX5" fmla="*/ 25319 w 1991458"/>
              <a:gd name="connsiteY5" fmla="*/ 660074 h 1536172"/>
              <a:gd name="connsiteX6" fmla="*/ 25318 w 1991458"/>
              <a:gd name="connsiteY6" fmla="*/ 804090 h 1536172"/>
              <a:gd name="connsiteX7" fmla="*/ 97326 w 1991458"/>
              <a:gd name="connsiteY7" fmla="*/ 1020115 h 1536172"/>
              <a:gd name="connsiteX8" fmla="*/ 264956 w 1991458"/>
              <a:gd name="connsiteY8" fmla="*/ 1181271 h 1536172"/>
              <a:gd name="connsiteX9" fmla="*/ 445931 w 1991458"/>
              <a:gd name="connsiteY9" fmla="*/ 1305096 h 1536172"/>
              <a:gd name="connsiteX10" fmla="*/ 626906 w 1991458"/>
              <a:gd name="connsiteY10" fmla="*/ 1390821 h 1536172"/>
              <a:gd name="connsiteX11" fmla="*/ 961422 w 1991458"/>
              <a:gd name="connsiteY11" fmla="*/ 1524171 h 1536172"/>
              <a:gd name="connsiteX12" fmla="*/ 1017431 w 1991458"/>
              <a:gd name="connsiteY12" fmla="*/ 1524171 h 1536172"/>
              <a:gd name="connsiteX13" fmla="*/ 1177446 w 1991458"/>
              <a:gd name="connsiteY13" fmla="*/ 1452162 h 1536172"/>
              <a:gd name="connsiteX14" fmla="*/ 1331756 w 1991458"/>
              <a:gd name="connsiteY14" fmla="*/ 1400346 h 1536172"/>
              <a:gd name="connsiteX15" fmla="*/ 1531781 w 1991458"/>
              <a:gd name="connsiteY15" fmla="*/ 1305096 h 1536172"/>
              <a:gd name="connsiteX16" fmla="*/ 1753510 w 1991458"/>
              <a:gd name="connsiteY16" fmla="*/ 1164130 h 1536172"/>
              <a:gd name="connsiteX17" fmla="*/ 1897526 w 1991458"/>
              <a:gd name="connsiteY17" fmla="*/ 1020114 h 1536172"/>
              <a:gd name="connsiteX18" fmla="*/ 1979456 w 1991458"/>
              <a:gd name="connsiteY18" fmla="*/ 847896 h 1536172"/>
              <a:gd name="connsiteX19" fmla="*/ 1969535 w 1991458"/>
              <a:gd name="connsiteY19" fmla="*/ 660074 h 1536172"/>
              <a:gd name="connsiteX20" fmla="*/ 1897527 w 1991458"/>
              <a:gd name="connsiteY20" fmla="*/ 516058 h 1536172"/>
              <a:gd name="connsiteX21" fmla="*/ 1753511 w 1991458"/>
              <a:gd name="connsiteY21" fmla="*/ 372042 h 1536172"/>
              <a:gd name="connsiteX22" fmla="*/ 1681503 w 1991458"/>
              <a:gd name="connsiteY22" fmla="*/ 300034 h 1536172"/>
              <a:gd name="connsiteX23" fmla="*/ 1393471 w 1991458"/>
              <a:gd name="connsiteY23" fmla="*/ 156018 h 1536172"/>
              <a:gd name="connsiteX24" fmla="*/ 1249455 w 1991458"/>
              <a:gd name="connsiteY24" fmla="*/ 84010 h 1536172"/>
              <a:gd name="connsiteX25" fmla="*/ 1033431 w 1991458"/>
              <a:gd name="connsiteY25" fmla="*/ 12002 h 1536172"/>
              <a:gd name="connsiteX0" fmla="*/ 1033431 w 1991458"/>
              <a:gd name="connsiteY0" fmla="*/ 12002 h 1536172"/>
              <a:gd name="connsiteX1" fmla="*/ 601382 w 1991458"/>
              <a:gd name="connsiteY1" fmla="*/ 156019 h 1536172"/>
              <a:gd name="connsiteX2" fmla="*/ 457366 w 1991458"/>
              <a:gd name="connsiteY2" fmla="*/ 228027 h 1536172"/>
              <a:gd name="connsiteX3" fmla="*/ 241342 w 1991458"/>
              <a:gd name="connsiteY3" fmla="*/ 372043 h 1536172"/>
              <a:gd name="connsiteX4" fmla="*/ 97326 w 1991458"/>
              <a:gd name="connsiteY4" fmla="*/ 516059 h 1536172"/>
              <a:gd name="connsiteX5" fmla="*/ 25319 w 1991458"/>
              <a:gd name="connsiteY5" fmla="*/ 660074 h 1536172"/>
              <a:gd name="connsiteX6" fmla="*/ 25318 w 1991458"/>
              <a:gd name="connsiteY6" fmla="*/ 804090 h 1536172"/>
              <a:gd name="connsiteX7" fmla="*/ 97326 w 1991458"/>
              <a:gd name="connsiteY7" fmla="*/ 1020115 h 1536172"/>
              <a:gd name="connsiteX8" fmla="*/ 264956 w 1991458"/>
              <a:gd name="connsiteY8" fmla="*/ 1181271 h 1536172"/>
              <a:gd name="connsiteX9" fmla="*/ 445931 w 1991458"/>
              <a:gd name="connsiteY9" fmla="*/ 1305096 h 1536172"/>
              <a:gd name="connsiteX10" fmla="*/ 626906 w 1991458"/>
              <a:gd name="connsiteY10" fmla="*/ 1390821 h 1536172"/>
              <a:gd name="connsiteX11" fmla="*/ 961422 w 1991458"/>
              <a:gd name="connsiteY11" fmla="*/ 1524171 h 1536172"/>
              <a:gd name="connsiteX12" fmla="*/ 1017431 w 1991458"/>
              <a:gd name="connsiteY12" fmla="*/ 1524171 h 1536172"/>
              <a:gd name="connsiteX13" fmla="*/ 1177446 w 1991458"/>
              <a:gd name="connsiteY13" fmla="*/ 1452162 h 1536172"/>
              <a:gd name="connsiteX14" fmla="*/ 1331756 w 1991458"/>
              <a:gd name="connsiteY14" fmla="*/ 1400346 h 1536172"/>
              <a:gd name="connsiteX15" fmla="*/ 1531781 w 1991458"/>
              <a:gd name="connsiteY15" fmla="*/ 1305096 h 1536172"/>
              <a:gd name="connsiteX16" fmla="*/ 1753510 w 1991458"/>
              <a:gd name="connsiteY16" fmla="*/ 1164130 h 1536172"/>
              <a:gd name="connsiteX17" fmla="*/ 1897526 w 1991458"/>
              <a:gd name="connsiteY17" fmla="*/ 1020114 h 1536172"/>
              <a:gd name="connsiteX18" fmla="*/ 1979456 w 1991458"/>
              <a:gd name="connsiteY18" fmla="*/ 847896 h 1536172"/>
              <a:gd name="connsiteX19" fmla="*/ 1969535 w 1991458"/>
              <a:gd name="connsiteY19" fmla="*/ 660074 h 1536172"/>
              <a:gd name="connsiteX20" fmla="*/ 1897527 w 1991458"/>
              <a:gd name="connsiteY20" fmla="*/ 516058 h 1536172"/>
              <a:gd name="connsiteX21" fmla="*/ 1753511 w 1991458"/>
              <a:gd name="connsiteY21" fmla="*/ 372042 h 1536172"/>
              <a:gd name="connsiteX22" fmla="*/ 1681503 w 1991458"/>
              <a:gd name="connsiteY22" fmla="*/ 300034 h 1536172"/>
              <a:gd name="connsiteX23" fmla="*/ 1393471 w 1991458"/>
              <a:gd name="connsiteY23" fmla="*/ 156018 h 1536172"/>
              <a:gd name="connsiteX24" fmla="*/ 1249455 w 1991458"/>
              <a:gd name="connsiteY24" fmla="*/ 84010 h 1536172"/>
              <a:gd name="connsiteX25" fmla="*/ 1033431 w 1991458"/>
              <a:gd name="connsiteY25" fmla="*/ 12002 h 153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91458" h="1536172">
                <a:moveTo>
                  <a:pt x="1033431" y="12002"/>
                </a:moveTo>
                <a:cubicBezTo>
                  <a:pt x="937420" y="24003"/>
                  <a:pt x="689964" y="124393"/>
                  <a:pt x="601382" y="156019"/>
                </a:cubicBezTo>
                <a:cubicBezTo>
                  <a:pt x="524607" y="191093"/>
                  <a:pt x="517372" y="192023"/>
                  <a:pt x="457366" y="228027"/>
                </a:cubicBezTo>
                <a:cubicBezTo>
                  <a:pt x="397360" y="264031"/>
                  <a:pt x="301349" y="324038"/>
                  <a:pt x="241342" y="372043"/>
                </a:cubicBezTo>
                <a:cubicBezTo>
                  <a:pt x="181335" y="420048"/>
                  <a:pt x="133330" y="468054"/>
                  <a:pt x="97326" y="516059"/>
                </a:cubicBezTo>
                <a:cubicBezTo>
                  <a:pt x="61322" y="564064"/>
                  <a:pt x="37320" y="612069"/>
                  <a:pt x="25319" y="660074"/>
                </a:cubicBezTo>
                <a:cubicBezTo>
                  <a:pt x="13318" y="708079"/>
                  <a:pt x="0" y="754427"/>
                  <a:pt x="25318" y="804090"/>
                </a:cubicBezTo>
                <a:cubicBezTo>
                  <a:pt x="14694" y="850504"/>
                  <a:pt x="57386" y="957252"/>
                  <a:pt x="97326" y="1020115"/>
                </a:cubicBezTo>
                <a:cubicBezTo>
                  <a:pt x="137266" y="1082979"/>
                  <a:pt x="206855" y="1133774"/>
                  <a:pt x="264956" y="1181271"/>
                </a:cubicBezTo>
                <a:cubicBezTo>
                  <a:pt x="323057" y="1228768"/>
                  <a:pt x="385606" y="1270171"/>
                  <a:pt x="445931" y="1305096"/>
                </a:cubicBezTo>
                <a:cubicBezTo>
                  <a:pt x="506256" y="1340021"/>
                  <a:pt x="540991" y="1354309"/>
                  <a:pt x="626906" y="1390821"/>
                </a:cubicBezTo>
                <a:cubicBezTo>
                  <a:pt x="712821" y="1427333"/>
                  <a:pt x="896335" y="1501946"/>
                  <a:pt x="961422" y="1524171"/>
                </a:cubicBezTo>
                <a:cubicBezTo>
                  <a:pt x="991460" y="1531861"/>
                  <a:pt x="981427" y="1536172"/>
                  <a:pt x="1017431" y="1524171"/>
                </a:cubicBezTo>
                <a:cubicBezTo>
                  <a:pt x="1053435" y="1512170"/>
                  <a:pt x="1125580" y="1486121"/>
                  <a:pt x="1177446" y="1452162"/>
                </a:cubicBezTo>
                <a:cubicBezTo>
                  <a:pt x="1272523" y="1426937"/>
                  <a:pt x="1272700" y="1424857"/>
                  <a:pt x="1331756" y="1400346"/>
                </a:cubicBezTo>
                <a:cubicBezTo>
                  <a:pt x="1390812" y="1375835"/>
                  <a:pt x="1461489" y="1344465"/>
                  <a:pt x="1531781" y="1305096"/>
                </a:cubicBezTo>
                <a:cubicBezTo>
                  <a:pt x="1602073" y="1265727"/>
                  <a:pt x="1692552" y="1211627"/>
                  <a:pt x="1753510" y="1164130"/>
                </a:cubicBezTo>
                <a:cubicBezTo>
                  <a:pt x="1814468" y="1116633"/>
                  <a:pt x="1859868" y="1072820"/>
                  <a:pt x="1897526" y="1020114"/>
                </a:cubicBezTo>
                <a:cubicBezTo>
                  <a:pt x="1935184" y="967408"/>
                  <a:pt x="1967455" y="907903"/>
                  <a:pt x="1979456" y="847896"/>
                </a:cubicBezTo>
                <a:cubicBezTo>
                  <a:pt x="1991458" y="787889"/>
                  <a:pt x="1983190" y="715380"/>
                  <a:pt x="1969535" y="660074"/>
                </a:cubicBezTo>
                <a:cubicBezTo>
                  <a:pt x="1955880" y="604768"/>
                  <a:pt x="1933531" y="564063"/>
                  <a:pt x="1897527" y="516058"/>
                </a:cubicBezTo>
                <a:cubicBezTo>
                  <a:pt x="1861523" y="468053"/>
                  <a:pt x="1844966" y="438101"/>
                  <a:pt x="1753511" y="372042"/>
                </a:cubicBezTo>
                <a:cubicBezTo>
                  <a:pt x="1719727" y="334707"/>
                  <a:pt x="1714667" y="338630"/>
                  <a:pt x="1681503" y="300034"/>
                </a:cubicBezTo>
                <a:cubicBezTo>
                  <a:pt x="1604857" y="258215"/>
                  <a:pt x="1465479" y="192022"/>
                  <a:pt x="1393471" y="156018"/>
                </a:cubicBezTo>
                <a:lnTo>
                  <a:pt x="1249455" y="84010"/>
                </a:lnTo>
                <a:cubicBezTo>
                  <a:pt x="1189448" y="60007"/>
                  <a:pt x="1141443" y="0"/>
                  <a:pt x="1033431" y="12002"/>
                </a:cubicBezTo>
                <a:close/>
              </a:path>
            </a:pathLst>
          </a:custGeom>
          <a:solidFill>
            <a:srgbClr val="00953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ZoneTexte 25"/>
          <p:cNvSpPr txBox="1"/>
          <p:nvPr/>
        </p:nvSpPr>
        <p:spPr>
          <a:xfrm>
            <a:off x="4094906" y="3429000"/>
            <a:ext cx="2106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Общая платформа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Общие преимущества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8584" y="5354052"/>
            <a:ext cx="8112901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53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2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53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модели закрывающие все потребности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953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à coins arrondis 43"/>
          <p:cNvSpPr/>
          <p:nvPr/>
        </p:nvSpPr>
        <p:spPr bwMode="auto">
          <a:xfrm>
            <a:off x="974558" y="5301208"/>
            <a:ext cx="8346927" cy="648072"/>
          </a:xfrm>
          <a:prstGeom prst="roundRect">
            <a:avLst/>
          </a:prstGeom>
          <a:noFill/>
          <a:ln w="38100" cap="flat" cmpd="sng" algn="ctr">
            <a:solidFill>
              <a:srgbClr val="00953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ZoneTexte 38"/>
          <p:cNvSpPr txBox="1"/>
          <p:nvPr/>
        </p:nvSpPr>
        <p:spPr>
          <a:xfrm>
            <a:off x="2066679" y="4365104"/>
            <a:ext cx="21062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ModbusTCP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Ethernet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Altivar</a:t>
            </a:r>
            <a:r>
              <a:rPr lang="en-US" dirty="0" smtClean="0"/>
              <a:t> Process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06" y="2708919"/>
            <a:ext cx="234134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3988" t="21962" r="23435" b="11578"/>
          <a:stretch>
            <a:fillRect/>
          </a:stretch>
        </p:blipFill>
        <p:spPr bwMode="auto">
          <a:xfrm>
            <a:off x="3860879" y="2708919"/>
            <a:ext cx="5695851" cy="354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2480" y="1412776"/>
            <a:ext cx="9361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kern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Первое в мире решение для управления насосами, интегрированное в преобразователь частоты</a:t>
            </a:r>
            <a:endParaRPr lang="en-US" sz="2800" kern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Мониторинг</a:t>
            </a:r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144877"/>
            <a:ext cx="4608512" cy="1716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à coins arrondis 4"/>
          <p:cNvSpPr/>
          <p:nvPr/>
        </p:nvSpPr>
        <p:spPr bwMode="auto">
          <a:xfrm>
            <a:off x="323528" y="1484784"/>
            <a:ext cx="9382000" cy="432048"/>
          </a:xfrm>
          <a:prstGeom prst="roundRect">
            <a:avLst>
              <a:gd name="adj" fmla="val 24226"/>
            </a:avLst>
          </a:prstGeom>
          <a:solidFill>
            <a:srgbClr val="FFFFFF">
              <a:lumMod val="85000"/>
            </a:srgbClr>
          </a:solidFill>
          <a:ln w="25400">
            <a:solidFill>
              <a:srgbClr val="FFFFFF">
                <a:lumMod val="85000"/>
              </a:srgb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Ввод заводских характеристик насоса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по 5 точкам.   Характеристики 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H(Q), P(Q) +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макс КПД</a:t>
            </a:r>
            <a:endParaRPr kumimoji="0" lang="en-US" sz="16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04864"/>
            <a:ext cx="2376264" cy="1584176"/>
          </a:xfrm>
          <a:prstGeom prst="rect">
            <a:avLst/>
          </a:prstGeom>
          <a:ln>
            <a:noFill/>
          </a:ln>
          <a:effectLst>
            <a:glow rad="101600">
              <a:srgbClr val="009530">
                <a:satMod val="175000"/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à coins arrondis 4"/>
          <p:cNvSpPr/>
          <p:nvPr/>
        </p:nvSpPr>
        <p:spPr bwMode="auto">
          <a:xfrm>
            <a:off x="287016" y="4077072"/>
            <a:ext cx="9418512" cy="432048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>
            <a:solidFill>
              <a:srgbClr val="FFFFFF">
                <a:lumMod val="85000"/>
              </a:srgb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0000"/>
                </a:solidFill>
              </a:rPr>
              <a:t>Панель управления насосом. 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Ключевые показатели насоса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КПД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KPI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процесса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накопительные итоги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59378"/>
            <a:ext cx="2160240" cy="1440160"/>
          </a:xfrm>
          <a:prstGeom prst="rect">
            <a:avLst/>
          </a:prstGeom>
          <a:ln>
            <a:noFill/>
          </a:ln>
          <a:effectLst>
            <a:glow rad="101600">
              <a:srgbClr val="009530">
                <a:satMod val="175000"/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 b="6430"/>
          <a:stretch>
            <a:fillRect/>
          </a:stretch>
        </p:blipFill>
        <p:spPr bwMode="auto">
          <a:xfrm>
            <a:off x="3203848" y="4725144"/>
            <a:ext cx="2232248" cy="1474394"/>
          </a:xfrm>
          <a:prstGeom prst="rect">
            <a:avLst/>
          </a:prstGeom>
          <a:ln>
            <a:noFill/>
          </a:ln>
          <a:effectLst>
            <a:glow rad="101600">
              <a:srgbClr val="009530">
                <a:satMod val="175000"/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759378"/>
            <a:ext cx="2160240" cy="1440160"/>
          </a:xfrm>
          <a:prstGeom prst="rect">
            <a:avLst/>
          </a:prstGeom>
          <a:ln>
            <a:noFill/>
          </a:ln>
          <a:effectLst>
            <a:glow rad="101600">
              <a:srgbClr val="009530">
                <a:satMod val="175000"/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насосами</a:t>
            </a:r>
            <a:endParaRPr lang="ru-RU" dirty="0"/>
          </a:p>
        </p:txBody>
      </p:sp>
      <p:pic>
        <p:nvPicPr>
          <p:cNvPr id="5" name="Picture 5" descr="http://catalog.wlimg.com/1/1914507/full-images/liquid-turbine-flow-meter-106502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3200" y="1916832"/>
            <a:ext cx="2637626" cy="3478188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6151984" cy="453650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/>
              <a:t>Физические единицы измерения </a:t>
            </a:r>
          </a:p>
          <a:p>
            <a:pPr>
              <a:lnSpc>
                <a:spcPct val="120000"/>
              </a:lnSpc>
            </a:pPr>
            <a:r>
              <a:rPr lang="ru-RU" sz="2400" dirty="0" smtClean="0"/>
              <a:t>Работа без расходомера.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200" b="1" dirty="0" smtClean="0">
                <a:solidFill>
                  <a:srgbClr val="00B0F0"/>
                </a:solidFill>
              </a:rPr>
              <a:t>Расход расчитывается по датчику давления и текущей рабочей точке</a:t>
            </a:r>
            <a:endParaRPr lang="ru-RU" b="1" dirty="0" smtClean="0">
              <a:solidFill>
                <a:srgbClr val="00B0F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400" dirty="0" smtClean="0"/>
              <a:t>Работа без расходомера и без датчика давления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200" b="1" dirty="0" smtClean="0">
                <a:solidFill>
                  <a:srgbClr val="00B0F0"/>
                </a:solidFill>
              </a:rPr>
              <a:t>Расход расчитывается по введенной кривой PQ</a:t>
            </a:r>
          </a:p>
          <a:p>
            <a:pPr>
              <a:lnSpc>
                <a:spcPct val="120000"/>
              </a:lnSpc>
            </a:pPr>
            <a:r>
              <a:rPr lang="ru-RU" sz="2400" dirty="0" smtClean="0"/>
              <a:t>Новые функции управления насосом:</a:t>
            </a:r>
            <a:br>
              <a:rPr lang="ru-RU" sz="2400" dirty="0" smtClean="0"/>
            </a:br>
            <a:r>
              <a:rPr lang="ru-RU" sz="2100" b="1" dirty="0" smtClean="0">
                <a:solidFill>
                  <a:srgbClr val="00B0F0"/>
                </a:solidFill>
              </a:rPr>
              <a:t>Наполнение трубы, упр-ние жокей насосом, очистка насоса</a:t>
            </a:r>
            <a:r>
              <a:rPr lang="en-US" sz="2100" b="1" dirty="0" smtClean="0">
                <a:solidFill>
                  <a:srgbClr val="00B0F0"/>
                </a:solidFill>
              </a:rPr>
              <a:t> (</a:t>
            </a:r>
            <a:r>
              <a:rPr lang="ru-RU" sz="2100" b="1" dirty="0" smtClean="0">
                <a:solidFill>
                  <a:srgbClr val="00B0F0"/>
                </a:solidFill>
              </a:rPr>
              <a:t>антизаклинивание</a:t>
            </a:r>
            <a:r>
              <a:rPr lang="en-US" sz="2100" b="1" dirty="0" smtClean="0">
                <a:solidFill>
                  <a:srgbClr val="00B0F0"/>
                </a:solidFill>
              </a:rPr>
              <a:t>)</a:t>
            </a:r>
            <a:r>
              <a:rPr lang="ru-RU" sz="2100" b="1" dirty="0" smtClean="0">
                <a:solidFill>
                  <a:srgbClr val="00B0F0"/>
                </a:solidFill>
              </a:rPr>
              <a:t>, компенсация падения напора на трубопроводе, защита от кавитации и т.п.</a:t>
            </a:r>
          </a:p>
          <a:p>
            <a:pPr>
              <a:lnSpc>
                <a:spcPct val="120000"/>
              </a:lnSpc>
            </a:pPr>
            <a:r>
              <a:rPr lang="ru-RU" sz="2400" dirty="0" smtClean="0"/>
              <a:t>Многонасосное управление:</a:t>
            </a:r>
            <a:r>
              <a:rPr lang="ru-RU" sz="2100" b="1" dirty="0" smtClean="0">
                <a:solidFill>
                  <a:srgbClr val="00B0F0"/>
                </a:solidFill>
              </a:rPr>
              <a:t/>
            </a:r>
            <a:br>
              <a:rPr lang="ru-RU" sz="2100" b="1" dirty="0" smtClean="0">
                <a:solidFill>
                  <a:srgbClr val="00B0F0"/>
                </a:solidFill>
              </a:rPr>
            </a:br>
            <a:r>
              <a:rPr lang="ru-RU" sz="2100" b="1" dirty="0" smtClean="0">
                <a:solidFill>
                  <a:srgbClr val="00B0F0"/>
                </a:solidFill>
              </a:rPr>
              <a:t>Управление 5 дополнительными насосами, в т.ч. с чередованием. Без применения дополнительной карты.</a:t>
            </a:r>
            <a:endParaRPr lang="ru-RU" b="1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Веб сервер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096"/>
          <a:stretch>
            <a:fillRect/>
          </a:stretch>
        </p:blipFill>
        <p:spPr bwMode="auto">
          <a:xfrm>
            <a:off x="0" y="2132856"/>
            <a:ext cx="9956112" cy="441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Веб сервер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096" r="26528"/>
          <a:stretch>
            <a:fillRect/>
          </a:stretch>
        </p:blipFill>
        <p:spPr bwMode="auto">
          <a:xfrm>
            <a:off x="380999" y="4005064"/>
            <a:ext cx="3995937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6667" t="8296" b="11511"/>
          <a:stretch>
            <a:fillRect/>
          </a:stretch>
        </p:blipFill>
        <p:spPr bwMode="auto">
          <a:xfrm>
            <a:off x="4707178" y="1988841"/>
            <a:ext cx="4022517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à coins arrondis 4"/>
          <p:cNvSpPr/>
          <p:nvPr/>
        </p:nvSpPr>
        <p:spPr bwMode="auto">
          <a:xfrm>
            <a:off x="488504" y="1412776"/>
            <a:ext cx="9145016" cy="43204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t"/>
          <a:lstStyle/>
          <a:p>
            <a:pPr marL="0" lvl="1">
              <a:defRPr/>
            </a:pPr>
            <a:r>
              <a:rPr lang="en-GB" b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  <a:lumOff val="25000"/>
                  </a:schemeClr>
                </a:solidFill>
                <a:sym typeface="Wingdings" pitchFamily="2" charset="2"/>
              </a:rPr>
              <a:t>Инструмент для оптимизации расходов</a:t>
            </a:r>
            <a:r>
              <a:rPr lang="en-GB" b="1" dirty="0" smtClean="0">
                <a:solidFill>
                  <a:schemeClr val="tx2">
                    <a:lumMod val="75000"/>
                    <a:lumOff val="25000"/>
                  </a:schemeClr>
                </a:solidFill>
                <a:sym typeface="Wingdings" pitchFamily="2" charset="2"/>
              </a:rPr>
              <a:t>: </a:t>
            </a:r>
            <a:r>
              <a:rPr lang="ru-RU" sz="1600" dirty="0" smtClean="0">
                <a:solidFill>
                  <a:schemeClr val="tx2">
                    <a:lumMod val="75000"/>
                    <a:lumOff val="25000"/>
                  </a:schemeClr>
                </a:solidFill>
                <a:sym typeface="Wingdings" pitchFamily="2" charset="2"/>
              </a:rPr>
              <a:t>энергетические и технологические виджеты</a:t>
            </a:r>
            <a:endParaRPr lang="en-GB" sz="1600" dirty="0" smtClean="0">
              <a:solidFill>
                <a:schemeClr val="tx2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marL="0" lvl="1">
              <a:defRPr/>
            </a:pPr>
            <a:endParaRPr lang="en-GB" sz="2000" b="1" dirty="0" smtClean="0">
              <a:solidFill>
                <a:schemeClr val="tx1"/>
              </a:solidFill>
              <a:latin typeface="Arial" charset="0"/>
              <a:sym typeface="Wingdings" pitchFamily="2" charset="2"/>
            </a:endParaRPr>
          </a:p>
          <a:p>
            <a:pPr marL="457200" lvl="2">
              <a:buFont typeface="Wingdings" pitchFamily="2" charset="2"/>
              <a:buChar char="à"/>
              <a:defRPr/>
            </a:pPr>
            <a:endParaRPr lang="en-GB" b="1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457200" lvl="2">
              <a:defRPr/>
            </a:pPr>
            <a:endParaRPr lang="en-GB" sz="2000" b="1" dirty="0" smtClean="0">
              <a:solidFill>
                <a:schemeClr val="tx1"/>
              </a:solidFill>
              <a:latin typeface="Arial" charset="0"/>
            </a:endParaRPr>
          </a:p>
          <a:p>
            <a:pPr marL="457200" lvl="2">
              <a:defRPr/>
            </a:pPr>
            <a:endParaRPr lang="en-GB" sz="2000" b="1" dirty="0" smtClean="0">
              <a:solidFill>
                <a:schemeClr val="tx1"/>
              </a:solidFill>
              <a:latin typeface="Arial" charset="0"/>
            </a:endParaRPr>
          </a:p>
          <a:p>
            <a:pPr marL="457200" lvl="2">
              <a:defRPr/>
            </a:pPr>
            <a:endParaRPr lang="en-GB" sz="1600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0" lvl="1">
              <a:defRPr/>
            </a:pPr>
            <a:endParaRPr lang="en-GB" sz="2000" b="1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537" y="1988840"/>
            <a:ext cx="3096343" cy="223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1" descr="vlcsnap-2014-04-03-12h09m41s174.png"/>
          <p:cNvPicPr>
            <a:picLocks noChangeAspect="1"/>
          </p:cNvPicPr>
          <p:nvPr/>
        </p:nvPicPr>
        <p:blipFill>
          <a:blip r:embed="rId5" cstate="print"/>
          <a:srcRect l="5185" r="4889" b="28971"/>
          <a:stretch>
            <a:fillRect/>
          </a:stretch>
        </p:blipFill>
        <p:spPr>
          <a:xfrm>
            <a:off x="4592960" y="4282434"/>
            <a:ext cx="4824536" cy="214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08_EN">
  <a:themeElements>
    <a:clrScheme name="PPT08_EN 2">
      <a:dk1>
        <a:srgbClr val="000000"/>
      </a:dk1>
      <a:lt1>
        <a:srgbClr val="FFFFFF"/>
      </a:lt1>
      <a:dk2>
        <a:srgbClr val="000000"/>
      </a:dk2>
      <a:lt2>
        <a:srgbClr val="626469"/>
      </a:lt2>
      <a:accent1>
        <a:srgbClr val="009530"/>
      </a:accent1>
      <a:accent2>
        <a:srgbClr val="B10043"/>
      </a:accent2>
      <a:accent3>
        <a:srgbClr val="FFFFFF"/>
      </a:accent3>
      <a:accent4>
        <a:srgbClr val="000000"/>
      </a:accent4>
      <a:accent5>
        <a:srgbClr val="AAC8AD"/>
      </a:accent5>
      <a:accent6>
        <a:srgbClr val="A0003C"/>
      </a:accent6>
      <a:hlink>
        <a:srgbClr val="42B4E6"/>
      </a:hlink>
      <a:folHlink>
        <a:srgbClr val="4FA600"/>
      </a:folHlink>
    </a:clrScheme>
    <a:fontScheme name="PPT08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08_EN 1">
        <a:dk1>
          <a:srgbClr val="FFFFFF"/>
        </a:dk1>
        <a:lt1>
          <a:srgbClr val="FFFFFF"/>
        </a:lt1>
        <a:dk2>
          <a:srgbClr val="B10043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D5AAB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9FA0A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2">
        <a:dk1>
          <a:srgbClr val="000000"/>
        </a:dk1>
        <a:lt1>
          <a:srgbClr val="FFFFFF"/>
        </a:lt1>
        <a:dk2>
          <a:srgbClr val="000000"/>
        </a:dk2>
        <a:lt2>
          <a:srgbClr val="626469"/>
        </a:lt2>
        <a:accent1>
          <a:srgbClr val="009530"/>
        </a:accent1>
        <a:accent2>
          <a:srgbClr val="B10043"/>
        </a:accent2>
        <a:accent3>
          <a:srgbClr val="FFFFFF"/>
        </a:accent3>
        <a:accent4>
          <a:srgbClr val="000000"/>
        </a:accent4>
        <a:accent5>
          <a:srgbClr val="AAC8AD"/>
        </a:accent5>
        <a:accent6>
          <a:srgbClr val="A0003C"/>
        </a:accent6>
        <a:hlink>
          <a:srgbClr val="42B4E6"/>
        </a:hlink>
        <a:folHlink>
          <a:srgbClr val="4FA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08_EN 3">
        <a:dk1>
          <a:srgbClr val="FFFFFF"/>
        </a:dk1>
        <a:lt1>
          <a:srgbClr val="FFFFFF"/>
        </a:lt1>
        <a:dk2>
          <a:srgbClr val="42B4E6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B0D6F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4">
        <a:dk1>
          <a:srgbClr val="FFFFFF"/>
        </a:dk1>
        <a:lt1>
          <a:srgbClr val="FFFFFF"/>
        </a:lt1>
        <a:dk2>
          <a:srgbClr val="4FA60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B2D0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5">
        <a:dk1>
          <a:srgbClr val="FFFFFF"/>
        </a:dk1>
        <a:lt1>
          <a:srgbClr val="FFFFFF"/>
        </a:lt1>
        <a:dk2>
          <a:srgbClr val="00953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AAC8AD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E08_EN">
  <a:themeElements>
    <a:clrScheme name="PPT08_EN 2">
      <a:dk1>
        <a:srgbClr val="000000"/>
      </a:dk1>
      <a:lt1>
        <a:srgbClr val="FFFFFF"/>
      </a:lt1>
      <a:dk2>
        <a:srgbClr val="000000"/>
      </a:dk2>
      <a:lt2>
        <a:srgbClr val="626469"/>
      </a:lt2>
      <a:accent1>
        <a:srgbClr val="009530"/>
      </a:accent1>
      <a:accent2>
        <a:srgbClr val="B10043"/>
      </a:accent2>
      <a:accent3>
        <a:srgbClr val="FFFFFF"/>
      </a:accent3>
      <a:accent4>
        <a:srgbClr val="000000"/>
      </a:accent4>
      <a:accent5>
        <a:srgbClr val="AAC8AD"/>
      </a:accent5>
      <a:accent6>
        <a:srgbClr val="A0003C"/>
      </a:accent6>
      <a:hlink>
        <a:srgbClr val="42B4E6"/>
      </a:hlink>
      <a:folHlink>
        <a:srgbClr val="4FA600"/>
      </a:folHlink>
    </a:clrScheme>
    <a:fontScheme name="PPT08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08_EN 1">
        <a:dk1>
          <a:srgbClr val="FFFFFF"/>
        </a:dk1>
        <a:lt1>
          <a:srgbClr val="FFFFFF"/>
        </a:lt1>
        <a:dk2>
          <a:srgbClr val="B10043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D5AAB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9FA0A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2">
        <a:dk1>
          <a:srgbClr val="000000"/>
        </a:dk1>
        <a:lt1>
          <a:srgbClr val="FFFFFF"/>
        </a:lt1>
        <a:dk2>
          <a:srgbClr val="000000"/>
        </a:dk2>
        <a:lt2>
          <a:srgbClr val="626469"/>
        </a:lt2>
        <a:accent1>
          <a:srgbClr val="009530"/>
        </a:accent1>
        <a:accent2>
          <a:srgbClr val="B10043"/>
        </a:accent2>
        <a:accent3>
          <a:srgbClr val="FFFFFF"/>
        </a:accent3>
        <a:accent4>
          <a:srgbClr val="000000"/>
        </a:accent4>
        <a:accent5>
          <a:srgbClr val="AAC8AD"/>
        </a:accent5>
        <a:accent6>
          <a:srgbClr val="A0003C"/>
        </a:accent6>
        <a:hlink>
          <a:srgbClr val="42B4E6"/>
        </a:hlink>
        <a:folHlink>
          <a:srgbClr val="4FA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08_EN 3">
        <a:dk1>
          <a:srgbClr val="FFFFFF"/>
        </a:dk1>
        <a:lt1>
          <a:srgbClr val="FFFFFF"/>
        </a:lt1>
        <a:dk2>
          <a:srgbClr val="42B4E6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B0D6F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4">
        <a:dk1>
          <a:srgbClr val="FFFFFF"/>
        </a:dk1>
        <a:lt1>
          <a:srgbClr val="FFFFFF"/>
        </a:lt1>
        <a:dk2>
          <a:srgbClr val="4FA60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B2D0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08_EN 5">
        <a:dk1>
          <a:srgbClr val="FFFFFF"/>
        </a:dk1>
        <a:lt1>
          <a:srgbClr val="FFFFFF"/>
        </a:lt1>
        <a:dk2>
          <a:srgbClr val="00953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AAC8AD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PT08_EN 4">
    <a:dk1>
      <a:srgbClr val="FFFFFF"/>
    </a:dk1>
    <a:lt1>
      <a:srgbClr val="FFFFFF"/>
    </a:lt1>
    <a:dk2>
      <a:srgbClr val="4FA600"/>
    </a:dk2>
    <a:lt2>
      <a:srgbClr val="FFFFFF"/>
    </a:lt2>
    <a:accent1>
      <a:srgbClr val="FFFFFF"/>
    </a:accent1>
    <a:accent2>
      <a:srgbClr val="FFFFFF"/>
    </a:accent2>
    <a:accent3>
      <a:srgbClr val="B2D0AA"/>
    </a:accent3>
    <a:accent4>
      <a:srgbClr val="DADADA"/>
    </a:accent4>
    <a:accent5>
      <a:srgbClr val="FFFFFF"/>
    </a:accent5>
    <a:accent6>
      <a:srgbClr val="E7E7E7"/>
    </a:accent6>
    <a:hlink>
      <a:srgbClr val="FFFFFF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PPT08_EN 4">
    <a:dk1>
      <a:srgbClr val="FFFFFF"/>
    </a:dk1>
    <a:lt1>
      <a:srgbClr val="FFFFFF"/>
    </a:lt1>
    <a:dk2>
      <a:srgbClr val="4FA600"/>
    </a:dk2>
    <a:lt2>
      <a:srgbClr val="FFFFFF"/>
    </a:lt2>
    <a:accent1>
      <a:srgbClr val="FFFFFF"/>
    </a:accent1>
    <a:accent2>
      <a:srgbClr val="FFFFFF"/>
    </a:accent2>
    <a:accent3>
      <a:srgbClr val="B2D0AA"/>
    </a:accent3>
    <a:accent4>
      <a:srgbClr val="DADADA"/>
    </a:accent4>
    <a:accent5>
      <a:srgbClr val="FFFFFF"/>
    </a:accent5>
    <a:accent6>
      <a:srgbClr val="E7E7E7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SE08_EN</Template>
  <TotalTime>14538</TotalTime>
  <Words>1359</Words>
  <Application>Microsoft Office PowerPoint</Application>
  <PresentationFormat>A4 Paper (210x297 mm)</PresentationFormat>
  <Paragraphs>398</Paragraphs>
  <Slides>34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SE08_EN</vt:lpstr>
      <vt:lpstr>1_SE08_EN</vt:lpstr>
      <vt:lpstr>Altivar Process</vt:lpstr>
      <vt:lpstr>Семейство преобразователей частоты Altivar</vt:lpstr>
      <vt:lpstr>Миграция с ATV312 на ATV320</vt:lpstr>
      <vt:lpstr>Altivar Process</vt:lpstr>
      <vt:lpstr>Altivar Process</vt:lpstr>
      <vt:lpstr>Мониторинг</vt:lpstr>
      <vt:lpstr>Работа с насосами</vt:lpstr>
      <vt:lpstr>Веб сервер</vt:lpstr>
      <vt:lpstr>Веб сервер</vt:lpstr>
      <vt:lpstr>Персонализированная панель управления</vt:lpstr>
      <vt:lpstr>Веб сервер – настройка на насос</vt:lpstr>
      <vt:lpstr>Веб сервер – мониторинг работы насоса</vt:lpstr>
      <vt:lpstr>Slide 13</vt:lpstr>
      <vt:lpstr>Мониторинг энергопотребления</vt:lpstr>
      <vt:lpstr>QR коды</vt:lpstr>
      <vt:lpstr>Графический терминал</vt:lpstr>
      <vt:lpstr>Slide 17</vt:lpstr>
      <vt:lpstr>Основные технические характеристики</vt:lpstr>
      <vt:lpstr>Серии</vt:lpstr>
      <vt:lpstr>Типы</vt:lpstr>
      <vt:lpstr>Каталожный номер</vt:lpstr>
      <vt:lpstr>Типоразмеры</vt:lpstr>
      <vt:lpstr>Типоразмеры</vt:lpstr>
      <vt:lpstr>Дополнительное оборудование</vt:lpstr>
      <vt:lpstr>Документация</vt:lpstr>
      <vt:lpstr>Видео</vt:lpstr>
      <vt:lpstr>Okken и ATV Process</vt:lpstr>
      <vt:lpstr>Комплектные ATV660 </vt:lpstr>
      <vt:lpstr>ATV660.  Три типа силовых блоков</vt:lpstr>
      <vt:lpstr>ATV660.  Концепция параллельных блоков</vt:lpstr>
      <vt:lpstr>Комплектные ATV660</vt:lpstr>
      <vt:lpstr>ATV660.  Основные компоненты</vt:lpstr>
      <vt:lpstr>ATV660.  Линейка на напряжение 400 В</vt:lpstr>
      <vt:lpstr>Slide 34</vt:lpstr>
    </vt:vector>
  </TitlesOfParts>
  <Company>Schneider Electric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  Ilya Bubenichek</cp:lastModifiedBy>
  <cp:revision>736</cp:revision>
  <dcterms:created xsi:type="dcterms:W3CDTF">2015-03-11T05:38:58Z</dcterms:created>
  <dcterms:modified xsi:type="dcterms:W3CDTF">2016-02-16T08:11:43Z</dcterms:modified>
</cp:coreProperties>
</file>